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37"/>
  </p:notesMasterIdLst>
  <p:sldIdLst>
    <p:sldId id="256" r:id="rId2"/>
    <p:sldId id="320" r:id="rId3"/>
    <p:sldId id="261" r:id="rId4"/>
    <p:sldId id="365" r:id="rId5"/>
    <p:sldId id="371" r:id="rId6"/>
    <p:sldId id="376" r:id="rId7"/>
    <p:sldId id="375" r:id="rId8"/>
    <p:sldId id="378" r:id="rId9"/>
    <p:sldId id="366" r:id="rId10"/>
    <p:sldId id="377" r:id="rId11"/>
    <p:sldId id="363" r:id="rId12"/>
    <p:sldId id="369" r:id="rId13"/>
    <p:sldId id="379" r:id="rId14"/>
    <p:sldId id="262" r:id="rId15"/>
    <p:sldId id="364" r:id="rId16"/>
    <p:sldId id="263" r:id="rId17"/>
    <p:sldId id="329" r:id="rId18"/>
    <p:sldId id="331" r:id="rId19"/>
    <p:sldId id="333" r:id="rId20"/>
    <p:sldId id="335" r:id="rId21"/>
    <p:sldId id="306" r:id="rId22"/>
    <p:sldId id="337" r:id="rId23"/>
    <p:sldId id="286" r:id="rId24"/>
    <p:sldId id="290" r:id="rId25"/>
    <p:sldId id="350" r:id="rId26"/>
    <p:sldId id="352" r:id="rId27"/>
    <p:sldId id="356" r:id="rId28"/>
    <p:sldId id="291" r:id="rId29"/>
    <p:sldId id="358" r:id="rId30"/>
    <p:sldId id="348" r:id="rId31"/>
    <p:sldId id="372" r:id="rId32"/>
    <p:sldId id="373" r:id="rId33"/>
    <p:sldId id="360" r:id="rId34"/>
    <p:sldId id="362" r:id="rId35"/>
    <p:sldId id="374"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FF7A"/>
    <a:srgbClr val="EE72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26" autoAdjust="0"/>
    <p:restoredTop sz="94671" autoAdjust="0"/>
  </p:normalViewPr>
  <p:slideViewPr>
    <p:cSldViewPr>
      <p:cViewPr varScale="1">
        <p:scale>
          <a:sx n="70" d="100"/>
          <a:sy n="70" d="100"/>
        </p:scale>
        <p:origin x="1410" y="72"/>
      </p:cViewPr>
      <p:guideLst>
        <p:guide orient="horz" pos="2160"/>
        <p:guide pos="2880"/>
      </p:guideLst>
    </p:cSldViewPr>
  </p:slideViewPr>
  <p:outlineViewPr>
    <p:cViewPr>
      <p:scale>
        <a:sx n="33" d="100"/>
        <a:sy n="33" d="100"/>
      </p:scale>
      <p:origin x="48" y="3512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B18847-CA36-491D-875E-A17E3DEC3AF4}" type="datetimeFigureOut">
              <a:rPr lang="ru-RU" smtClean="0"/>
              <a:pPr/>
              <a:t>12.12.2021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A24C8E-C222-41AF-9911-43532F812E4C}" type="slidenum">
              <a:rPr lang="ru-RU" smtClean="0"/>
              <a:pPr/>
              <a:t>‹#›</a:t>
            </a:fld>
            <a:endParaRPr lang="ru-RU"/>
          </a:p>
        </p:txBody>
      </p:sp>
    </p:spTree>
    <p:extLst>
      <p:ext uri="{BB962C8B-B14F-4D97-AF65-F5344CB8AC3E}">
        <p14:creationId xmlns:p14="http://schemas.microsoft.com/office/powerpoint/2010/main" val="9473827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BA24C8E-C222-41AF-9911-43532F812E4C}" type="slidenum">
              <a:rPr lang="ru-RU" smtClean="0"/>
              <a:pPr/>
              <a:t>24</a:t>
            </a:fld>
            <a:endParaRPr lang="ru-RU"/>
          </a:p>
        </p:txBody>
      </p:sp>
    </p:spTree>
    <p:extLst>
      <p:ext uri="{BB962C8B-B14F-4D97-AF65-F5344CB8AC3E}">
        <p14:creationId xmlns:p14="http://schemas.microsoft.com/office/powerpoint/2010/main" val="1929160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20830121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22142490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274783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836014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8" name="Footer Placeholder 7"/>
          <p:cNvSpPr>
            <a:spLocks noGrp="1"/>
          </p:cNvSpPr>
          <p:nvPr>
            <p:ph type="ftr" sz="quarter" idx="11"/>
          </p:nvPr>
        </p:nvSpPr>
        <p:spPr/>
        <p:txBody>
          <a:bodyPr/>
          <a:lstStyle/>
          <a:p>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2995186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4" name="Footer Placeholder 3"/>
          <p:cNvSpPr>
            <a:spLocks noGrp="1"/>
          </p:cNvSpPr>
          <p:nvPr>
            <p:ph type="ftr" sz="quarter" idx="11"/>
          </p:nvPr>
        </p:nvSpPr>
        <p:spPr/>
        <p:txBody>
          <a:bodyPr/>
          <a:lstStyle/>
          <a:p>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28807858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1911550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718799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6691455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640947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5" name="Footer Placeholder 4"/>
          <p:cNvSpPr>
            <a:spLocks noGrp="1"/>
          </p:cNvSpPr>
          <p:nvPr>
            <p:ph type="ftr" sz="quarter" idx="11"/>
          </p:nvPr>
        </p:nvSpPr>
        <p:spPr/>
        <p:txBody>
          <a:bodyPr/>
          <a:lstStyle/>
          <a:p>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B19B0651-EE4F-4900-A07F-96A6BFA9D0F0}" type="slidenum">
              <a:rPr lang="ru-RU" smtClean="0"/>
              <a:pPr/>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337971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7284508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6" name="Footer Placeholder 5"/>
          <p:cNvSpPr>
            <a:spLocks noGrp="1"/>
          </p:cNvSpPr>
          <p:nvPr>
            <p:ph type="ftr" sz="quarter" idx="11"/>
          </p:nvPr>
        </p:nvSpPr>
        <p:spPr/>
        <p:txBody>
          <a:bodyPr/>
          <a:lstStyle/>
          <a:p>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B19B0651-EE4F-4900-A07F-96A6BFA9D0F0}" type="slidenum">
              <a:rPr lang="ru-RU" smtClean="0"/>
              <a:pPr/>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870189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6515711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6693695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12.12.2021</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262647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B4C71EC6-210F-42DE-9C53-41977AD35B3D}" type="datetimeFigureOut">
              <a:rPr lang="ru-RU" smtClean="0"/>
              <a:pPr/>
              <a:t>12.12.2021</a:t>
            </a:fld>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B19B0651-EE4F-4900-A07F-96A6BFA9D0F0}" type="slidenum">
              <a:rPr lang="ru-RU" smtClean="0"/>
              <a:pPr/>
              <a:t>‹#›</a:t>
            </a:fld>
            <a:endParaRPr lang="ru-RU"/>
          </a:p>
        </p:txBody>
      </p:sp>
    </p:spTree>
    <p:extLst>
      <p:ext uri="{BB962C8B-B14F-4D97-AF65-F5344CB8AC3E}">
        <p14:creationId xmlns:p14="http://schemas.microsoft.com/office/powerpoint/2010/main" val="1893964446"/>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26.xml"/><Relationship Id="rId13" Type="http://schemas.openxmlformats.org/officeDocument/2006/relationships/slide" Target="slide13.xml"/><Relationship Id="rId18" Type="http://schemas.openxmlformats.org/officeDocument/2006/relationships/slide" Target="slide16.xml"/><Relationship Id="rId26" Type="http://schemas.openxmlformats.org/officeDocument/2006/relationships/slide" Target="slide12.xml"/><Relationship Id="rId3" Type="http://schemas.openxmlformats.org/officeDocument/2006/relationships/slide" Target="slide6.xml"/><Relationship Id="rId21" Type="http://schemas.openxmlformats.org/officeDocument/2006/relationships/slide" Target="slide18.xml"/><Relationship Id="rId7" Type="http://schemas.openxmlformats.org/officeDocument/2006/relationships/slide" Target="slide25.xml"/><Relationship Id="rId12" Type="http://schemas.openxmlformats.org/officeDocument/2006/relationships/slide" Target="slide4.xml"/><Relationship Id="rId17" Type="http://schemas.openxmlformats.org/officeDocument/2006/relationships/slide" Target="slide11.xml"/><Relationship Id="rId25" Type="http://schemas.openxmlformats.org/officeDocument/2006/relationships/slide" Target="slide23.xml"/><Relationship Id="rId2" Type="http://schemas.openxmlformats.org/officeDocument/2006/relationships/slide" Target="slide15.xml"/><Relationship Id="rId16" Type="http://schemas.openxmlformats.org/officeDocument/2006/relationships/slide" Target="slide3.xml"/><Relationship Id="rId20" Type="http://schemas.openxmlformats.org/officeDocument/2006/relationships/slide" Target="slide17.xml"/><Relationship Id="rId29" Type="http://schemas.openxmlformats.org/officeDocument/2006/relationships/slide" Target="slide31.xml"/><Relationship Id="rId1" Type="http://schemas.openxmlformats.org/officeDocument/2006/relationships/slideLayout" Target="../slideLayouts/slideLayout4.xml"/><Relationship Id="rId6" Type="http://schemas.openxmlformats.org/officeDocument/2006/relationships/slide" Target="slide8.xml"/><Relationship Id="rId11" Type="http://schemas.openxmlformats.org/officeDocument/2006/relationships/slide" Target="slide9.xml"/><Relationship Id="rId24" Type="http://schemas.openxmlformats.org/officeDocument/2006/relationships/slide" Target="slide21.xml"/><Relationship Id="rId5" Type="http://schemas.openxmlformats.org/officeDocument/2006/relationships/slide" Target="slide5.xml"/><Relationship Id="rId15" Type="http://schemas.openxmlformats.org/officeDocument/2006/relationships/slide" Target="slide7.xml"/><Relationship Id="rId23" Type="http://schemas.openxmlformats.org/officeDocument/2006/relationships/slide" Target="slide30.xml"/><Relationship Id="rId28" Type="http://schemas.openxmlformats.org/officeDocument/2006/relationships/slide" Target="slide29.xml"/><Relationship Id="rId10" Type="http://schemas.openxmlformats.org/officeDocument/2006/relationships/slide" Target="slide24.xml"/><Relationship Id="rId19" Type="http://schemas.openxmlformats.org/officeDocument/2006/relationships/slide" Target="slide14.xml"/><Relationship Id="rId4" Type="http://schemas.openxmlformats.org/officeDocument/2006/relationships/slide" Target="slide20.xml"/><Relationship Id="rId9" Type="http://schemas.openxmlformats.org/officeDocument/2006/relationships/slide" Target="slide27.xml"/><Relationship Id="rId14" Type="http://schemas.openxmlformats.org/officeDocument/2006/relationships/slide" Target="slide10.xml"/><Relationship Id="rId22" Type="http://schemas.openxmlformats.org/officeDocument/2006/relationships/slide" Target="slide19.xml"/><Relationship Id="rId27" Type="http://schemas.openxmlformats.org/officeDocument/2006/relationships/slide" Target="slide22.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slide" Target="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gi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gi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5.gif"/><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7.gif"/><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slide" Target="slide2.xml"/></Relationships>
</file>

<file path=ppt/slides/_rels/slide1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slide" Target="slide2.xml"/></Relationships>
</file>

<file path=ppt/slides/_rels/slide2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slide" Target="slide2.xml"/></Relationships>
</file>

<file path=ppt/slides/_rels/slide2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9.gif"/><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png"/><Relationship Id="rId1" Type="http://schemas.openxmlformats.org/officeDocument/2006/relationships/slideLayout" Target="../slideLayouts/slideLayout4.xml"/><Relationship Id="rId4" Type="http://schemas.openxmlformats.org/officeDocument/2006/relationships/slide" Target="slide2.xml"/></Relationships>
</file>

<file path=ppt/slides/_rels/slide24.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slide" Target="slide2.xml"/></Relationships>
</file>

<file path=ppt/slides/_rels/slide2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7.gif"/><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99592" y="1700808"/>
            <a:ext cx="7571267" cy="2262781"/>
          </a:xfrm>
        </p:spPr>
        <p:txBody>
          <a:bodyPr>
            <a:normAutofit fontScale="90000"/>
          </a:bodyPr>
          <a:lstStyle/>
          <a:p>
            <a:pPr algn="ctr"/>
            <a:r>
              <a:rPr lang="ru-RU" b="1" dirty="0" smtClean="0">
                <a:solidFill>
                  <a:schemeClr val="tx1"/>
                </a:solidFill>
                <a:latin typeface="Times New Roman" panose="02020603050405020304" pitchFamily="18" charset="0"/>
                <a:cs typeface="Times New Roman" panose="02020603050405020304" pitchFamily="18" charset="0"/>
              </a:rPr>
              <a:t>Математика и профориентация – точки соприкосновения.</a:t>
            </a:r>
            <a:endParaRPr lang="ru-RU"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8565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1418818" y="185292"/>
            <a:ext cx="6589200" cy="1280890"/>
          </a:xfrm>
        </p:spPr>
        <p:txBody>
          <a:bodyPr>
            <a:normAutofit/>
          </a:bodyPr>
          <a:lstStyle/>
          <a:p>
            <a:pPr algn="ctr"/>
            <a:r>
              <a:rPr lang="ru-RU" b="1" dirty="0" smtClean="0">
                <a:solidFill>
                  <a:schemeClr val="tx1"/>
                </a:solidFill>
                <a:latin typeface="Times New Roman" panose="02020603050405020304" pitchFamily="18" charset="0"/>
                <a:cs typeface="Times New Roman" panose="02020603050405020304" pitchFamily="18" charset="0"/>
              </a:rPr>
              <a:t>Профессии, </a:t>
            </a:r>
            <a:br>
              <a:rPr lang="ru-RU" b="1" dirty="0" smtClean="0">
                <a:solidFill>
                  <a:schemeClr val="tx1"/>
                </a:solidFill>
                <a:latin typeface="Times New Roman" panose="02020603050405020304" pitchFamily="18" charset="0"/>
                <a:cs typeface="Times New Roman" panose="02020603050405020304" pitchFamily="18" charset="0"/>
              </a:rPr>
            </a:br>
            <a:r>
              <a:rPr lang="ru-RU" b="1" dirty="0" smtClean="0">
                <a:solidFill>
                  <a:schemeClr val="tx1"/>
                </a:solidFill>
                <a:latin typeface="Times New Roman" panose="02020603050405020304" pitchFamily="18" charset="0"/>
                <a:cs typeface="Times New Roman" panose="02020603050405020304" pitchFamily="18" charset="0"/>
              </a:rPr>
              <a:t>в которых нужна математика</a:t>
            </a:r>
            <a:endParaRPr lang="ru-RU" b="1" dirty="0">
              <a:solidFill>
                <a:schemeClr val="tx1"/>
              </a:solidFill>
              <a:latin typeface="Times New Roman" panose="02020603050405020304" pitchFamily="18" charset="0"/>
              <a:cs typeface="Times New Roman" panose="02020603050405020304" pitchFamily="18" charset="0"/>
            </a:endParaRPr>
          </a:p>
        </p:txBody>
      </p:sp>
      <p:sp>
        <p:nvSpPr>
          <p:cNvPr id="7" name="Объект 6"/>
          <p:cNvSpPr>
            <a:spLocks noGrp="1"/>
          </p:cNvSpPr>
          <p:nvPr>
            <p:ph sz="half" idx="1"/>
          </p:nvPr>
        </p:nvSpPr>
        <p:spPr>
          <a:xfrm>
            <a:off x="6479452" y="1278299"/>
            <a:ext cx="3197531" cy="4188296"/>
          </a:xfrm>
        </p:spPr>
        <p:txBody>
          <a:bodyPr>
            <a:noAutofit/>
          </a:bodyPr>
          <a:lstStyle/>
          <a:p>
            <a:pPr marL="109728" indent="0">
              <a:spcBef>
                <a:spcPts val="0"/>
              </a:spcBef>
              <a:buNone/>
            </a:pPr>
            <a:r>
              <a:rPr lang="ru-RU" sz="3000" b="1" dirty="0" smtClean="0">
                <a:solidFill>
                  <a:schemeClr val="tx1"/>
                </a:solidFill>
                <a:latin typeface="Times New Roman" panose="02020603050405020304" pitchFamily="18" charset="0"/>
                <a:cs typeface="Times New Roman" panose="02020603050405020304" pitchFamily="18" charset="0"/>
                <a:hlinkClick r:id="rId2" action="ppaction://hlinksldjump"/>
              </a:rPr>
              <a:t>Сварщик</a:t>
            </a:r>
            <a:endParaRPr lang="ru-RU" sz="3000" dirty="0" smtClean="0">
              <a:solidFill>
                <a:schemeClr val="tx1"/>
              </a:solidFill>
              <a:latin typeface="Times New Roman" panose="02020603050405020304" pitchFamily="18" charset="0"/>
              <a:cs typeface="Times New Roman" panose="02020603050405020304" pitchFamily="18" charset="0"/>
            </a:endParaRPr>
          </a:p>
          <a:p>
            <a:pPr marL="109728" indent="0">
              <a:spcBef>
                <a:spcPts val="0"/>
              </a:spcBef>
              <a:buNone/>
            </a:pPr>
            <a:r>
              <a:rPr lang="ru-RU" sz="3000" b="1" dirty="0" smtClean="0">
                <a:solidFill>
                  <a:schemeClr val="tx1"/>
                </a:solidFill>
                <a:latin typeface="Times New Roman" panose="02020603050405020304" pitchFamily="18" charset="0"/>
                <a:cs typeface="Times New Roman" panose="02020603050405020304" pitchFamily="18" charset="0"/>
                <a:hlinkClick r:id="rId3" action="ppaction://hlinksldjump"/>
              </a:rPr>
              <a:t>Ветеринар</a:t>
            </a:r>
            <a:endParaRPr lang="ru-RU" sz="3000" dirty="0" smtClean="0">
              <a:solidFill>
                <a:schemeClr val="tx1"/>
              </a:solidFill>
              <a:latin typeface="Times New Roman" panose="02020603050405020304" pitchFamily="18" charset="0"/>
              <a:cs typeface="Times New Roman" panose="02020603050405020304" pitchFamily="18" charset="0"/>
            </a:endParaRPr>
          </a:p>
          <a:p>
            <a:pPr marL="109728" indent="0">
              <a:spcBef>
                <a:spcPts val="0"/>
              </a:spcBef>
              <a:buNone/>
            </a:pPr>
            <a:r>
              <a:rPr lang="ru-RU" sz="3000" b="1" dirty="0" smtClean="0">
                <a:solidFill>
                  <a:schemeClr val="tx1"/>
                </a:solidFill>
                <a:latin typeface="Times New Roman" panose="02020603050405020304" pitchFamily="18" charset="0"/>
                <a:cs typeface="Times New Roman" panose="02020603050405020304" pitchFamily="18" charset="0"/>
                <a:hlinkClick r:id="rId4" action="ppaction://hlinksldjump"/>
              </a:rPr>
              <a:t>Химик</a:t>
            </a:r>
            <a:endParaRPr lang="ru-RU" sz="3000" dirty="0" smtClean="0">
              <a:solidFill>
                <a:schemeClr val="tx1"/>
              </a:solidFill>
              <a:latin typeface="Times New Roman" panose="02020603050405020304" pitchFamily="18" charset="0"/>
              <a:cs typeface="Times New Roman" panose="02020603050405020304" pitchFamily="18" charset="0"/>
            </a:endParaRPr>
          </a:p>
          <a:p>
            <a:pPr marL="109728" indent="0">
              <a:spcBef>
                <a:spcPts val="0"/>
              </a:spcBef>
              <a:buNone/>
            </a:pPr>
            <a:r>
              <a:rPr lang="ru-RU" sz="3000" b="1" dirty="0" smtClean="0">
                <a:solidFill>
                  <a:schemeClr val="tx1"/>
                </a:solidFill>
                <a:latin typeface="Times New Roman" panose="02020603050405020304" pitchFamily="18" charset="0"/>
                <a:cs typeface="Times New Roman" panose="02020603050405020304" pitchFamily="18" charset="0"/>
                <a:hlinkClick r:id="rId5" action="ppaction://hlinksldjump"/>
              </a:rPr>
              <a:t>Эколог</a:t>
            </a:r>
            <a:endParaRPr lang="ru-RU" sz="3000" dirty="0" smtClean="0">
              <a:solidFill>
                <a:schemeClr val="tx1"/>
              </a:solidFill>
              <a:latin typeface="Times New Roman" panose="02020603050405020304" pitchFamily="18" charset="0"/>
              <a:cs typeface="Times New Roman" panose="02020603050405020304" pitchFamily="18" charset="0"/>
            </a:endParaRPr>
          </a:p>
          <a:p>
            <a:pPr marL="109728" indent="0">
              <a:spcBef>
                <a:spcPts val="0"/>
              </a:spcBef>
              <a:buNone/>
            </a:pPr>
            <a:r>
              <a:rPr lang="ru-RU" sz="3000" b="1" dirty="0" smtClean="0">
                <a:solidFill>
                  <a:schemeClr val="tx1"/>
                </a:solidFill>
                <a:latin typeface="Times New Roman" panose="02020603050405020304" pitchFamily="18" charset="0"/>
                <a:cs typeface="Times New Roman" panose="02020603050405020304" pitchFamily="18" charset="0"/>
                <a:hlinkClick r:id="rId6" action="ppaction://hlinksldjump"/>
              </a:rPr>
              <a:t>Экономист</a:t>
            </a:r>
            <a:endParaRPr lang="ru-RU" sz="3000" b="1"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ru-RU" sz="3000" b="1" dirty="0" smtClean="0">
                <a:solidFill>
                  <a:schemeClr val="tx1"/>
                </a:solidFill>
                <a:latin typeface="Times New Roman" panose="02020603050405020304" pitchFamily="18" charset="0"/>
                <a:cs typeface="Times New Roman" panose="02020603050405020304" pitchFamily="18" charset="0"/>
              </a:rPr>
              <a:t> </a:t>
            </a:r>
            <a:r>
              <a:rPr lang="ru-RU" sz="3000" b="1" dirty="0" smtClean="0">
                <a:solidFill>
                  <a:schemeClr val="tx1"/>
                </a:solidFill>
                <a:latin typeface="Times New Roman" panose="02020603050405020304" pitchFamily="18" charset="0"/>
                <a:cs typeface="Times New Roman" panose="02020603050405020304" pitchFamily="18" charset="0"/>
                <a:hlinkClick r:id="rId7" action="ppaction://hlinksldjump"/>
              </a:rPr>
              <a:t>Швея</a:t>
            </a:r>
            <a:endParaRPr lang="ru-RU" sz="3000" b="1" dirty="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ru-RU" sz="3000" b="1" dirty="0" smtClean="0">
                <a:solidFill>
                  <a:schemeClr val="tx1"/>
                </a:solidFill>
                <a:latin typeface="Times New Roman" panose="02020603050405020304" pitchFamily="18" charset="0"/>
                <a:cs typeface="Times New Roman" panose="02020603050405020304" pitchFamily="18" charset="0"/>
              </a:rPr>
              <a:t> </a:t>
            </a:r>
            <a:r>
              <a:rPr lang="ru-RU" sz="3000" b="1" dirty="0" smtClean="0">
                <a:solidFill>
                  <a:schemeClr val="tx1"/>
                </a:solidFill>
                <a:latin typeface="Times New Roman" panose="02020603050405020304" pitchFamily="18" charset="0"/>
                <a:cs typeface="Times New Roman" panose="02020603050405020304" pitchFamily="18" charset="0"/>
                <a:hlinkClick r:id="rId8" action="ppaction://hlinksldjump"/>
              </a:rPr>
              <a:t>Кондитер</a:t>
            </a:r>
            <a:endParaRPr lang="ru-RU" sz="3000" b="1" dirty="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ru-RU" sz="3000" b="1" dirty="0" smtClean="0">
                <a:solidFill>
                  <a:schemeClr val="tx1"/>
                </a:solidFill>
                <a:latin typeface="Times New Roman" panose="02020603050405020304" pitchFamily="18" charset="0"/>
                <a:cs typeface="Times New Roman" panose="02020603050405020304" pitchFamily="18" charset="0"/>
              </a:rPr>
              <a:t> </a:t>
            </a:r>
            <a:r>
              <a:rPr lang="ru-RU" sz="3000" b="1" dirty="0" smtClean="0">
                <a:solidFill>
                  <a:schemeClr val="tx1"/>
                </a:solidFill>
                <a:latin typeface="Times New Roman" panose="02020603050405020304" pitchFamily="18" charset="0"/>
                <a:cs typeface="Times New Roman" panose="02020603050405020304" pitchFamily="18" charset="0"/>
                <a:hlinkClick r:id="rId9" action="ppaction://hlinksldjump"/>
              </a:rPr>
              <a:t>Домохозяйка</a:t>
            </a:r>
            <a:endParaRPr lang="ru-RU" sz="3000" b="1" dirty="0">
              <a:solidFill>
                <a:schemeClr val="tx1"/>
              </a:solidFill>
              <a:latin typeface="Times New Roman" panose="02020603050405020304" pitchFamily="18" charset="0"/>
              <a:cs typeface="Times New Roman" panose="02020603050405020304" pitchFamily="18" charset="0"/>
            </a:endParaRPr>
          </a:p>
          <a:p>
            <a:pPr marL="109728" indent="0">
              <a:spcBef>
                <a:spcPts val="0"/>
              </a:spcBef>
              <a:buNone/>
            </a:pPr>
            <a:r>
              <a:rPr lang="ru-RU" sz="3000" b="1" dirty="0">
                <a:latin typeface="Times New Roman" panose="02020603050405020304" pitchFamily="18" charset="0"/>
                <a:cs typeface="Times New Roman" panose="02020603050405020304" pitchFamily="18" charset="0"/>
                <a:hlinkClick r:id="rId10" action="ppaction://hlinksldjump"/>
              </a:rPr>
              <a:t>Водитель</a:t>
            </a:r>
            <a:r>
              <a:rPr lang="ru-RU" sz="3000" b="1" dirty="0">
                <a:latin typeface="Times New Roman" panose="02020603050405020304" pitchFamily="18" charset="0"/>
                <a:cs typeface="Times New Roman" panose="02020603050405020304" pitchFamily="18" charset="0"/>
              </a:rPr>
              <a:t> </a:t>
            </a:r>
            <a:endParaRPr lang="ru-RU" sz="3000" dirty="0">
              <a:latin typeface="Times New Roman" panose="02020603050405020304" pitchFamily="18" charset="0"/>
              <a:cs typeface="Times New Roman" panose="02020603050405020304" pitchFamily="18" charset="0"/>
            </a:endParaRPr>
          </a:p>
          <a:p>
            <a:pPr marL="109728" indent="0">
              <a:spcBef>
                <a:spcPts val="0"/>
              </a:spcBef>
              <a:buNone/>
            </a:pPr>
            <a:endParaRPr lang="ru-RU" sz="2400" dirty="0" smtClean="0">
              <a:solidFill>
                <a:schemeClr val="tx1"/>
              </a:solidFill>
              <a:latin typeface="Times New Roman" panose="02020603050405020304" pitchFamily="18" charset="0"/>
              <a:cs typeface="Times New Roman" panose="02020603050405020304" pitchFamily="18" charset="0"/>
            </a:endParaRPr>
          </a:p>
          <a:p>
            <a:pPr marL="109728" indent="0">
              <a:spcBef>
                <a:spcPts val="0"/>
              </a:spcBef>
              <a:buNone/>
            </a:pP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051193" y="1278299"/>
            <a:ext cx="2880320" cy="5355312"/>
          </a:xfrm>
          <a:prstGeom prst="rect">
            <a:avLst/>
          </a:prstGeom>
        </p:spPr>
        <p:txBody>
          <a:bodyPr wrap="square">
            <a:spAutoFit/>
          </a:bodyPr>
          <a:lstStyle/>
          <a:p>
            <a:r>
              <a:rPr lang="ru-RU" sz="3000" b="1" dirty="0" smtClean="0">
                <a:latin typeface="Times New Roman" panose="02020603050405020304" pitchFamily="18" charset="0"/>
                <a:cs typeface="Times New Roman" panose="02020603050405020304" pitchFamily="18" charset="0"/>
                <a:hlinkClick r:id="rId11" action="ppaction://hlinksldjump"/>
              </a:rPr>
              <a:t>Бухгалтер</a:t>
            </a:r>
            <a:endParaRPr lang="ru-RU" sz="3000" b="1" dirty="0" smtClean="0">
              <a:latin typeface="Times New Roman" panose="02020603050405020304" pitchFamily="18" charset="0"/>
              <a:cs typeface="Times New Roman" panose="02020603050405020304" pitchFamily="18" charset="0"/>
              <a:hlinkClick r:id="rId12" action="ppaction://hlinksldjump"/>
            </a:endParaRPr>
          </a:p>
          <a:p>
            <a:r>
              <a:rPr lang="ru-RU" sz="3000" b="1" dirty="0" smtClean="0">
                <a:latin typeface="Times New Roman" panose="02020603050405020304" pitchFamily="18" charset="0"/>
                <a:cs typeface="Times New Roman" panose="02020603050405020304" pitchFamily="18" charset="0"/>
                <a:hlinkClick r:id="rId12" action="ppaction://hlinksldjump"/>
              </a:rPr>
              <a:t>Столяр</a:t>
            </a:r>
            <a:endParaRPr lang="ru-RU" sz="3000" b="1" dirty="0" smtClean="0">
              <a:latin typeface="Times New Roman" panose="02020603050405020304" pitchFamily="18" charset="0"/>
              <a:cs typeface="Times New Roman" panose="02020603050405020304" pitchFamily="18" charset="0"/>
            </a:endParaRPr>
          </a:p>
          <a:p>
            <a:r>
              <a:rPr lang="ru-RU" sz="3000" b="1" dirty="0" smtClean="0">
                <a:latin typeface="Times New Roman" panose="02020603050405020304" pitchFamily="18" charset="0"/>
                <a:cs typeface="Times New Roman" panose="02020603050405020304" pitchFamily="18" charset="0"/>
                <a:hlinkClick r:id="rId13" action="ppaction://hlinksldjump"/>
              </a:rPr>
              <a:t>Парикмахер</a:t>
            </a:r>
            <a:endParaRPr lang="ru-RU" sz="3000" dirty="0">
              <a:latin typeface="Times New Roman" panose="02020603050405020304" pitchFamily="18" charset="0"/>
              <a:cs typeface="Times New Roman" panose="02020603050405020304" pitchFamily="18" charset="0"/>
            </a:endParaRPr>
          </a:p>
          <a:p>
            <a:r>
              <a:rPr lang="ru-RU" sz="3000" b="1" dirty="0" smtClean="0">
                <a:latin typeface="Times New Roman" panose="02020603050405020304" pitchFamily="18" charset="0"/>
                <a:cs typeface="Times New Roman" panose="02020603050405020304" pitchFamily="18" charset="0"/>
                <a:hlinkClick r:id="rId14" action="ppaction://hlinksldjump"/>
              </a:rPr>
              <a:t>Учитель</a:t>
            </a:r>
            <a:r>
              <a:rPr lang="ru-RU" sz="3000" b="1" dirty="0" smtClean="0">
                <a:latin typeface="Times New Roman" panose="02020603050405020304" pitchFamily="18" charset="0"/>
                <a:cs typeface="Times New Roman" panose="02020603050405020304" pitchFamily="18" charset="0"/>
              </a:rPr>
              <a:t> </a:t>
            </a:r>
            <a:endParaRPr lang="ru-RU" sz="3000" dirty="0">
              <a:latin typeface="Times New Roman" panose="02020603050405020304" pitchFamily="18" charset="0"/>
              <a:cs typeface="Times New Roman" panose="02020603050405020304" pitchFamily="18" charset="0"/>
            </a:endParaRPr>
          </a:p>
          <a:p>
            <a:r>
              <a:rPr lang="ru-RU" sz="3000" b="1" dirty="0">
                <a:latin typeface="Times New Roman" panose="02020603050405020304" pitchFamily="18" charset="0"/>
                <a:cs typeface="Times New Roman" panose="02020603050405020304" pitchFamily="18" charset="0"/>
                <a:hlinkClick r:id="rId15" action="ppaction://hlinksldjump"/>
              </a:rPr>
              <a:t>Строитель</a:t>
            </a:r>
            <a:r>
              <a:rPr lang="ru-RU" sz="3000" b="1" dirty="0">
                <a:latin typeface="Times New Roman" panose="02020603050405020304" pitchFamily="18" charset="0"/>
                <a:cs typeface="Times New Roman" panose="02020603050405020304" pitchFamily="18" charset="0"/>
              </a:rPr>
              <a:t> </a:t>
            </a:r>
            <a:endParaRPr lang="ru-RU" sz="3000" dirty="0">
              <a:latin typeface="Times New Roman" panose="02020603050405020304" pitchFamily="18" charset="0"/>
              <a:cs typeface="Times New Roman" panose="02020603050405020304" pitchFamily="18" charset="0"/>
            </a:endParaRPr>
          </a:p>
          <a:p>
            <a:r>
              <a:rPr lang="ru-RU" sz="3000" b="1" dirty="0">
                <a:latin typeface="Times New Roman" panose="02020603050405020304" pitchFamily="18" charset="0"/>
                <a:cs typeface="Times New Roman" panose="02020603050405020304" pitchFamily="18" charset="0"/>
                <a:hlinkClick r:id="rId16" action="ppaction://hlinksldjump"/>
              </a:rPr>
              <a:t>Врач</a:t>
            </a:r>
            <a:r>
              <a:rPr lang="ru-RU" sz="3000" b="1" dirty="0">
                <a:latin typeface="Times New Roman" panose="02020603050405020304" pitchFamily="18" charset="0"/>
                <a:cs typeface="Times New Roman" panose="02020603050405020304" pitchFamily="18" charset="0"/>
              </a:rPr>
              <a:t> </a:t>
            </a:r>
            <a:endParaRPr lang="ru-RU" sz="3000" dirty="0">
              <a:latin typeface="Times New Roman" panose="02020603050405020304" pitchFamily="18" charset="0"/>
              <a:cs typeface="Times New Roman" panose="02020603050405020304" pitchFamily="18" charset="0"/>
            </a:endParaRPr>
          </a:p>
          <a:p>
            <a:r>
              <a:rPr lang="ru-RU" sz="3000" b="1" dirty="0" smtClean="0">
                <a:latin typeface="Times New Roman" panose="02020603050405020304" pitchFamily="18" charset="0"/>
                <a:cs typeface="Times New Roman" panose="02020603050405020304" pitchFamily="18" charset="0"/>
                <a:hlinkClick r:id="rId17" action="ppaction://hlinksldjump"/>
              </a:rPr>
              <a:t>Продавец</a:t>
            </a:r>
            <a:r>
              <a:rPr lang="ru-RU" sz="3000" b="1" dirty="0" smtClean="0">
                <a:latin typeface="Times New Roman" panose="02020603050405020304" pitchFamily="18" charset="0"/>
                <a:cs typeface="Times New Roman" panose="02020603050405020304" pitchFamily="18" charset="0"/>
              </a:rPr>
              <a:t> </a:t>
            </a:r>
            <a:endParaRPr lang="ru-RU" sz="3000" dirty="0">
              <a:latin typeface="Times New Roman" panose="02020603050405020304" pitchFamily="18" charset="0"/>
              <a:cs typeface="Times New Roman" panose="02020603050405020304" pitchFamily="18" charset="0"/>
            </a:endParaRPr>
          </a:p>
          <a:p>
            <a:r>
              <a:rPr lang="ru-RU" sz="3000" b="1" dirty="0" smtClean="0">
                <a:latin typeface="Times New Roman" panose="02020603050405020304" pitchFamily="18" charset="0"/>
                <a:cs typeface="Times New Roman" panose="02020603050405020304" pitchFamily="18" charset="0"/>
                <a:hlinkClick r:id="rId18" action="ppaction://hlinksldjump"/>
              </a:rPr>
              <a:t>Повар</a:t>
            </a:r>
            <a:endParaRPr lang="ru-RU" sz="3000" dirty="0">
              <a:latin typeface="Times New Roman" panose="02020603050405020304" pitchFamily="18" charset="0"/>
              <a:cs typeface="Times New Roman" panose="02020603050405020304" pitchFamily="18" charset="0"/>
            </a:endParaRPr>
          </a:p>
          <a:p>
            <a:r>
              <a:rPr lang="ru-RU" sz="3000" b="1" dirty="0" smtClean="0">
                <a:latin typeface="Times New Roman" panose="02020603050405020304" pitchFamily="18" charset="0"/>
                <a:cs typeface="Times New Roman" panose="02020603050405020304" pitchFamily="18" charset="0"/>
                <a:hlinkClick r:id="rId19" action="ppaction://hlinksldjump"/>
              </a:rPr>
              <a:t>Архитектор</a:t>
            </a:r>
            <a:endParaRPr lang="ru-RU" sz="3000" dirty="0">
              <a:latin typeface="Times New Roman" panose="02020603050405020304" pitchFamily="18" charset="0"/>
              <a:cs typeface="Times New Roman" panose="02020603050405020304" pitchFamily="18" charset="0"/>
            </a:endParaRPr>
          </a:p>
          <a:p>
            <a:endParaRPr lang="ru-RU" sz="2400" b="1" dirty="0" smtClean="0">
              <a:latin typeface="Times New Roman" panose="02020603050405020304" pitchFamily="18" charset="0"/>
              <a:cs typeface="Times New Roman" panose="02020603050405020304" pitchFamily="18" charset="0"/>
            </a:endParaRPr>
          </a:p>
          <a:p>
            <a:endParaRPr lang="ru-RU" sz="2400" dirty="0" smtClean="0">
              <a:latin typeface="Times New Roman" panose="02020603050405020304" pitchFamily="18" charset="0"/>
              <a:cs typeface="Times New Roman" panose="02020603050405020304" pitchFamily="18" charset="0"/>
            </a:endParaRPr>
          </a:p>
          <a:p>
            <a:endParaRPr lang="ru-RU" sz="2400" dirty="0"/>
          </a:p>
        </p:txBody>
      </p:sp>
      <p:sp>
        <p:nvSpPr>
          <p:cNvPr id="6" name="Объект 1"/>
          <p:cNvSpPr>
            <a:spLocks noGrp="1"/>
          </p:cNvSpPr>
          <p:nvPr>
            <p:ph idx="1"/>
          </p:nvPr>
        </p:nvSpPr>
        <p:spPr>
          <a:xfrm>
            <a:off x="3563888" y="2132856"/>
            <a:ext cx="3600400" cy="4606068"/>
          </a:xfrm>
        </p:spPr>
        <p:txBody>
          <a:bodyPr>
            <a:normAutofit/>
          </a:bodyPr>
          <a:lstStyle/>
          <a:p>
            <a:pPr marL="0" indent="0">
              <a:spcBef>
                <a:spcPts val="0"/>
              </a:spcBef>
              <a:buNone/>
            </a:pPr>
            <a:r>
              <a:rPr lang="ru-RU" sz="3000" b="1" dirty="0">
                <a:solidFill>
                  <a:schemeClr val="tx1"/>
                </a:solidFill>
                <a:latin typeface="Times New Roman" panose="02020603050405020304" pitchFamily="18" charset="0"/>
                <a:cs typeface="Times New Roman" panose="02020603050405020304" pitchFamily="18" charset="0"/>
                <a:hlinkClick r:id="rId20" action="ppaction://hlinksldjump"/>
              </a:rPr>
              <a:t>Синоптик</a:t>
            </a:r>
            <a:endParaRPr lang="ru-RU" sz="3000" b="1" dirty="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ru-RU" sz="3000" b="1" dirty="0">
                <a:solidFill>
                  <a:schemeClr val="tx1"/>
                </a:solidFill>
                <a:latin typeface="Times New Roman" panose="02020603050405020304" pitchFamily="18" charset="0"/>
                <a:cs typeface="Times New Roman" panose="02020603050405020304" pitchFamily="18" charset="0"/>
                <a:hlinkClick r:id="rId21" action="ppaction://hlinksldjump"/>
              </a:rPr>
              <a:t>Секретарь</a:t>
            </a:r>
            <a:endParaRPr lang="ru-RU" sz="3000" b="1" dirty="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ru-RU" sz="3000" b="1" dirty="0" smtClean="0">
                <a:solidFill>
                  <a:schemeClr val="tx1"/>
                </a:solidFill>
                <a:latin typeface="Times New Roman" panose="02020603050405020304" pitchFamily="18" charset="0"/>
                <a:cs typeface="Times New Roman" panose="02020603050405020304" pitchFamily="18" charset="0"/>
                <a:hlinkClick r:id="rId22" action="ppaction://hlinksldjump"/>
              </a:rPr>
              <a:t>Фармацевт</a:t>
            </a:r>
            <a:endParaRPr lang="ru-RU" sz="3000" b="1" dirty="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ru-RU" sz="3000" b="1" dirty="0" smtClean="0">
                <a:solidFill>
                  <a:schemeClr val="tx1"/>
                </a:solidFill>
                <a:latin typeface="Times New Roman" panose="02020603050405020304" pitchFamily="18" charset="0"/>
                <a:cs typeface="Times New Roman" panose="02020603050405020304" pitchFamily="18" charset="0"/>
                <a:hlinkClick r:id="rId23" action="ppaction://hlinksldjump"/>
              </a:rPr>
              <a:t>Менеджер</a:t>
            </a:r>
            <a:endParaRPr lang="ru-RU" sz="3000" b="1"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ru-RU" sz="3000" b="1" dirty="0">
                <a:solidFill>
                  <a:schemeClr val="tx1"/>
                </a:solidFill>
                <a:latin typeface="Times New Roman" panose="02020603050405020304" pitchFamily="18" charset="0"/>
                <a:cs typeface="Times New Roman" panose="02020603050405020304" pitchFamily="18" charset="0"/>
                <a:hlinkClick r:id="rId24" action="ppaction://hlinksldjump"/>
              </a:rPr>
              <a:t>Банкир</a:t>
            </a:r>
            <a:endParaRPr lang="ru-RU" sz="3000" b="1" dirty="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ru-RU" sz="3000" b="1" dirty="0" smtClean="0">
                <a:solidFill>
                  <a:schemeClr val="tx1"/>
                </a:solidFill>
                <a:latin typeface="Times New Roman" panose="02020603050405020304" pitchFamily="18" charset="0"/>
                <a:cs typeface="Times New Roman" panose="02020603050405020304" pitchFamily="18" charset="0"/>
                <a:hlinkClick r:id="rId25" action="ppaction://hlinksldjump"/>
              </a:rPr>
              <a:t>Художник</a:t>
            </a:r>
            <a:endParaRPr lang="ru-RU" sz="3000" b="1" dirty="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ru-RU" sz="3000" b="1" dirty="0" smtClean="0">
                <a:solidFill>
                  <a:schemeClr val="tx1"/>
                </a:solidFill>
                <a:latin typeface="Times New Roman" panose="02020603050405020304" pitchFamily="18" charset="0"/>
                <a:cs typeface="Times New Roman" panose="02020603050405020304" pitchFamily="18" charset="0"/>
                <a:hlinkClick r:id="rId26" action="ppaction://hlinksldjump"/>
              </a:rPr>
              <a:t>Нал</a:t>
            </a:r>
            <a:r>
              <a:rPr lang="ru-RU" sz="3000" b="1" dirty="0">
                <a:solidFill>
                  <a:schemeClr val="tx1"/>
                </a:solidFill>
                <a:latin typeface="Times New Roman" panose="02020603050405020304" pitchFamily="18" charset="0"/>
                <a:cs typeface="Times New Roman" panose="02020603050405020304" pitchFamily="18" charset="0"/>
                <a:hlinkClick r:id="rId26" action="ppaction://hlinksldjump"/>
              </a:rPr>
              <a:t>. Инспектор</a:t>
            </a:r>
            <a:endParaRPr lang="ru-RU" sz="3000" dirty="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ru-RU" sz="3000" b="1" dirty="0" smtClean="0">
                <a:solidFill>
                  <a:schemeClr val="tx1"/>
                </a:solidFill>
                <a:latin typeface="Times New Roman" panose="02020603050405020304" pitchFamily="18" charset="0"/>
                <a:cs typeface="Times New Roman" panose="02020603050405020304" pitchFamily="18" charset="0"/>
                <a:hlinkClick r:id="rId27" action="ppaction://hlinksldjump"/>
              </a:rPr>
              <a:t>Предприниматель</a:t>
            </a:r>
            <a:endParaRPr lang="ru-RU" sz="3000" b="1" dirty="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ru-RU" sz="3000" b="1" dirty="0">
                <a:solidFill>
                  <a:schemeClr val="tx1"/>
                </a:solidFill>
                <a:latin typeface="Times New Roman" panose="02020603050405020304" pitchFamily="18" charset="0"/>
                <a:cs typeface="Times New Roman" panose="02020603050405020304" pitchFamily="18" charset="0"/>
                <a:hlinkClick r:id="rId28" action="ppaction://hlinksldjump"/>
              </a:rPr>
              <a:t>Частный детектив</a:t>
            </a:r>
            <a:endParaRPr lang="ru-RU" sz="3000" b="1" dirty="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endParaRPr lang="ru-RU" sz="2400" b="1" dirty="0" smtClean="0">
              <a:solidFill>
                <a:schemeClr val="tx1"/>
              </a:solidFill>
              <a:latin typeface="Times New Roman" panose="02020603050405020304" pitchFamily="18" charset="0"/>
              <a:cs typeface="Times New Roman" panose="02020603050405020304" pitchFamily="18" charset="0"/>
            </a:endParaRPr>
          </a:p>
          <a:p>
            <a:pPr>
              <a:spcBef>
                <a:spcPts val="0"/>
              </a:spcBef>
            </a:pPr>
            <a:endParaRPr lang="ru-RU" sz="2400" dirty="0" smtClean="0">
              <a:latin typeface="Times New Roman" panose="02020603050405020304" pitchFamily="18" charset="0"/>
              <a:cs typeface="Times New Roman" panose="02020603050405020304" pitchFamily="18" charset="0"/>
            </a:endParaRPr>
          </a:p>
          <a:p>
            <a:pPr>
              <a:spcBef>
                <a:spcPts val="0"/>
              </a:spcBef>
            </a:pPr>
            <a:endParaRPr lang="ru-RU" sz="2400" dirty="0">
              <a:latin typeface="Times New Roman" panose="02020603050405020304" pitchFamily="18" charset="0"/>
              <a:cs typeface="Times New Roman" panose="02020603050405020304" pitchFamily="18" charset="0"/>
            </a:endParaRPr>
          </a:p>
        </p:txBody>
      </p:sp>
      <p:sp>
        <p:nvSpPr>
          <p:cNvPr id="2" name="TextBox 1"/>
          <p:cNvSpPr txBox="1"/>
          <p:nvPr/>
        </p:nvSpPr>
        <p:spPr>
          <a:xfrm>
            <a:off x="7812360" y="6266226"/>
            <a:ext cx="1080120" cy="369332"/>
          </a:xfrm>
          <a:prstGeom prst="rect">
            <a:avLst/>
          </a:prstGeom>
          <a:noFill/>
        </p:spPr>
        <p:txBody>
          <a:bodyPr wrap="square" rtlCol="0">
            <a:spAutoFit/>
          </a:bodyPr>
          <a:lstStyle/>
          <a:p>
            <a:r>
              <a:rPr lang="ru-RU" b="1" i="1" dirty="0" smtClean="0">
                <a:hlinkClick r:id="rId29" action="ppaction://hlinksldjump"/>
              </a:rPr>
              <a:t>далее</a:t>
            </a:r>
            <a:endParaRPr lang="ru-RU" b="1" i="1" dirty="0"/>
          </a:p>
        </p:txBody>
      </p:sp>
    </p:spTree>
    <p:extLst>
      <p:ext uri="{BB962C8B-B14F-4D97-AF65-F5344CB8AC3E}">
        <p14:creationId xmlns:p14="http://schemas.microsoft.com/office/powerpoint/2010/main" val="5825897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692188" y="159631"/>
            <a:ext cx="4918249" cy="778098"/>
          </a:xfrm>
        </p:spPr>
        <p:txBody>
          <a:bodyPr/>
          <a:lstStyle/>
          <a:p>
            <a:pPr algn="ctr"/>
            <a:r>
              <a:rPr lang="ru-RU" b="1" dirty="0" smtClean="0">
                <a:solidFill>
                  <a:schemeClr val="tx1"/>
                </a:solidFill>
              </a:rPr>
              <a:t>Врач</a:t>
            </a:r>
            <a:endParaRPr lang="ru-RU" b="1" dirty="0">
              <a:solidFill>
                <a:schemeClr val="tx1"/>
              </a:solidFill>
            </a:endParaRPr>
          </a:p>
        </p:txBody>
      </p:sp>
      <p:sp>
        <p:nvSpPr>
          <p:cNvPr id="7" name="Объект 6"/>
          <p:cNvSpPr>
            <a:spLocks noGrp="1"/>
          </p:cNvSpPr>
          <p:nvPr>
            <p:ph sz="half" idx="4294967295"/>
          </p:nvPr>
        </p:nvSpPr>
        <p:spPr>
          <a:xfrm>
            <a:off x="4239853" y="961058"/>
            <a:ext cx="4741168" cy="4133255"/>
          </a:xfrm>
        </p:spPr>
        <p:txBody>
          <a:bodyPr>
            <a:noAutofit/>
          </a:bodyPr>
          <a:lstStyle/>
          <a:p>
            <a:pPr marL="109728" indent="0">
              <a:buNone/>
            </a:pPr>
            <a:r>
              <a:rPr lang="ru-RU" sz="2800" b="1" dirty="0">
                <a:solidFill>
                  <a:schemeClr val="tx1"/>
                </a:solidFill>
                <a:latin typeface="Times New Roman" panose="02020603050405020304" pitchFamily="18" charset="0"/>
                <a:cs typeface="Times New Roman" panose="02020603050405020304" pitchFamily="18" charset="0"/>
              </a:rPr>
              <a:t>В</a:t>
            </a:r>
            <a:r>
              <a:rPr lang="ru-RU" sz="2800" b="1" dirty="0" smtClean="0">
                <a:solidFill>
                  <a:schemeClr val="tx1"/>
                </a:solidFill>
                <a:latin typeface="Times New Roman" panose="02020603050405020304" pitchFamily="18" charset="0"/>
                <a:cs typeface="Times New Roman" panose="02020603050405020304" pitchFamily="18" charset="0"/>
              </a:rPr>
              <a:t>ыписать </a:t>
            </a:r>
            <a:r>
              <a:rPr lang="ru-RU" sz="2800" b="1" dirty="0">
                <a:solidFill>
                  <a:schemeClr val="tx1"/>
                </a:solidFill>
                <a:latin typeface="Times New Roman" panose="02020603050405020304" pitchFamily="18" charset="0"/>
                <a:cs typeface="Times New Roman" panose="02020603050405020304" pitchFamily="18" charset="0"/>
              </a:rPr>
              <a:t>рецепт, </a:t>
            </a:r>
            <a:r>
              <a:rPr lang="ru-RU" sz="2800" b="1" dirty="0" smtClean="0">
                <a:solidFill>
                  <a:schemeClr val="tx1"/>
                </a:solidFill>
                <a:latin typeface="Times New Roman" panose="02020603050405020304" pitchFamily="18" charset="0"/>
                <a:cs typeface="Times New Roman" panose="02020603050405020304" pitchFamily="18" charset="0"/>
              </a:rPr>
              <a:t>рассчитав  </a:t>
            </a:r>
            <a:r>
              <a:rPr lang="ru-RU" sz="2800" b="1" dirty="0">
                <a:solidFill>
                  <a:schemeClr val="tx1"/>
                </a:solidFill>
                <a:latin typeface="Times New Roman" panose="02020603050405020304" pitchFamily="18" charset="0"/>
                <a:cs typeface="Times New Roman" panose="02020603050405020304" pitchFamily="18" charset="0"/>
              </a:rPr>
              <a:t>количество </a:t>
            </a:r>
            <a:r>
              <a:rPr lang="ru-RU" sz="2800" b="1" dirty="0" smtClean="0">
                <a:solidFill>
                  <a:schemeClr val="tx1"/>
                </a:solidFill>
                <a:latin typeface="Times New Roman" panose="02020603050405020304" pitchFamily="18" charset="0"/>
                <a:cs typeface="Times New Roman" panose="02020603050405020304" pitchFamily="18" charset="0"/>
              </a:rPr>
              <a:t>лекарства на </a:t>
            </a:r>
            <a:r>
              <a:rPr lang="ru-RU" sz="2800" b="1" dirty="0">
                <a:solidFill>
                  <a:schemeClr val="tx1"/>
                </a:solidFill>
                <a:latin typeface="Times New Roman" panose="02020603050405020304" pitchFamily="18" charset="0"/>
                <a:cs typeface="Times New Roman" panose="02020603050405020304" pitchFamily="18" charset="0"/>
              </a:rPr>
              <a:t>килограмм массы пациента, измерить артериальное давление,  рассчитать вес </a:t>
            </a:r>
            <a:r>
              <a:rPr lang="ru-RU" sz="2800" b="1" dirty="0" smtClean="0">
                <a:solidFill>
                  <a:schemeClr val="tx1"/>
                </a:solidFill>
                <a:latin typeface="Times New Roman" panose="02020603050405020304" pitchFamily="18" charset="0"/>
                <a:cs typeface="Times New Roman" panose="02020603050405020304" pitchFamily="18" charset="0"/>
              </a:rPr>
              <a:t>ребенка.</a:t>
            </a:r>
          </a:p>
          <a:p>
            <a:pPr marL="109728" indent="0">
              <a:buNone/>
            </a:pPr>
            <a:r>
              <a:rPr lang="ru-RU" sz="2800" b="1" dirty="0" smtClean="0">
                <a:solidFill>
                  <a:schemeClr val="tx1"/>
                </a:solidFill>
                <a:latin typeface="Times New Roman" panose="02020603050405020304" pitchFamily="18" charset="0"/>
                <a:cs typeface="Times New Roman" panose="02020603050405020304" pitchFamily="18" charset="0"/>
              </a:rPr>
              <a:t>Ошибка медика </a:t>
            </a:r>
            <a:r>
              <a:rPr lang="ru-RU" sz="2800" b="1" dirty="0">
                <a:solidFill>
                  <a:schemeClr val="tx1"/>
                </a:solidFill>
                <a:latin typeface="Times New Roman" panose="02020603050405020304" pitchFamily="18" charset="0"/>
                <a:cs typeface="Times New Roman" panose="02020603050405020304" pitchFamily="18" charset="0"/>
              </a:rPr>
              <a:t>может дорого стоить пациенту.</a:t>
            </a: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1268760"/>
            <a:ext cx="4320480" cy="4608512"/>
          </a:xfrm>
          <a:prstGeom prst="rect">
            <a:avLst/>
          </a:prstGeom>
        </p:spPr>
      </p:pic>
      <p:sp>
        <p:nvSpPr>
          <p:cNvPr id="5" name="TextBox 4"/>
          <p:cNvSpPr txBox="1"/>
          <p:nvPr/>
        </p:nvSpPr>
        <p:spPr>
          <a:xfrm>
            <a:off x="7812360" y="6237312"/>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
        <p:nvSpPr>
          <p:cNvPr id="6" name="Прямоугольник 5"/>
          <p:cNvSpPr/>
          <p:nvPr/>
        </p:nvSpPr>
        <p:spPr>
          <a:xfrm>
            <a:off x="2987824" y="4756710"/>
            <a:ext cx="4572000" cy="1754326"/>
          </a:xfrm>
          <a:prstGeom prst="rect">
            <a:avLst/>
          </a:prstGeom>
        </p:spPr>
        <p:txBody>
          <a:bodyPr>
            <a:spAutoFit/>
          </a:bodyPr>
          <a:lstStyle/>
          <a:p>
            <a:pPr algn="just"/>
            <a:r>
              <a:rPr lang="ru-RU" i="1" dirty="0" smtClean="0">
                <a:latin typeface="Open Sans"/>
              </a:rPr>
              <a:t>Задача: Если </a:t>
            </a:r>
            <a:r>
              <a:rPr lang="ru-RU" i="1" dirty="0">
                <a:latin typeface="Open Sans"/>
              </a:rPr>
              <a:t>суточная потребность организма в каротине 4,5 мг, то потребность организма в витамине А составляет 30% от потребности каротина. Какова суточная потребность организма в витамине А?</a:t>
            </a:r>
            <a:endParaRPr lang="ru-RU" i="1" dirty="0"/>
          </a:p>
        </p:txBody>
      </p:sp>
    </p:spTree>
    <p:extLst>
      <p:ext uri="{BB962C8B-B14F-4D97-AF65-F5344CB8AC3E}">
        <p14:creationId xmlns:p14="http://schemas.microsoft.com/office/powerpoint/2010/main" val="16569994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31640" y="260648"/>
            <a:ext cx="6589200" cy="1280890"/>
          </a:xfrm>
        </p:spPr>
        <p:txBody>
          <a:bodyPr/>
          <a:lstStyle/>
          <a:p>
            <a:pPr algn="ctr"/>
            <a:r>
              <a:rPr lang="ru-RU" b="1" dirty="0" smtClean="0">
                <a:solidFill>
                  <a:schemeClr val="tx1"/>
                </a:solidFill>
              </a:rPr>
              <a:t>Столяр</a:t>
            </a:r>
            <a:endParaRPr lang="ru-RU" b="1" dirty="0">
              <a:solidFill>
                <a:schemeClr val="tx1"/>
              </a:solidFill>
            </a:endParaRPr>
          </a:p>
        </p:txBody>
      </p:sp>
      <p:graphicFrame>
        <p:nvGraphicFramePr>
          <p:cNvPr id="5" name="Таблица 4"/>
          <p:cNvGraphicFramePr>
            <a:graphicFrameLocks noGrp="1"/>
          </p:cNvGraphicFramePr>
          <p:nvPr>
            <p:extLst>
              <p:ext uri="{D42A27DB-BD31-4B8C-83A1-F6EECF244321}">
                <p14:modId xmlns:p14="http://schemas.microsoft.com/office/powerpoint/2010/main" val="1569365219"/>
              </p:ext>
            </p:extLst>
          </p:nvPr>
        </p:nvGraphicFramePr>
        <p:xfrm>
          <a:off x="1187624" y="3501008"/>
          <a:ext cx="7527405" cy="3108960"/>
        </p:xfrm>
        <a:graphic>
          <a:graphicData uri="http://schemas.openxmlformats.org/drawingml/2006/table">
            <a:tbl>
              <a:tblPr/>
              <a:tblGrid>
                <a:gridCol w="2509135"/>
                <a:gridCol w="2509135"/>
                <a:gridCol w="2509135"/>
              </a:tblGrid>
              <a:tr h="621024">
                <a:tc>
                  <a:txBody>
                    <a:bodyPr/>
                    <a:lstStyle/>
                    <a:p>
                      <a:r>
                        <a:rPr lang="ru-RU" b="1" dirty="0">
                          <a:effectLst/>
                        </a:rPr>
                        <a:t>Фирма</a:t>
                      </a:r>
                      <a:br>
                        <a:rPr lang="ru-RU" b="1" dirty="0">
                          <a:effectLst/>
                        </a:rPr>
                      </a:br>
                      <a:endParaRPr lang="ru-RU" dirty="0">
                        <a:effectLst/>
                      </a:endParaRPr>
                    </a:p>
                  </a:txBody>
                  <a:tcPr>
                    <a:lnL>
                      <a:noFill/>
                    </a:lnL>
                    <a:lnR>
                      <a:noFill/>
                    </a:lnR>
                    <a:lnT>
                      <a:noFill/>
                    </a:lnT>
                    <a:lnB>
                      <a:noFill/>
                    </a:lnB>
                    <a:solidFill>
                      <a:srgbClr val="FFFFFF"/>
                    </a:solidFill>
                  </a:tcPr>
                </a:tc>
                <a:tc>
                  <a:txBody>
                    <a:bodyPr/>
                    <a:lstStyle/>
                    <a:p>
                      <a:r>
                        <a:rPr lang="ru-RU" b="1" dirty="0">
                          <a:effectLst/>
                        </a:rPr>
                        <a:t>Стоимость панели (руб. за 1м</a:t>
                      </a:r>
                      <a:r>
                        <a:rPr lang="ru-RU" b="1" baseline="30000" dirty="0">
                          <a:effectLst/>
                        </a:rPr>
                        <a:t>2</a:t>
                      </a:r>
                      <a:r>
                        <a:rPr lang="ru-RU" b="1" dirty="0">
                          <a:effectLst/>
                        </a:rPr>
                        <a:t>)</a:t>
                      </a:r>
                      <a:br>
                        <a:rPr lang="ru-RU" b="1" dirty="0">
                          <a:effectLst/>
                        </a:rPr>
                      </a:br>
                      <a:endParaRPr lang="ru-RU" dirty="0">
                        <a:effectLst/>
                      </a:endParaRPr>
                    </a:p>
                  </a:txBody>
                  <a:tcPr>
                    <a:lnL>
                      <a:noFill/>
                    </a:lnL>
                    <a:lnR>
                      <a:noFill/>
                    </a:lnR>
                    <a:lnT>
                      <a:noFill/>
                    </a:lnT>
                    <a:lnB>
                      <a:noFill/>
                    </a:lnB>
                    <a:solidFill>
                      <a:srgbClr val="FFFFFF"/>
                    </a:solidFill>
                  </a:tcPr>
                </a:tc>
                <a:tc>
                  <a:txBody>
                    <a:bodyPr/>
                    <a:lstStyle/>
                    <a:p>
                      <a:r>
                        <a:rPr lang="ru-RU" b="1">
                          <a:effectLst/>
                        </a:rPr>
                        <a:t>Резка панелей (рублей за одну панель)</a:t>
                      </a:r>
                      <a:br>
                        <a:rPr lang="ru-RU" b="1">
                          <a:effectLst/>
                        </a:rPr>
                      </a:br>
                      <a:endParaRPr lang="ru-RU">
                        <a:effectLst/>
                      </a:endParaRPr>
                    </a:p>
                  </a:txBody>
                  <a:tcPr>
                    <a:lnL>
                      <a:noFill/>
                    </a:lnL>
                    <a:lnR>
                      <a:noFill/>
                    </a:lnR>
                    <a:lnT>
                      <a:noFill/>
                    </a:lnT>
                    <a:lnB>
                      <a:noFill/>
                    </a:lnB>
                    <a:solidFill>
                      <a:srgbClr val="FFFFFF"/>
                    </a:solidFill>
                  </a:tcPr>
                </a:tc>
              </a:tr>
              <a:tr h="334397">
                <a:tc>
                  <a:txBody>
                    <a:bodyPr/>
                    <a:lstStyle/>
                    <a:p>
                      <a:r>
                        <a:rPr lang="ru-RU" b="1">
                          <a:effectLst/>
                        </a:rPr>
                        <a:t>1</a:t>
                      </a:r>
                      <a:br>
                        <a:rPr lang="ru-RU" b="1">
                          <a:effectLst/>
                        </a:rPr>
                      </a:br>
                      <a:endParaRPr lang="ru-RU">
                        <a:effectLst/>
                      </a:endParaRPr>
                    </a:p>
                  </a:txBody>
                  <a:tcPr>
                    <a:lnL>
                      <a:noFill/>
                    </a:lnL>
                    <a:lnR>
                      <a:noFill/>
                    </a:lnR>
                    <a:lnT>
                      <a:noFill/>
                    </a:lnT>
                    <a:lnB>
                      <a:noFill/>
                    </a:lnB>
                    <a:solidFill>
                      <a:srgbClr val="FFFFFF"/>
                    </a:solidFill>
                  </a:tcPr>
                </a:tc>
                <a:tc>
                  <a:txBody>
                    <a:bodyPr/>
                    <a:lstStyle/>
                    <a:p>
                      <a:r>
                        <a:rPr lang="ru-RU" b="1">
                          <a:effectLst/>
                        </a:rPr>
                        <a:t>400</a:t>
                      </a:r>
                      <a:br>
                        <a:rPr lang="ru-RU" b="1">
                          <a:effectLst/>
                        </a:rPr>
                      </a:br>
                      <a:endParaRPr lang="ru-RU">
                        <a:effectLst/>
                      </a:endParaRPr>
                    </a:p>
                  </a:txBody>
                  <a:tcPr>
                    <a:lnL>
                      <a:noFill/>
                    </a:lnL>
                    <a:lnR>
                      <a:noFill/>
                    </a:lnR>
                    <a:lnT>
                      <a:noFill/>
                    </a:lnT>
                    <a:lnB>
                      <a:noFill/>
                    </a:lnB>
                    <a:solidFill>
                      <a:srgbClr val="FFFFFF"/>
                    </a:solidFill>
                  </a:tcPr>
                </a:tc>
                <a:tc>
                  <a:txBody>
                    <a:bodyPr/>
                    <a:lstStyle/>
                    <a:p>
                      <a:r>
                        <a:rPr lang="ru-RU" b="1">
                          <a:effectLst/>
                        </a:rPr>
                        <a:t>Бесплатно</a:t>
                      </a:r>
                      <a:br>
                        <a:rPr lang="ru-RU" b="1">
                          <a:effectLst/>
                        </a:rPr>
                      </a:br>
                      <a:endParaRPr lang="ru-RU">
                        <a:effectLst/>
                      </a:endParaRPr>
                    </a:p>
                  </a:txBody>
                  <a:tcPr>
                    <a:lnL>
                      <a:noFill/>
                    </a:lnL>
                    <a:lnR>
                      <a:noFill/>
                    </a:lnR>
                    <a:lnT>
                      <a:noFill/>
                    </a:lnT>
                    <a:lnB>
                      <a:noFill/>
                    </a:lnB>
                    <a:solidFill>
                      <a:srgbClr val="FFFFFF"/>
                    </a:solidFill>
                  </a:tcPr>
                </a:tc>
              </a:tr>
              <a:tr h="334397">
                <a:tc>
                  <a:txBody>
                    <a:bodyPr/>
                    <a:lstStyle/>
                    <a:p>
                      <a:r>
                        <a:rPr lang="ru-RU" b="1">
                          <a:effectLst/>
                        </a:rPr>
                        <a:t>2</a:t>
                      </a:r>
                      <a:br>
                        <a:rPr lang="ru-RU" b="1">
                          <a:effectLst/>
                        </a:rPr>
                      </a:br>
                      <a:endParaRPr lang="ru-RU">
                        <a:effectLst/>
                      </a:endParaRPr>
                    </a:p>
                  </a:txBody>
                  <a:tcPr>
                    <a:lnL>
                      <a:noFill/>
                    </a:lnL>
                    <a:lnR>
                      <a:noFill/>
                    </a:lnR>
                    <a:lnT>
                      <a:noFill/>
                    </a:lnT>
                    <a:lnB>
                      <a:noFill/>
                    </a:lnB>
                    <a:solidFill>
                      <a:srgbClr val="FFFFFF"/>
                    </a:solidFill>
                  </a:tcPr>
                </a:tc>
                <a:tc>
                  <a:txBody>
                    <a:bodyPr/>
                    <a:lstStyle/>
                    <a:p>
                      <a:r>
                        <a:rPr lang="ru-RU" b="1" dirty="0">
                          <a:effectLst/>
                        </a:rPr>
                        <a:t>350</a:t>
                      </a:r>
                      <a:br>
                        <a:rPr lang="ru-RU" b="1" dirty="0">
                          <a:effectLst/>
                        </a:rPr>
                      </a:br>
                      <a:endParaRPr lang="ru-RU" dirty="0">
                        <a:effectLst/>
                      </a:endParaRPr>
                    </a:p>
                  </a:txBody>
                  <a:tcPr>
                    <a:lnL>
                      <a:noFill/>
                    </a:lnL>
                    <a:lnR>
                      <a:noFill/>
                    </a:lnR>
                    <a:lnT>
                      <a:noFill/>
                    </a:lnT>
                    <a:lnB>
                      <a:noFill/>
                    </a:lnB>
                    <a:solidFill>
                      <a:srgbClr val="FFFFFF"/>
                    </a:solidFill>
                  </a:tcPr>
                </a:tc>
                <a:tc>
                  <a:txBody>
                    <a:bodyPr/>
                    <a:lstStyle/>
                    <a:p>
                      <a:r>
                        <a:rPr lang="ru-RU" b="1">
                          <a:effectLst/>
                        </a:rPr>
                        <a:t>50</a:t>
                      </a:r>
                      <a:br>
                        <a:rPr lang="ru-RU" b="1">
                          <a:effectLst/>
                        </a:rPr>
                      </a:br>
                      <a:endParaRPr lang="ru-RU">
                        <a:effectLst/>
                      </a:endParaRPr>
                    </a:p>
                  </a:txBody>
                  <a:tcPr>
                    <a:lnL>
                      <a:noFill/>
                    </a:lnL>
                    <a:lnR>
                      <a:noFill/>
                    </a:lnR>
                    <a:lnT>
                      <a:noFill/>
                    </a:lnT>
                    <a:lnB>
                      <a:noFill/>
                    </a:lnB>
                    <a:solidFill>
                      <a:srgbClr val="FFFFFF"/>
                    </a:solidFill>
                  </a:tcPr>
                </a:tc>
              </a:tr>
              <a:tr h="334397">
                <a:tc>
                  <a:txBody>
                    <a:bodyPr/>
                    <a:lstStyle/>
                    <a:p>
                      <a:r>
                        <a:rPr lang="ru-RU" b="1">
                          <a:effectLst/>
                        </a:rPr>
                        <a:t>3</a:t>
                      </a:r>
                      <a:br>
                        <a:rPr lang="ru-RU" b="1">
                          <a:effectLst/>
                        </a:rPr>
                      </a:br>
                      <a:endParaRPr lang="ru-RU">
                        <a:effectLst/>
                      </a:endParaRPr>
                    </a:p>
                  </a:txBody>
                  <a:tcPr>
                    <a:lnL>
                      <a:noFill/>
                    </a:lnL>
                    <a:lnR>
                      <a:noFill/>
                    </a:lnR>
                    <a:lnT>
                      <a:noFill/>
                    </a:lnT>
                    <a:lnB>
                      <a:noFill/>
                    </a:lnB>
                    <a:solidFill>
                      <a:srgbClr val="FFFFFF"/>
                    </a:solidFill>
                  </a:tcPr>
                </a:tc>
                <a:tc>
                  <a:txBody>
                    <a:bodyPr/>
                    <a:lstStyle/>
                    <a:p>
                      <a:r>
                        <a:rPr lang="ru-RU" b="1">
                          <a:effectLst/>
                        </a:rPr>
                        <a:t>300</a:t>
                      </a:r>
                      <a:br>
                        <a:rPr lang="ru-RU" b="1">
                          <a:effectLst/>
                        </a:rPr>
                      </a:br>
                      <a:endParaRPr lang="ru-RU">
                        <a:effectLst/>
                      </a:endParaRPr>
                    </a:p>
                  </a:txBody>
                  <a:tcPr>
                    <a:lnL>
                      <a:noFill/>
                    </a:lnL>
                    <a:lnR>
                      <a:noFill/>
                    </a:lnR>
                    <a:lnT>
                      <a:noFill/>
                    </a:lnT>
                    <a:lnB>
                      <a:noFill/>
                    </a:lnB>
                    <a:solidFill>
                      <a:srgbClr val="FFFFFF"/>
                    </a:solidFill>
                  </a:tcPr>
                </a:tc>
                <a:tc>
                  <a:txBody>
                    <a:bodyPr/>
                    <a:lstStyle/>
                    <a:p>
                      <a:r>
                        <a:rPr lang="ru-RU" b="1" dirty="0">
                          <a:effectLst/>
                        </a:rPr>
                        <a:t>70</a:t>
                      </a:r>
                      <a:endParaRPr lang="ru-RU" dirty="0">
                        <a:effectLst/>
                      </a:endParaRPr>
                    </a:p>
                  </a:txBody>
                  <a:tcPr>
                    <a:lnL>
                      <a:noFill/>
                    </a:lnL>
                    <a:lnR>
                      <a:noFill/>
                    </a:lnR>
                    <a:lnT>
                      <a:noFill/>
                    </a:lnT>
                    <a:lnB>
                      <a:noFill/>
                    </a:lnB>
                    <a:solidFill>
                      <a:srgbClr val="FFFFFF"/>
                    </a:solidFill>
                  </a:tcPr>
                </a:tc>
              </a:tr>
            </a:tbl>
          </a:graphicData>
        </a:graphic>
      </p:graphicFrame>
      <p:sp>
        <p:nvSpPr>
          <p:cNvPr id="6" name="Rectangle 1"/>
          <p:cNvSpPr>
            <a:spLocks noChangeArrowheads="1"/>
          </p:cNvSpPr>
          <p:nvPr/>
        </p:nvSpPr>
        <p:spPr bwMode="auto">
          <a:xfrm flipH="1">
            <a:off x="1115616" y="1052736"/>
            <a:ext cx="7488832" cy="2862322"/>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lang="ru-RU" altLang="ru-RU" sz="2400" b="1" dirty="0" smtClean="0">
                <a:latin typeface="Times New Roman" panose="02020603050405020304" pitchFamily="18" charset="0"/>
                <a:cs typeface="Times New Roman" panose="02020603050405020304" pitchFamily="18" charset="0"/>
              </a:rPr>
              <a:t>	Для </a:t>
            </a:r>
            <a:r>
              <a:rPr lang="ru-RU" altLang="ru-RU" sz="2400" b="1" dirty="0">
                <a:latin typeface="Times New Roman" panose="02020603050405020304" pitchFamily="18" charset="0"/>
                <a:cs typeface="Times New Roman" panose="02020603050405020304" pitchFamily="18" charset="0"/>
              </a:rPr>
              <a:t>изготовления книжных полок требуется заказать 20 одинаковых деревянных панелей в одной из трёх фирм. Площадь каждой панели равна 1,1м2. В таблице приведены цены на панели и на их резку. Сколько рублей нужно заплатить за самый выгодный заказ</a:t>
            </a:r>
            <a:r>
              <a:rPr lang="ru-RU" altLang="ru-RU" sz="2400" b="1" dirty="0" smtClean="0">
                <a:latin typeface="Times New Roman" panose="02020603050405020304" pitchFamily="18" charset="0"/>
                <a:cs typeface="Times New Roman" panose="02020603050405020304" pitchFamily="18"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000" b="1" i="0" u="none" strike="noStrike" cap="none" normalizeH="0" baseline="0" dirty="0" smtClean="0">
                <a:ln>
                  <a:noFill/>
                </a:ln>
                <a:solidFill>
                  <a:srgbClr val="333333"/>
                </a:solidFill>
                <a:effectLst/>
                <a:latin typeface="Tahoma" panose="020B0604030504040204" pitchFamily="34" charset="0"/>
                <a:cs typeface="Tahoma" panose="020B0604030504040204" pitchFamily="34" charset="0"/>
              </a:rPr>
              <a:t/>
            </a:r>
            <a:br>
              <a:rPr kumimoji="0" lang="ru-RU" altLang="ru-RU" sz="1000" b="1" i="0" u="none" strike="noStrike" cap="none" normalizeH="0" baseline="0" dirty="0" smtClean="0">
                <a:ln>
                  <a:noFill/>
                </a:ln>
                <a:solidFill>
                  <a:srgbClr val="333333"/>
                </a:solidFill>
                <a:effectLst/>
                <a:latin typeface="Tahoma" panose="020B0604030504040204" pitchFamily="34" charset="0"/>
                <a:cs typeface="Tahoma" panose="020B0604030504040204" pitchFamily="34" charset="0"/>
              </a:rPr>
            </a:br>
            <a:r>
              <a:rPr kumimoji="0" lang="ru-RU" altLang="ru-RU" sz="800" b="0" i="0" u="none" strike="noStrike" cap="none" normalizeH="0" baseline="0" dirty="0" smtClean="0">
                <a:ln>
                  <a:noFill/>
                </a:ln>
                <a:solidFill>
                  <a:schemeClr val="tx1"/>
                </a:solidFill>
                <a:effectLst/>
              </a:rPr>
              <a:t/>
            </a:r>
            <a:br>
              <a:rPr kumimoji="0" lang="ru-RU" altLang="ru-RU" sz="800" b="0" i="0" u="none" strike="noStrike" cap="none" normalizeH="0" baseline="0" dirty="0" smtClean="0">
                <a:ln>
                  <a:noFill/>
                </a:ln>
                <a:solidFill>
                  <a:schemeClr val="tx1"/>
                </a:solidFill>
                <a:effectLst/>
              </a:rPr>
            </a:b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
        <p:nvSpPr>
          <p:cNvPr id="7" name="TextBox 6"/>
          <p:cNvSpPr txBox="1"/>
          <p:nvPr/>
        </p:nvSpPr>
        <p:spPr>
          <a:xfrm>
            <a:off x="8028384" y="6093296"/>
            <a:ext cx="874439" cy="369332"/>
          </a:xfrm>
          <a:prstGeom prst="rect">
            <a:avLst/>
          </a:prstGeom>
          <a:noFill/>
        </p:spPr>
        <p:txBody>
          <a:bodyPr wrap="square" rtlCol="0">
            <a:spAutoFit/>
          </a:bodyPr>
          <a:lstStyle/>
          <a:p>
            <a:r>
              <a:rPr lang="ru-RU" b="1" dirty="0" smtClean="0">
                <a:hlinkClick r:id="rId2" action="ppaction://hlinksldjump"/>
              </a:rPr>
              <a:t>назад</a:t>
            </a:r>
            <a:endParaRPr lang="ru-RU" b="1" dirty="0"/>
          </a:p>
        </p:txBody>
      </p:sp>
    </p:spTree>
    <p:extLst>
      <p:ext uri="{BB962C8B-B14F-4D97-AF65-F5344CB8AC3E}">
        <p14:creationId xmlns:p14="http://schemas.microsoft.com/office/powerpoint/2010/main" val="27444929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87624" y="332656"/>
            <a:ext cx="6589200" cy="1280890"/>
          </a:xfrm>
        </p:spPr>
        <p:txBody>
          <a:bodyPr/>
          <a:lstStyle/>
          <a:p>
            <a:pPr algn="ctr"/>
            <a:r>
              <a:rPr lang="ru-RU" b="1" dirty="0" smtClean="0">
                <a:solidFill>
                  <a:schemeClr val="tx1"/>
                </a:solidFill>
              </a:rPr>
              <a:t>Эколог</a:t>
            </a:r>
            <a:endParaRPr lang="ru-RU" b="1" dirty="0">
              <a:solidFill>
                <a:schemeClr val="tx1"/>
              </a:solidFill>
            </a:endParaRPr>
          </a:p>
        </p:txBody>
      </p:sp>
      <p:sp>
        <p:nvSpPr>
          <p:cNvPr id="5" name="Прямоугольник 4"/>
          <p:cNvSpPr/>
          <p:nvPr/>
        </p:nvSpPr>
        <p:spPr>
          <a:xfrm>
            <a:off x="1187624" y="973101"/>
            <a:ext cx="7416824" cy="2308324"/>
          </a:xfrm>
          <a:prstGeom prst="rect">
            <a:avLst/>
          </a:prstGeom>
        </p:spPr>
        <p:txBody>
          <a:bodyPr wrap="square">
            <a:spAutoFit/>
          </a:bodyPr>
          <a:lstStyle/>
          <a:p>
            <a:pPr algn="just"/>
            <a:r>
              <a:rPr lang="ru-RU" sz="2400" b="1" dirty="0" smtClean="0">
                <a:latin typeface="Times New Roman" panose="02020603050405020304" pitchFamily="18" charset="0"/>
                <a:cs typeface="Times New Roman" panose="02020603050405020304" pitchFamily="18" charset="0"/>
              </a:rPr>
              <a:t>	В </a:t>
            </a:r>
            <a:r>
              <a:rPr lang="ru-RU" sz="2400" b="1" dirty="0">
                <a:latin typeface="Times New Roman" panose="02020603050405020304" pitchFamily="18" charset="0"/>
                <a:cs typeface="Times New Roman" panose="02020603050405020304" pitchFamily="18" charset="0"/>
              </a:rPr>
              <a:t>нашей школе 880 человек. Предположим, что каждый второй пришел без “</a:t>
            </a:r>
            <a:r>
              <a:rPr lang="ru-RU" sz="2400" b="1" dirty="0" err="1">
                <a:latin typeface="Times New Roman" panose="02020603050405020304" pitchFamily="18" charset="0"/>
                <a:cs typeface="Times New Roman" panose="02020603050405020304" pitchFamily="18" charset="0"/>
              </a:rPr>
              <a:t>сменки</a:t>
            </a:r>
            <a:r>
              <a:rPr lang="ru-RU" sz="2400" b="1" dirty="0">
                <a:latin typeface="Times New Roman" panose="02020603050405020304" pitchFamily="18" charset="0"/>
                <a:cs typeface="Times New Roman" panose="02020603050405020304" pitchFamily="18" charset="0"/>
              </a:rPr>
              <a:t>” и принес на подошвах 20 граммов пыли. Предположим, что 4 килограмма пыли остались на полу, и ее удалось смыть уборщицам. Сколько пыли осталось висеть в воздухе, которым мы дышим?</a:t>
            </a:r>
          </a:p>
        </p:txBody>
      </p:sp>
      <p:sp>
        <p:nvSpPr>
          <p:cNvPr id="6" name="TextBox 5"/>
          <p:cNvSpPr txBox="1"/>
          <p:nvPr/>
        </p:nvSpPr>
        <p:spPr>
          <a:xfrm>
            <a:off x="7812360" y="6237312"/>
            <a:ext cx="874439" cy="369332"/>
          </a:xfrm>
          <a:prstGeom prst="rect">
            <a:avLst/>
          </a:prstGeom>
          <a:noFill/>
        </p:spPr>
        <p:txBody>
          <a:bodyPr wrap="square" rtlCol="0">
            <a:spAutoFit/>
          </a:bodyPr>
          <a:lstStyle/>
          <a:p>
            <a:r>
              <a:rPr lang="ru-RU" b="1" dirty="0" smtClean="0">
                <a:hlinkClick r:id="rId2" action="ppaction://hlinksldjump"/>
              </a:rPr>
              <a:t>назад</a:t>
            </a:r>
            <a:endParaRPr lang="ru-RU" b="1" dirty="0"/>
          </a:p>
        </p:txBody>
      </p:sp>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5349" y="3281425"/>
            <a:ext cx="3333750" cy="3333750"/>
          </a:xfrm>
          <a:prstGeom prst="rect">
            <a:avLst/>
          </a:prstGeom>
        </p:spPr>
      </p:pic>
    </p:spTree>
    <p:extLst>
      <p:ext uri="{BB962C8B-B14F-4D97-AF65-F5344CB8AC3E}">
        <p14:creationId xmlns:p14="http://schemas.microsoft.com/office/powerpoint/2010/main" val="23981999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404664"/>
            <a:ext cx="6589200" cy="1280890"/>
          </a:xfrm>
        </p:spPr>
        <p:txBody>
          <a:bodyPr/>
          <a:lstStyle/>
          <a:p>
            <a:pPr algn="ctr"/>
            <a:r>
              <a:rPr lang="ru-RU" b="1" dirty="0" smtClean="0">
                <a:solidFill>
                  <a:schemeClr val="tx1"/>
                </a:solidFill>
              </a:rPr>
              <a:t>Ветеринар</a:t>
            </a:r>
            <a:endParaRPr lang="ru-RU" b="1" dirty="0">
              <a:solidFill>
                <a:schemeClr val="tx1"/>
              </a:solidFill>
            </a:endParaRPr>
          </a:p>
        </p:txBody>
      </p:sp>
      <p:sp>
        <p:nvSpPr>
          <p:cNvPr id="5" name="Прямоугольник 4"/>
          <p:cNvSpPr/>
          <p:nvPr/>
        </p:nvSpPr>
        <p:spPr>
          <a:xfrm>
            <a:off x="4283968" y="1412776"/>
            <a:ext cx="4194700" cy="4832092"/>
          </a:xfrm>
          <a:prstGeom prst="rect">
            <a:avLst/>
          </a:prstGeom>
        </p:spPr>
        <p:txBody>
          <a:bodyPr wrap="square">
            <a:spAutoFit/>
          </a:bodyPr>
          <a:lstStyle/>
          <a:p>
            <a:pPr algn="just"/>
            <a:r>
              <a:rPr lang="ru-RU" sz="2800" b="1" dirty="0" smtClean="0">
                <a:latin typeface="Times New Roman" panose="02020603050405020304" pitchFamily="18" charset="0"/>
                <a:ea typeface="Calibri" panose="020F0502020204030204" pitchFamily="34" charset="0"/>
              </a:rPr>
              <a:t>	В </a:t>
            </a:r>
            <a:r>
              <a:rPr lang="ru-RU" sz="2800" b="1" dirty="0">
                <a:latin typeface="Times New Roman" panose="02020603050405020304" pitchFamily="18" charset="0"/>
                <a:ea typeface="Calibri" panose="020F0502020204030204" pitchFamily="34" charset="0"/>
              </a:rPr>
              <a:t>инструкции лекарства для кошек написано, что необходимое количество препарата рассчитывается в отношении 1 мл на 1 кг массы животного. Сколько препарата понадобится для кота массой 3,2 кг?</a:t>
            </a:r>
            <a:endParaRPr lang="ru-RU" sz="2800" b="1" dirty="0"/>
          </a:p>
        </p:txBody>
      </p:sp>
      <p:pic>
        <p:nvPicPr>
          <p:cNvPr id="6" name="Рисунок 5"/>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39552" y="1300669"/>
            <a:ext cx="4016151" cy="5056305"/>
          </a:xfrm>
          <a:prstGeom prst="rect">
            <a:avLst/>
          </a:prstGeom>
        </p:spPr>
      </p:pic>
      <p:sp>
        <p:nvSpPr>
          <p:cNvPr id="7" name="TextBox 6"/>
          <p:cNvSpPr txBox="1"/>
          <p:nvPr/>
        </p:nvSpPr>
        <p:spPr>
          <a:xfrm>
            <a:off x="7442828" y="5995483"/>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25310631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5656" y="260648"/>
            <a:ext cx="6589200" cy="1280890"/>
          </a:xfrm>
        </p:spPr>
        <p:txBody>
          <a:bodyPr/>
          <a:lstStyle/>
          <a:p>
            <a:pPr algn="ctr"/>
            <a:r>
              <a:rPr lang="ru-RU" b="1" dirty="0" smtClean="0">
                <a:solidFill>
                  <a:schemeClr val="tx1"/>
                </a:solidFill>
              </a:rPr>
              <a:t>Строитель</a:t>
            </a:r>
            <a:endParaRPr lang="ru-RU" b="1" dirty="0">
              <a:solidFill>
                <a:schemeClr val="tx1"/>
              </a:solidFill>
            </a:endParaRPr>
          </a:p>
        </p:txBody>
      </p:sp>
      <p:sp>
        <p:nvSpPr>
          <p:cNvPr id="5" name="Прямоугольник 4"/>
          <p:cNvSpPr/>
          <p:nvPr/>
        </p:nvSpPr>
        <p:spPr>
          <a:xfrm>
            <a:off x="1691680" y="1052736"/>
            <a:ext cx="6534472" cy="2554545"/>
          </a:xfrm>
          <a:prstGeom prst="rect">
            <a:avLst/>
          </a:prstGeom>
        </p:spPr>
        <p:txBody>
          <a:bodyPr wrap="square">
            <a:spAutoFit/>
          </a:bodyPr>
          <a:lstStyle/>
          <a:p>
            <a:pPr algn="just"/>
            <a:r>
              <a:rPr lang="ru-RU" sz="3200" b="1" dirty="0" smtClean="0">
                <a:latin typeface="Times New Roman" panose="02020603050405020304" pitchFamily="18" charset="0"/>
                <a:ea typeface="Times New Roman" panose="02020603050405020304" pitchFamily="18" charset="0"/>
              </a:rPr>
              <a:t>	На </a:t>
            </a:r>
            <a:r>
              <a:rPr lang="ru-RU" sz="3200" b="1" dirty="0">
                <a:latin typeface="Times New Roman" panose="02020603050405020304" pitchFamily="18" charset="0"/>
                <a:ea typeface="Times New Roman" panose="02020603050405020304" pitchFamily="18" charset="0"/>
              </a:rPr>
              <a:t>участке дороги бетонные плиты длиной 6м заменили новыми длиной 8м. сколько нужно новых плит для замены 240 старых?</a:t>
            </a:r>
            <a:endParaRPr lang="ru-RU" sz="3200" b="1"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1960" y="3212976"/>
            <a:ext cx="2724150" cy="3467100"/>
          </a:xfrm>
          <a:prstGeom prst="rect">
            <a:avLst/>
          </a:prstGeom>
        </p:spPr>
      </p:pic>
      <p:sp>
        <p:nvSpPr>
          <p:cNvPr id="7" name="TextBox 6"/>
          <p:cNvSpPr txBox="1"/>
          <p:nvPr/>
        </p:nvSpPr>
        <p:spPr>
          <a:xfrm>
            <a:off x="7627636" y="5949280"/>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9276201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260648"/>
            <a:ext cx="6589200" cy="1280890"/>
          </a:xfrm>
        </p:spPr>
        <p:txBody>
          <a:bodyPr/>
          <a:lstStyle/>
          <a:p>
            <a:pPr algn="ctr"/>
            <a:r>
              <a:rPr lang="ru-RU" b="1" dirty="0" smtClean="0">
                <a:solidFill>
                  <a:schemeClr val="tx1"/>
                </a:solidFill>
              </a:rPr>
              <a:t>Экономист</a:t>
            </a:r>
            <a:endParaRPr lang="ru-RU" b="1" dirty="0">
              <a:solidFill>
                <a:schemeClr val="tx1"/>
              </a:solidFill>
            </a:endParaRPr>
          </a:p>
        </p:txBody>
      </p:sp>
      <p:sp>
        <p:nvSpPr>
          <p:cNvPr id="5" name="Прямоугольник 4"/>
          <p:cNvSpPr/>
          <p:nvPr/>
        </p:nvSpPr>
        <p:spPr>
          <a:xfrm>
            <a:off x="1115616" y="1052736"/>
            <a:ext cx="7344816" cy="2246769"/>
          </a:xfrm>
          <a:prstGeom prst="rect">
            <a:avLst/>
          </a:prstGeom>
        </p:spPr>
        <p:txBody>
          <a:bodyPr wrap="square">
            <a:spAutoFit/>
          </a:bodyPr>
          <a:lstStyle/>
          <a:p>
            <a:pPr algn="just"/>
            <a:r>
              <a:rPr lang="ru-RU" sz="2800" b="1" dirty="0" smtClean="0">
                <a:latin typeface="Times New Roman" panose="02020603050405020304" pitchFamily="18" charset="0"/>
                <a:ea typeface="Calibri" panose="020F0502020204030204" pitchFamily="34" charset="0"/>
              </a:rPr>
              <a:t>	Для </a:t>
            </a:r>
            <a:r>
              <a:rPr lang="ru-RU" sz="2800" b="1" dirty="0">
                <a:latin typeface="Times New Roman" panose="02020603050405020304" pitchFamily="18" charset="0"/>
                <a:ea typeface="Calibri" panose="020F0502020204030204" pitchFamily="34" charset="0"/>
              </a:rPr>
              <a:t>отопительного сезона в поселке заготовлено топлива на 180 дней при норме расхода 0,5 т в день. Сколько придется расходовать топлива в день, чтобы этого запаса хватило на 225 дней?</a:t>
            </a:r>
            <a:endParaRPr lang="ru-RU" sz="2800" b="1"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39219" y="3429000"/>
            <a:ext cx="3697610" cy="3055302"/>
          </a:xfrm>
          <a:prstGeom prst="rect">
            <a:avLst/>
          </a:prstGeom>
        </p:spPr>
      </p:pic>
      <p:sp>
        <p:nvSpPr>
          <p:cNvPr id="7" name="TextBox 6"/>
          <p:cNvSpPr txBox="1"/>
          <p:nvPr/>
        </p:nvSpPr>
        <p:spPr>
          <a:xfrm>
            <a:off x="7627636" y="5949280"/>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3672289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404664"/>
            <a:ext cx="6589200" cy="1280890"/>
          </a:xfrm>
        </p:spPr>
        <p:txBody>
          <a:bodyPr/>
          <a:lstStyle/>
          <a:p>
            <a:pPr algn="ctr"/>
            <a:r>
              <a:rPr lang="ru-RU" b="1" dirty="0" smtClean="0">
                <a:solidFill>
                  <a:schemeClr val="tx1"/>
                </a:solidFill>
              </a:rPr>
              <a:t>Бухгалтер</a:t>
            </a:r>
            <a:endParaRPr lang="ru-RU" b="1" dirty="0">
              <a:solidFill>
                <a:schemeClr val="tx1"/>
              </a:solidFill>
            </a:endParaRPr>
          </a:p>
        </p:txBody>
      </p:sp>
      <p:sp>
        <p:nvSpPr>
          <p:cNvPr id="5" name="Прямоугольник 4"/>
          <p:cNvSpPr/>
          <p:nvPr/>
        </p:nvSpPr>
        <p:spPr>
          <a:xfrm>
            <a:off x="4355976" y="1340768"/>
            <a:ext cx="4212936" cy="3046988"/>
          </a:xfrm>
          <a:prstGeom prst="rect">
            <a:avLst/>
          </a:prstGeom>
        </p:spPr>
        <p:txBody>
          <a:bodyPr wrap="square">
            <a:spAutoFit/>
          </a:bodyPr>
          <a:lstStyle/>
          <a:p>
            <a:pPr algn="just"/>
            <a:r>
              <a:rPr lang="ru-RU" sz="3200" b="1" dirty="0">
                <a:latin typeface="Times New Roman" panose="02020603050405020304" pitchFamily="18" charset="0"/>
                <a:cs typeface="Times New Roman" panose="02020603050405020304" pitchFamily="18" charset="0"/>
              </a:rPr>
              <a:t>Работник за месяц отработал 170 часов (при норме 160 часов-оклад 10400 руб.) Сколько за месяц получит работник?</a:t>
            </a:r>
          </a:p>
        </p:txBody>
      </p:sp>
      <p:pic>
        <p:nvPicPr>
          <p:cNvPr id="6" name="Рисунок 5"/>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052575" y="2564904"/>
            <a:ext cx="6065499" cy="4094212"/>
          </a:xfrm>
          <a:prstGeom prst="rect">
            <a:avLst/>
          </a:prstGeom>
        </p:spPr>
      </p:pic>
      <p:sp>
        <p:nvSpPr>
          <p:cNvPr id="7" name="TextBox 6"/>
          <p:cNvSpPr txBox="1"/>
          <p:nvPr/>
        </p:nvSpPr>
        <p:spPr>
          <a:xfrm>
            <a:off x="7812360" y="6237312"/>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19688638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332656"/>
            <a:ext cx="6589200" cy="1280890"/>
          </a:xfrm>
        </p:spPr>
        <p:txBody>
          <a:bodyPr/>
          <a:lstStyle/>
          <a:p>
            <a:pPr algn="ctr"/>
            <a:r>
              <a:rPr lang="ru-RU" b="1" dirty="0" smtClean="0">
                <a:solidFill>
                  <a:schemeClr val="tx1"/>
                </a:solidFill>
              </a:rPr>
              <a:t>Учитель</a:t>
            </a:r>
            <a:endParaRPr lang="ru-RU" b="1" dirty="0">
              <a:solidFill>
                <a:schemeClr val="tx1"/>
              </a:solidFill>
            </a:endParaRPr>
          </a:p>
        </p:txBody>
      </p:sp>
      <p:sp>
        <p:nvSpPr>
          <p:cNvPr id="5" name="Прямоугольник 4"/>
          <p:cNvSpPr/>
          <p:nvPr/>
        </p:nvSpPr>
        <p:spPr>
          <a:xfrm>
            <a:off x="1475656" y="1124744"/>
            <a:ext cx="6966520" cy="1938992"/>
          </a:xfrm>
          <a:prstGeom prst="rect">
            <a:avLst/>
          </a:prstGeom>
        </p:spPr>
        <p:txBody>
          <a:bodyPr wrap="square">
            <a:spAutoFit/>
          </a:bodyPr>
          <a:lstStyle/>
          <a:p>
            <a:pPr algn="just"/>
            <a:r>
              <a:rPr lang="ru-RU" sz="2400" b="1" dirty="0" smtClean="0">
                <a:latin typeface="Times New Roman" panose="02020603050405020304" pitchFamily="18" charset="0"/>
                <a:ea typeface="Times New Roman" panose="02020603050405020304" pitchFamily="18" charset="0"/>
              </a:rPr>
              <a:t>	В </a:t>
            </a:r>
            <a:r>
              <a:rPr lang="ru-RU" sz="2400" b="1" dirty="0">
                <a:latin typeface="Times New Roman" panose="02020603050405020304" pitchFamily="18" charset="0"/>
                <a:ea typeface="Times New Roman" panose="02020603050405020304" pitchFamily="18" charset="0"/>
              </a:rPr>
              <a:t>классе 20 человек. Контрольную работу по математике 25% учащихся написали на «5», 35 % написали на «4», 10% всех учащихся получили «2». Сколько пятерок, четверок, троек и двоек получил класс?</a:t>
            </a:r>
            <a:endParaRPr lang="ru-RU" sz="2400" b="1"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5856" y="3023260"/>
            <a:ext cx="4640333" cy="3486879"/>
          </a:xfrm>
          <a:prstGeom prst="rect">
            <a:avLst/>
          </a:prstGeom>
        </p:spPr>
      </p:pic>
      <p:sp>
        <p:nvSpPr>
          <p:cNvPr id="7" name="TextBox 6"/>
          <p:cNvSpPr txBox="1"/>
          <p:nvPr/>
        </p:nvSpPr>
        <p:spPr>
          <a:xfrm>
            <a:off x="7741963" y="5949280"/>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32686325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332656"/>
            <a:ext cx="6589199" cy="1280890"/>
          </a:xfrm>
        </p:spPr>
        <p:txBody>
          <a:bodyPr/>
          <a:lstStyle/>
          <a:p>
            <a:pPr algn="ctr"/>
            <a:r>
              <a:rPr lang="ru-RU" b="1" dirty="0" smtClean="0">
                <a:solidFill>
                  <a:schemeClr val="tx1"/>
                </a:solidFill>
              </a:rPr>
              <a:t>Продавец</a:t>
            </a:r>
            <a:endParaRPr lang="ru-RU" b="1" dirty="0">
              <a:solidFill>
                <a:schemeClr val="tx1"/>
              </a:solidFill>
            </a:endParaRPr>
          </a:p>
        </p:txBody>
      </p:sp>
      <p:sp>
        <p:nvSpPr>
          <p:cNvPr id="4" name="Прямоугольник 3"/>
          <p:cNvSpPr/>
          <p:nvPr/>
        </p:nvSpPr>
        <p:spPr>
          <a:xfrm>
            <a:off x="683568" y="981257"/>
            <a:ext cx="6606480" cy="3108543"/>
          </a:xfrm>
          <a:prstGeom prst="rect">
            <a:avLst/>
          </a:prstGeom>
        </p:spPr>
        <p:txBody>
          <a:bodyPr wrap="square">
            <a:spAutoFit/>
          </a:bodyPr>
          <a:lstStyle/>
          <a:p>
            <a:pPr algn="just">
              <a:buClr>
                <a:schemeClr val="accent3"/>
              </a:buClr>
              <a:defRPr/>
            </a:pPr>
            <a:r>
              <a:rPr lang="ru-RU" sz="2800" b="1" dirty="0" smtClean="0">
                <a:latin typeface="Times New Roman" panose="02020603050405020304" pitchFamily="18" charset="0"/>
                <a:cs typeface="Times New Roman" panose="02020603050405020304" pitchFamily="18" charset="0"/>
              </a:rPr>
              <a:t>	На </a:t>
            </a:r>
            <a:r>
              <a:rPr lang="ru-RU" sz="2800" b="1" dirty="0">
                <a:latin typeface="Times New Roman" panose="02020603050405020304" pitchFamily="18" charset="0"/>
                <a:cs typeface="Times New Roman" panose="02020603050405020304" pitchFamily="18" charset="0"/>
              </a:rPr>
              <a:t>полке в магазине стоят две банки земляничного варенья одного и того же сорта. Одна банка в 2 раза выше другой, но зато её диаметр в 2 раза меньше. Высокая банка стоит 23 руб., а низкая 43руб. Какую банку купить выгодней?</a:t>
            </a: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82123" y="3724721"/>
            <a:ext cx="2902245" cy="2700433"/>
          </a:xfrm>
          <a:prstGeom prst="rect">
            <a:avLst/>
          </a:prstGeom>
        </p:spPr>
      </p:pic>
      <p:sp>
        <p:nvSpPr>
          <p:cNvPr id="7" name="TextBox 6"/>
          <p:cNvSpPr txBox="1"/>
          <p:nvPr/>
        </p:nvSpPr>
        <p:spPr>
          <a:xfrm>
            <a:off x="7865771" y="6240488"/>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38706873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35696" y="332656"/>
            <a:ext cx="6589199" cy="1280890"/>
          </a:xfrm>
        </p:spPr>
        <p:txBody>
          <a:bodyPr/>
          <a:lstStyle/>
          <a:p>
            <a:r>
              <a:rPr lang="ru-RU" b="1" dirty="0" smtClean="0">
                <a:solidFill>
                  <a:schemeClr val="tx1"/>
                </a:solidFill>
              </a:rPr>
              <a:t>Налоговый инспектор</a:t>
            </a:r>
            <a:endParaRPr lang="ru-RU" b="1" dirty="0">
              <a:solidFill>
                <a:schemeClr val="tx1"/>
              </a:solidFill>
            </a:endParaRPr>
          </a:p>
        </p:txBody>
      </p:sp>
      <p:sp>
        <p:nvSpPr>
          <p:cNvPr id="4" name="Прямоугольник 3"/>
          <p:cNvSpPr/>
          <p:nvPr/>
        </p:nvSpPr>
        <p:spPr>
          <a:xfrm>
            <a:off x="1475656" y="1340768"/>
            <a:ext cx="6606480" cy="3108543"/>
          </a:xfrm>
          <a:prstGeom prst="rect">
            <a:avLst/>
          </a:prstGeom>
        </p:spPr>
        <p:txBody>
          <a:bodyPr wrap="square">
            <a:spAutoFit/>
          </a:bodyPr>
          <a:lstStyle/>
          <a:p>
            <a:pPr algn="just"/>
            <a:r>
              <a:rPr lang="ru-RU" sz="2800" b="1" dirty="0" smtClean="0">
                <a:latin typeface="Times New Roman" panose="02020603050405020304" pitchFamily="18" charset="0"/>
              </a:rPr>
              <a:t>	Фонд </a:t>
            </a:r>
            <a:r>
              <a:rPr lang="ru-RU" sz="2800" b="1" dirty="0">
                <a:latin typeface="Times New Roman" panose="02020603050405020304" pitchFamily="18" charset="0"/>
              </a:rPr>
              <a:t>заработной платы данной фирмы за декабрь 2010 г. Составил 256 </a:t>
            </a:r>
            <a:r>
              <a:rPr lang="ru-RU" sz="2800" b="1" dirty="0" err="1">
                <a:latin typeface="Times New Roman" panose="02020603050405020304" pitchFamily="18" charset="0"/>
              </a:rPr>
              <a:t>тыс.руб</a:t>
            </a:r>
            <a:r>
              <a:rPr lang="ru-RU" sz="2800" b="1" dirty="0">
                <a:latin typeface="Times New Roman" panose="02020603050405020304" pitchFamily="18" charset="0"/>
              </a:rPr>
              <a:t>. Бухгалтерия перечислила 33280 руб. в качестве подоходного налога. Правильно ли она сделала, если подоходный налог составляет 13%?</a:t>
            </a:r>
            <a:endParaRPr lang="ru-RU" sz="2800" b="1" dirty="0"/>
          </a:p>
        </p:txBody>
      </p:sp>
      <p:pic>
        <p:nvPicPr>
          <p:cNvPr id="5" name="Рисунок 4"/>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195736" y="3737653"/>
            <a:ext cx="4680520" cy="3120347"/>
          </a:xfrm>
          <a:prstGeom prst="rect">
            <a:avLst/>
          </a:prstGeom>
        </p:spPr>
      </p:pic>
      <p:sp>
        <p:nvSpPr>
          <p:cNvPr id="6" name="TextBox 5"/>
          <p:cNvSpPr txBox="1"/>
          <p:nvPr/>
        </p:nvSpPr>
        <p:spPr>
          <a:xfrm>
            <a:off x="7865771" y="6240488"/>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16608507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404664"/>
            <a:ext cx="6589199" cy="1280890"/>
          </a:xfrm>
        </p:spPr>
        <p:txBody>
          <a:bodyPr/>
          <a:lstStyle/>
          <a:p>
            <a:pPr algn="ctr"/>
            <a:r>
              <a:rPr lang="ru-RU" b="1" dirty="0" smtClean="0">
                <a:solidFill>
                  <a:schemeClr val="tx1"/>
                </a:solidFill>
              </a:rPr>
              <a:t>Парикмахер</a:t>
            </a:r>
            <a:endParaRPr lang="ru-RU" b="1" dirty="0">
              <a:solidFill>
                <a:schemeClr val="tx1"/>
              </a:solidFill>
            </a:endParaRPr>
          </a:p>
        </p:txBody>
      </p:sp>
      <p:sp>
        <p:nvSpPr>
          <p:cNvPr id="4" name="Прямоугольник 3"/>
          <p:cNvSpPr/>
          <p:nvPr/>
        </p:nvSpPr>
        <p:spPr>
          <a:xfrm>
            <a:off x="3851920" y="1360387"/>
            <a:ext cx="4572000" cy="3108543"/>
          </a:xfrm>
          <a:prstGeom prst="rect">
            <a:avLst/>
          </a:prstGeom>
        </p:spPr>
        <p:txBody>
          <a:bodyPr>
            <a:spAutoFit/>
          </a:bodyPr>
          <a:lstStyle/>
          <a:p>
            <a:pPr algn="just"/>
            <a:r>
              <a:rPr lang="ru-RU" sz="2800" b="1" dirty="0" smtClean="0">
                <a:latin typeface="Times New Roman" panose="02020603050405020304" pitchFamily="18" charset="0"/>
                <a:ea typeface="Calibri" panose="020F0502020204030204" pitchFamily="34" charset="0"/>
                <a:cs typeface="Times New Roman" panose="02020603050405020304" pitchFamily="18" charset="0"/>
              </a:rPr>
              <a:t>	Имеется </a:t>
            </a:r>
            <a:r>
              <a:rPr lang="ru-RU" sz="2800" b="1" dirty="0">
                <a:latin typeface="Times New Roman" panose="02020603050405020304" pitchFamily="18" charset="0"/>
                <a:ea typeface="Calibri" panose="020F0502020204030204" pitchFamily="34" charset="0"/>
                <a:cs typeface="Times New Roman" panose="02020603050405020304" pitchFamily="18" charset="0"/>
              </a:rPr>
              <a:t>два раствора перекиси водорода: 30-процентный и 3-процентный. Нужно их смешать так, чтобы составился 12-процентный раствор. </a:t>
            </a:r>
            <a:endParaRPr lang="ru-RU" sz="2800" b="1"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23528" y="2341754"/>
            <a:ext cx="4320480" cy="4320480"/>
          </a:xfrm>
          <a:prstGeom prst="rect">
            <a:avLst/>
          </a:prstGeom>
        </p:spPr>
      </p:pic>
      <p:sp>
        <p:nvSpPr>
          <p:cNvPr id="6" name="TextBox 5"/>
          <p:cNvSpPr txBox="1"/>
          <p:nvPr/>
        </p:nvSpPr>
        <p:spPr>
          <a:xfrm>
            <a:off x="7267595" y="5805264"/>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30878788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5656" y="188640"/>
            <a:ext cx="6589199" cy="1280890"/>
          </a:xfrm>
        </p:spPr>
        <p:txBody>
          <a:bodyPr/>
          <a:lstStyle/>
          <a:p>
            <a:pPr algn="ctr"/>
            <a:r>
              <a:rPr lang="ru-RU" b="1" dirty="0" smtClean="0">
                <a:solidFill>
                  <a:schemeClr val="tx1"/>
                </a:solidFill>
              </a:rPr>
              <a:t>Архитектор</a:t>
            </a:r>
            <a:endParaRPr lang="ru-RU" b="1" dirty="0">
              <a:solidFill>
                <a:schemeClr val="tx1"/>
              </a:solidFill>
            </a:endParaRPr>
          </a:p>
        </p:txBody>
      </p:sp>
      <p:sp>
        <p:nvSpPr>
          <p:cNvPr id="6" name="Объект 5"/>
          <p:cNvSpPr>
            <a:spLocks noGrp="1"/>
          </p:cNvSpPr>
          <p:nvPr>
            <p:ph sz="half" idx="4294967295"/>
          </p:nvPr>
        </p:nvSpPr>
        <p:spPr>
          <a:xfrm>
            <a:off x="3347864" y="1052736"/>
            <a:ext cx="5292725" cy="3167558"/>
          </a:xfrm>
        </p:spPr>
        <p:txBody>
          <a:bodyPr>
            <a:normAutofit/>
          </a:bodyPr>
          <a:lstStyle/>
          <a:p>
            <a:pPr marL="109728" indent="0" algn="just">
              <a:buNone/>
            </a:pPr>
            <a:r>
              <a:rPr lang="ru-RU" b="1" dirty="0" smtClean="0">
                <a:solidFill>
                  <a:schemeClr val="tx1"/>
                </a:solidFill>
                <a:latin typeface="Times New Roman" panose="02020603050405020304" pitchFamily="18" charset="0"/>
                <a:cs typeface="Times New Roman" panose="02020603050405020304" pitchFamily="18" charset="0"/>
              </a:rPr>
              <a:t>В архитектуре </a:t>
            </a:r>
            <a:r>
              <a:rPr lang="ru-RU" b="1" dirty="0">
                <a:solidFill>
                  <a:schemeClr val="tx1"/>
                </a:solidFill>
                <a:latin typeface="Times New Roman" panose="02020603050405020304" pitchFamily="18" charset="0"/>
                <a:cs typeface="Times New Roman" panose="02020603050405020304" pitchFamily="18" charset="0"/>
              </a:rPr>
              <a:t>математику видно невооруженным взглядом: треугольные фронтоны, полукруглые арки, окна, цилиндрические колоннады, симметричные </a:t>
            </a:r>
            <a:r>
              <a:rPr lang="ru-RU" b="1" dirty="0" smtClean="0">
                <a:solidFill>
                  <a:schemeClr val="tx1"/>
                </a:solidFill>
                <a:latin typeface="Times New Roman" panose="02020603050405020304" pitchFamily="18" charset="0"/>
                <a:cs typeface="Times New Roman" panose="02020603050405020304" pitchFamily="18" charset="0"/>
              </a:rPr>
              <a:t>портики…</a:t>
            </a:r>
            <a:endParaRPr lang="ru-RU" b="1" dirty="0">
              <a:solidFill>
                <a:schemeClr val="tx1"/>
              </a:solidFill>
              <a:latin typeface="Times New Roman" panose="02020603050405020304" pitchFamily="18" charset="0"/>
              <a:cs typeface="Times New Roman" panose="02020603050405020304" pitchFamily="18" charset="0"/>
            </a:endParaRPr>
          </a:p>
          <a:p>
            <a:pPr marL="109728" indent="0" algn="just">
              <a:buNone/>
            </a:pPr>
            <a:r>
              <a:rPr lang="ru-RU" b="1" dirty="0" smtClean="0">
                <a:solidFill>
                  <a:schemeClr val="tx1"/>
                </a:solidFill>
                <a:latin typeface="Times New Roman" panose="02020603050405020304" pitchFamily="18" charset="0"/>
                <a:cs typeface="Times New Roman" panose="02020603050405020304" pitchFamily="18" charset="0"/>
              </a:rPr>
              <a:t>Прочность </a:t>
            </a:r>
            <a:r>
              <a:rPr lang="ru-RU" b="1" dirty="0">
                <a:solidFill>
                  <a:schemeClr val="tx1"/>
                </a:solidFill>
                <a:latin typeface="Times New Roman" panose="02020603050405020304" pitchFamily="18" charset="0"/>
                <a:cs typeface="Times New Roman" panose="02020603050405020304" pitchFamily="18" charset="0"/>
              </a:rPr>
              <a:t>сооружения обеспечивается не только материалом, но и конструкцией. А конструкция </a:t>
            </a:r>
            <a:r>
              <a:rPr lang="ru-RU" b="1" dirty="0" smtClean="0">
                <a:solidFill>
                  <a:schemeClr val="tx1"/>
                </a:solidFill>
                <a:latin typeface="Times New Roman" panose="02020603050405020304" pitchFamily="18" charset="0"/>
                <a:cs typeface="Times New Roman" panose="02020603050405020304" pitchFamily="18" charset="0"/>
              </a:rPr>
              <a:t>- это </a:t>
            </a:r>
            <a:r>
              <a:rPr lang="ru-RU" b="1" dirty="0">
                <a:solidFill>
                  <a:schemeClr val="tx1"/>
                </a:solidFill>
                <a:latin typeface="Times New Roman" panose="02020603050405020304" pitchFamily="18" charset="0"/>
                <a:cs typeface="Times New Roman" panose="02020603050405020304" pitchFamily="18" charset="0"/>
              </a:rPr>
              <a:t>чистая математика.</a:t>
            </a:r>
          </a:p>
          <a:p>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2536" y="2204864"/>
            <a:ext cx="3884631" cy="4437112"/>
          </a:xfrm>
          <a:prstGeom prst="rect">
            <a:avLst/>
          </a:prstGeom>
        </p:spPr>
      </p:pic>
      <p:sp>
        <p:nvSpPr>
          <p:cNvPr id="7" name="Объект 1"/>
          <p:cNvSpPr>
            <a:spLocks noGrp="1"/>
          </p:cNvSpPr>
          <p:nvPr>
            <p:ph sz="half" idx="1"/>
          </p:nvPr>
        </p:nvSpPr>
        <p:spPr>
          <a:xfrm>
            <a:off x="3369050" y="3800089"/>
            <a:ext cx="5314170" cy="2568601"/>
          </a:xfrm>
        </p:spPr>
        <p:txBody>
          <a:bodyPr>
            <a:normAutofit/>
          </a:bodyPr>
          <a:lstStyle/>
          <a:p>
            <a:pPr marL="109728" indent="0" algn="just">
              <a:buNone/>
            </a:pPr>
            <a:r>
              <a:rPr lang="ru-RU" b="1" dirty="0" smtClean="0">
                <a:solidFill>
                  <a:schemeClr val="tx1"/>
                </a:solidFill>
                <a:latin typeface="Times New Roman" panose="02020603050405020304" pitchFamily="18" charset="0"/>
                <a:cs typeface="Times New Roman" panose="02020603050405020304" pitchFamily="18" charset="0"/>
              </a:rPr>
              <a:t>Задача: Двое </a:t>
            </a:r>
            <a:r>
              <a:rPr lang="ru-RU" b="1" dirty="0">
                <a:solidFill>
                  <a:schemeClr val="tx1"/>
                </a:solidFill>
                <a:latin typeface="Times New Roman" panose="02020603050405020304" pitchFamily="18" charset="0"/>
                <a:cs typeface="Times New Roman" panose="02020603050405020304" pitchFamily="18" charset="0"/>
              </a:rPr>
              <a:t>соседей-дачников собрались построить мост через ручей, разделяющий их дачные участки. Расстояние от ручья до домика каждого дачника разное, причем домик одного дачника располагается чуть ниже по течению относительно домика другого. Как построить мост через ручей, чтобы он отстоял на одинаковом расстоянии от обоих домиков</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8" name="TextBox 7"/>
          <p:cNvSpPr txBox="1"/>
          <p:nvPr/>
        </p:nvSpPr>
        <p:spPr>
          <a:xfrm>
            <a:off x="7812360" y="6237312"/>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30107301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332656"/>
            <a:ext cx="6589199" cy="1280890"/>
          </a:xfrm>
        </p:spPr>
        <p:txBody>
          <a:bodyPr/>
          <a:lstStyle/>
          <a:p>
            <a:pPr algn="ctr"/>
            <a:r>
              <a:rPr lang="ru-RU" b="1" dirty="0" smtClean="0">
                <a:solidFill>
                  <a:schemeClr val="tx1"/>
                </a:solidFill>
              </a:rPr>
              <a:t>Сварщик</a:t>
            </a:r>
            <a:endParaRPr lang="ru-RU" b="1" dirty="0">
              <a:solidFill>
                <a:schemeClr val="tx1"/>
              </a:solidFill>
            </a:endParaRPr>
          </a:p>
        </p:txBody>
      </p:sp>
      <p:sp>
        <p:nvSpPr>
          <p:cNvPr id="4" name="Прямоугольник 3"/>
          <p:cNvSpPr/>
          <p:nvPr/>
        </p:nvSpPr>
        <p:spPr>
          <a:xfrm>
            <a:off x="4624303" y="1577672"/>
            <a:ext cx="3960440" cy="4401205"/>
          </a:xfrm>
          <a:prstGeom prst="rect">
            <a:avLst/>
          </a:prstGeom>
        </p:spPr>
        <p:txBody>
          <a:bodyPr wrap="square">
            <a:spAutoFit/>
          </a:bodyPr>
          <a:lstStyle/>
          <a:p>
            <a:pPr algn="just">
              <a:buClr>
                <a:schemeClr val="accent3"/>
              </a:buClr>
              <a:defRPr/>
            </a:pPr>
            <a:r>
              <a:rPr lang="ru-RU" sz="2800" b="1" dirty="0">
                <a:latin typeface="Times New Roman" panose="02020603050405020304" pitchFamily="18" charset="0"/>
                <a:cs typeface="Times New Roman" panose="02020603050405020304" pitchFamily="18" charset="0"/>
              </a:rPr>
              <a:t>Сварщику необходимо изготовить бак, имеющий форму параллелепипеда с</a:t>
            </a:r>
          </a:p>
          <a:p>
            <a:pPr algn="just">
              <a:buClr>
                <a:schemeClr val="accent3"/>
              </a:buClr>
              <a:defRPr/>
            </a:pPr>
            <a:r>
              <a:rPr lang="ru-RU" sz="2800" b="1" dirty="0">
                <a:latin typeface="Times New Roman" panose="02020603050405020304" pitchFamily="18" charset="0"/>
                <a:cs typeface="Times New Roman" panose="02020603050405020304" pitchFamily="18" charset="0"/>
              </a:rPr>
              <a:t>основанием </a:t>
            </a:r>
            <a:r>
              <a:rPr lang="ru-RU" sz="2800" b="1" i="1" dirty="0">
                <a:latin typeface="Times New Roman" panose="02020603050405020304" pitchFamily="18" charset="0"/>
                <a:cs typeface="Times New Roman" panose="02020603050405020304" pitchFamily="18" charset="0"/>
              </a:rPr>
              <a:t>1,4</a:t>
            </a:r>
            <a:r>
              <a:rPr lang="ru-RU" sz="2800" b="1" dirty="0">
                <a:latin typeface="Times New Roman" panose="02020603050405020304" pitchFamily="18" charset="0"/>
                <a:cs typeface="Times New Roman" panose="02020603050405020304" pitchFamily="18" charset="0"/>
              </a:rPr>
              <a:t>х</a:t>
            </a:r>
            <a:r>
              <a:rPr lang="ru-RU" sz="2800" b="1" i="1" dirty="0">
                <a:latin typeface="Times New Roman" panose="02020603050405020304" pitchFamily="18" charset="0"/>
                <a:cs typeface="Times New Roman" panose="02020603050405020304" pitchFamily="18" charset="0"/>
              </a:rPr>
              <a:t>2,2 м</a:t>
            </a:r>
            <a:r>
              <a:rPr lang="ru-RU" sz="2800" b="1" dirty="0">
                <a:latin typeface="Times New Roman" panose="02020603050405020304" pitchFamily="18" charset="0"/>
                <a:cs typeface="Times New Roman" panose="02020603050405020304" pitchFamily="18" charset="0"/>
              </a:rPr>
              <a:t>, чтобы он вмещал </a:t>
            </a:r>
            <a:r>
              <a:rPr lang="ru-RU" sz="2800" b="1" i="1" dirty="0">
                <a:latin typeface="Times New Roman" panose="02020603050405020304" pitchFamily="18" charset="0"/>
                <a:cs typeface="Times New Roman" panose="02020603050405020304" pitchFamily="18" charset="0"/>
              </a:rPr>
              <a:t>2 т </a:t>
            </a:r>
            <a:r>
              <a:rPr lang="ru-RU" sz="2800" b="1" dirty="0">
                <a:latin typeface="Times New Roman" panose="02020603050405020304" pitchFamily="18" charset="0"/>
                <a:cs typeface="Times New Roman" panose="02020603050405020304" pitchFamily="18" charset="0"/>
              </a:rPr>
              <a:t>воды. Какова должны быть высота бака? (плотность воды </a:t>
            </a:r>
            <a:r>
              <a:rPr lang="ru-RU" sz="2800" b="1" i="1" dirty="0">
                <a:latin typeface="Times New Roman" panose="02020603050405020304" pitchFamily="18" charset="0"/>
                <a:cs typeface="Times New Roman" panose="02020603050405020304" pitchFamily="18" charset="0"/>
              </a:rPr>
              <a:t>1000 кг/м3</a:t>
            </a:r>
            <a:r>
              <a:rPr lang="ru-RU" sz="2800" b="1" dirty="0">
                <a:latin typeface="Times New Roman" panose="02020603050405020304" pitchFamily="18" charset="0"/>
                <a:cs typeface="Times New Roman" panose="02020603050405020304" pitchFamily="18" charset="0"/>
              </a:rPr>
              <a:t>).</a:t>
            </a: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79" y="1795178"/>
            <a:ext cx="4581413" cy="3966195"/>
          </a:xfrm>
          <a:prstGeom prst="rect">
            <a:avLst/>
          </a:prstGeom>
        </p:spPr>
      </p:pic>
      <p:sp>
        <p:nvSpPr>
          <p:cNvPr id="6" name="TextBox 5"/>
          <p:cNvSpPr txBox="1"/>
          <p:nvPr/>
        </p:nvSpPr>
        <p:spPr>
          <a:xfrm>
            <a:off x="7812360" y="6237312"/>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9000323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2412" y="303919"/>
            <a:ext cx="2962672" cy="1066130"/>
          </a:xfrm>
        </p:spPr>
        <p:txBody>
          <a:bodyPr>
            <a:normAutofit/>
          </a:bodyPr>
          <a:lstStyle/>
          <a:p>
            <a:pPr algn="ctr"/>
            <a:r>
              <a:rPr lang="ru-RU" b="1" dirty="0" smtClean="0">
                <a:solidFill>
                  <a:schemeClr val="tx1"/>
                </a:solidFill>
              </a:rPr>
              <a:t>Повар</a:t>
            </a:r>
            <a:endParaRPr lang="ru-RU" b="1" dirty="0">
              <a:solidFill>
                <a:schemeClr val="tx1"/>
              </a:solidFill>
            </a:endParaRPr>
          </a:p>
        </p:txBody>
      </p:sp>
      <p:sp>
        <p:nvSpPr>
          <p:cNvPr id="6" name="Объект 5"/>
          <p:cNvSpPr>
            <a:spLocks noGrp="1"/>
          </p:cNvSpPr>
          <p:nvPr>
            <p:ph sz="half" idx="4294967295"/>
          </p:nvPr>
        </p:nvSpPr>
        <p:spPr>
          <a:xfrm>
            <a:off x="3901837" y="333375"/>
            <a:ext cx="4846627" cy="6335713"/>
          </a:xfrm>
        </p:spPr>
        <p:txBody>
          <a:bodyPr>
            <a:normAutofit/>
          </a:bodyPr>
          <a:lstStyle/>
          <a:p>
            <a:pPr marL="0" indent="0" algn="just">
              <a:spcBef>
                <a:spcPts val="0"/>
              </a:spcBef>
              <a:buNone/>
            </a:pPr>
            <a:r>
              <a:rPr lang="ru-RU" sz="2400" b="1" dirty="0">
                <a:latin typeface="Times New Roman" panose="02020603050405020304" pitchFamily="18" charset="0"/>
                <a:cs typeface="Times New Roman" panose="02020603050405020304" pitchFamily="18" charset="0"/>
              </a:rPr>
              <a:t>Для приготовления плова по рецепту требуется</a:t>
            </a:r>
            <a:r>
              <a:rPr lang="ru-RU" sz="2400" b="1" dirty="0" smtClean="0">
                <a:latin typeface="Times New Roman" panose="02020603050405020304" pitchFamily="18" charset="0"/>
                <a:cs typeface="Times New Roman" panose="02020603050405020304" pitchFamily="18" charset="0"/>
              </a:rPr>
              <a:t>:</a:t>
            </a:r>
          </a:p>
          <a:p>
            <a:pPr marL="0" indent="0" algn="just">
              <a:spcBef>
                <a:spcPts val="0"/>
              </a:spcBef>
              <a:buNone/>
            </a:pPr>
            <a:endParaRPr lang="ru-RU" sz="2400" b="1" dirty="0">
              <a:latin typeface="Times New Roman" panose="02020603050405020304" pitchFamily="18" charset="0"/>
              <a:cs typeface="Times New Roman" panose="02020603050405020304" pitchFamily="18" charset="0"/>
            </a:endParaRPr>
          </a:p>
          <a:p>
            <a:pPr marL="0" indent="0" algn="just">
              <a:spcBef>
                <a:spcPts val="0"/>
              </a:spcBef>
              <a:buNone/>
            </a:pPr>
            <a:r>
              <a:rPr lang="ru-RU" sz="2400" b="1" dirty="0">
                <a:latin typeface="Times New Roman" panose="02020603050405020304" pitchFamily="18" charset="0"/>
                <a:cs typeface="Times New Roman" panose="02020603050405020304" pitchFamily="18" charset="0"/>
              </a:rPr>
              <a:t>1. рис 1 кг</a:t>
            </a:r>
          </a:p>
          <a:p>
            <a:pPr marL="0" indent="0" algn="just">
              <a:spcBef>
                <a:spcPts val="0"/>
              </a:spcBef>
              <a:buNone/>
            </a:pPr>
            <a:r>
              <a:rPr lang="ru-RU" sz="2400" b="1" dirty="0">
                <a:latin typeface="Times New Roman" panose="02020603050405020304" pitchFamily="18" charset="0"/>
                <a:cs typeface="Times New Roman" panose="02020603050405020304" pitchFamily="18" charset="0"/>
              </a:rPr>
              <a:t>2. морковь 800 </a:t>
            </a:r>
            <a:r>
              <a:rPr lang="ru-RU" sz="2400" b="1" dirty="0" err="1">
                <a:latin typeface="Times New Roman" panose="02020603050405020304" pitchFamily="18" charset="0"/>
                <a:cs typeface="Times New Roman" panose="02020603050405020304" pitchFamily="18" charset="0"/>
              </a:rPr>
              <a:t>гр</a:t>
            </a:r>
            <a:r>
              <a:rPr lang="ru-RU" sz="2400" b="1" dirty="0">
                <a:latin typeface="Times New Roman" panose="02020603050405020304" pitchFamily="18" charset="0"/>
                <a:cs typeface="Times New Roman" panose="02020603050405020304" pitchFamily="18" charset="0"/>
              </a:rPr>
              <a:t>,</a:t>
            </a:r>
          </a:p>
          <a:p>
            <a:pPr marL="0" indent="0" algn="just">
              <a:spcBef>
                <a:spcPts val="0"/>
              </a:spcBef>
              <a:buNone/>
            </a:pPr>
            <a:r>
              <a:rPr lang="ru-RU" sz="2400" b="1" dirty="0" smtClean="0">
                <a:latin typeface="Times New Roman" panose="02020603050405020304" pitchFamily="18" charset="0"/>
                <a:cs typeface="Times New Roman" panose="02020603050405020304" pitchFamily="18" charset="0"/>
              </a:rPr>
              <a:t>3</a:t>
            </a:r>
            <a:r>
              <a:rPr lang="ru-RU" sz="2400" b="1" dirty="0">
                <a:latin typeface="Times New Roman" panose="02020603050405020304" pitchFamily="18" charset="0"/>
                <a:cs typeface="Times New Roman" panose="02020603050405020304" pitchFamily="18" charset="0"/>
              </a:rPr>
              <a:t>. мясо 800 грамм говядина, или </a:t>
            </a:r>
            <a:r>
              <a:rPr lang="ru-RU" sz="2400" b="1" dirty="0" smtClean="0">
                <a:latin typeface="Times New Roman" panose="02020603050405020304" pitchFamily="18" charset="0"/>
                <a:cs typeface="Times New Roman" panose="02020603050405020304" pitchFamily="18" charset="0"/>
              </a:rPr>
              <a:t>свинина,</a:t>
            </a:r>
          </a:p>
          <a:p>
            <a:pPr marL="0" indent="0" algn="just">
              <a:spcBef>
                <a:spcPts val="0"/>
              </a:spcBef>
              <a:buNone/>
            </a:pPr>
            <a:r>
              <a:rPr lang="ru-RU" sz="2400" b="1" dirty="0" smtClean="0">
                <a:latin typeface="Times New Roman" panose="02020603050405020304" pitchFamily="18" charset="0"/>
                <a:cs typeface="Times New Roman" panose="02020603050405020304" pitchFamily="18" charset="0"/>
              </a:rPr>
              <a:t>4</a:t>
            </a:r>
            <a:r>
              <a:rPr lang="ru-RU" sz="2400" b="1" dirty="0">
                <a:latin typeface="Times New Roman" panose="02020603050405020304" pitchFamily="18" charset="0"/>
                <a:cs typeface="Times New Roman" panose="02020603050405020304" pitchFamily="18" charset="0"/>
              </a:rPr>
              <a:t>. лук репчатый 400 </a:t>
            </a:r>
            <a:r>
              <a:rPr lang="ru-RU" sz="2400" b="1" dirty="0" err="1">
                <a:latin typeface="Times New Roman" panose="02020603050405020304" pitchFamily="18" charset="0"/>
                <a:cs typeface="Times New Roman" panose="02020603050405020304" pitchFamily="18" charset="0"/>
              </a:rPr>
              <a:t>гр</a:t>
            </a:r>
            <a:r>
              <a:rPr lang="ru-RU" sz="2400" b="1" dirty="0">
                <a:latin typeface="Times New Roman" panose="02020603050405020304" pitchFamily="18" charset="0"/>
                <a:cs typeface="Times New Roman" panose="02020603050405020304" pitchFamily="18" charset="0"/>
              </a:rPr>
              <a:t> </a:t>
            </a:r>
          </a:p>
          <a:p>
            <a:pPr marL="0" indent="0" algn="just">
              <a:spcBef>
                <a:spcPts val="0"/>
              </a:spcBef>
              <a:buNone/>
            </a:pPr>
            <a:r>
              <a:rPr lang="ru-RU" sz="2400" b="1" dirty="0">
                <a:latin typeface="Times New Roman" panose="02020603050405020304" pitchFamily="18" charset="0"/>
                <a:cs typeface="Times New Roman" panose="02020603050405020304" pitchFamily="18" charset="0"/>
              </a:rPr>
              <a:t>5. растительное масло 300 мл,</a:t>
            </a:r>
          </a:p>
          <a:p>
            <a:pPr marL="0" indent="0" algn="just">
              <a:spcBef>
                <a:spcPts val="0"/>
              </a:spcBef>
              <a:buNone/>
            </a:pPr>
            <a:r>
              <a:rPr lang="ru-RU" sz="2400" b="1" dirty="0" smtClean="0">
                <a:latin typeface="Times New Roman" panose="02020603050405020304" pitchFamily="18" charset="0"/>
                <a:cs typeface="Times New Roman" panose="02020603050405020304" pitchFamily="18" charset="0"/>
              </a:rPr>
              <a:t>6</a:t>
            </a:r>
            <a:r>
              <a:rPr lang="ru-RU" sz="2400" b="1" dirty="0">
                <a:latin typeface="Times New Roman" panose="02020603050405020304" pitchFamily="18" charset="0"/>
                <a:cs typeface="Times New Roman" panose="02020603050405020304" pitchFamily="18" charset="0"/>
              </a:rPr>
              <a:t>. чеснок 200г</a:t>
            </a:r>
          </a:p>
          <a:p>
            <a:pPr marL="0" indent="0" algn="just">
              <a:spcBef>
                <a:spcPts val="0"/>
              </a:spcBef>
              <a:buNone/>
            </a:pPr>
            <a:r>
              <a:rPr lang="ru-RU" sz="2400" b="1" dirty="0">
                <a:latin typeface="Times New Roman" panose="02020603050405020304" pitchFamily="18" charset="0"/>
                <a:cs typeface="Times New Roman" panose="02020603050405020304" pitchFamily="18" charset="0"/>
              </a:rPr>
              <a:t>      Соль, перец, барбарис по вкусу. </a:t>
            </a:r>
            <a:endParaRPr lang="ru-RU" sz="2400" b="1" dirty="0" smtClean="0">
              <a:latin typeface="Times New Roman" panose="02020603050405020304" pitchFamily="18" charset="0"/>
              <a:cs typeface="Times New Roman" panose="02020603050405020304" pitchFamily="18" charset="0"/>
            </a:endParaRPr>
          </a:p>
          <a:p>
            <a:pPr marL="0" indent="0" algn="just">
              <a:spcBef>
                <a:spcPts val="0"/>
              </a:spcBef>
              <a:buNone/>
            </a:pPr>
            <a:endParaRPr lang="ru-RU" sz="2400" b="1" dirty="0">
              <a:latin typeface="Times New Roman" panose="02020603050405020304" pitchFamily="18" charset="0"/>
              <a:cs typeface="Times New Roman" panose="02020603050405020304" pitchFamily="18" charset="0"/>
            </a:endParaRPr>
          </a:p>
          <a:p>
            <a:pPr marL="0" indent="0" algn="just">
              <a:spcBef>
                <a:spcPts val="0"/>
              </a:spcBef>
              <a:buNone/>
            </a:pPr>
            <a:r>
              <a:rPr lang="ru-RU" sz="2400" b="1" dirty="0">
                <a:latin typeface="Times New Roman" panose="02020603050405020304" pitchFamily="18" charset="0"/>
                <a:cs typeface="Times New Roman" panose="02020603050405020304" pitchFamily="18" charset="0"/>
              </a:rPr>
              <a:t>     Сколько потребуется закупить каждого вида продуктов для приготовления 35 кг плова?</a:t>
            </a:r>
          </a:p>
        </p:txBody>
      </p:sp>
      <p:pic>
        <p:nvPicPr>
          <p:cNvPr id="4" name="Рисунок 3"/>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23528" y="1772816"/>
            <a:ext cx="3960440" cy="3960440"/>
          </a:xfrm>
          <a:prstGeom prst="rect">
            <a:avLst/>
          </a:prstGeom>
        </p:spPr>
      </p:pic>
      <p:sp>
        <p:nvSpPr>
          <p:cNvPr id="7" name="TextBox 6"/>
          <p:cNvSpPr txBox="1"/>
          <p:nvPr/>
        </p:nvSpPr>
        <p:spPr>
          <a:xfrm>
            <a:off x="7874025" y="6299756"/>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16646464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691680" y="332656"/>
            <a:ext cx="5729840" cy="778416"/>
          </a:xfrm>
        </p:spPr>
        <p:txBody>
          <a:bodyPr/>
          <a:lstStyle/>
          <a:p>
            <a:pPr algn="ctr"/>
            <a:r>
              <a:rPr lang="ru-RU" b="1" dirty="0" smtClean="0">
                <a:solidFill>
                  <a:schemeClr val="tx1"/>
                </a:solidFill>
              </a:rPr>
              <a:t>Синоптик</a:t>
            </a:r>
            <a:endParaRPr lang="ru-RU" b="1" dirty="0">
              <a:solidFill>
                <a:schemeClr val="tx1"/>
              </a:solidFill>
            </a:endParaRPr>
          </a:p>
        </p:txBody>
      </p:sp>
      <p:sp>
        <p:nvSpPr>
          <p:cNvPr id="2" name="Объект 1"/>
          <p:cNvSpPr>
            <a:spLocks noGrp="1"/>
          </p:cNvSpPr>
          <p:nvPr>
            <p:ph sz="half" idx="1"/>
          </p:nvPr>
        </p:nvSpPr>
        <p:spPr>
          <a:xfrm>
            <a:off x="5038092" y="1322869"/>
            <a:ext cx="3600400" cy="4799600"/>
          </a:xfrm>
        </p:spPr>
        <p:txBody>
          <a:bodyPr>
            <a:noAutofit/>
          </a:bodyPr>
          <a:lstStyle/>
          <a:p>
            <a:pPr marL="82296" indent="0" algn="just">
              <a:buNone/>
            </a:pPr>
            <a:r>
              <a:rPr lang="ru-RU" sz="2000" b="1" dirty="0">
                <a:solidFill>
                  <a:schemeClr val="tx1"/>
                </a:solidFill>
                <a:latin typeface="Times New Roman" panose="02020603050405020304" pitchFamily="18" charset="0"/>
                <a:cs typeface="Times New Roman" panose="02020603050405020304" pitchFamily="18" charset="0"/>
              </a:rPr>
              <a:t>На диаграмме показана среднемесячная температура воздуха в Екатеринбурге (Свердловске) за каждый месяц 1973 года. По горизонтали указываются месяцы, по вертикали — температура в градусах Цельсия. Определите по диаграмме разность между наибольшей и наименьшей среднемесячными температурами в 1973 году. Ответ дайте в градусах Цельсия.</a:t>
            </a:r>
          </a:p>
          <a:p>
            <a:pPr algn="just"/>
            <a:endParaRPr lang="ru-RU" sz="2000" dirty="0"/>
          </a:p>
        </p:txBody>
      </p:sp>
      <p:pic>
        <p:nvPicPr>
          <p:cNvPr id="13" name="Рисунок 12" descr="https://ege.sdamgia.ru/get_file?id=80&amp;png=1"/>
          <p:cNvPicPr/>
          <p:nvPr/>
        </p:nvPicPr>
        <p:blipFill>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363953" y="1322869"/>
            <a:ext cx="4642556" cy="5112568"/>
          </a:xfrm>
          <a:prstGeom prst="rect">
            <a:avLst/>
          </a:prstGeom>
          <a:noFill/>
          <a:ln>
            <a:noFill/>
          </a:ln>
        </p:spPr>
      </p:pic>
      <p:sp>
        <p:nvSpPr>
          <p:cNvPr id="6" name="TextBox 5"/>
          <p:cNvSpPr txBox="1"/>
          <p:nvPr/>
        </p:nvSpPr>
        <p:spPr>
          <a:xfrm>
            <a:off x="7812360" y="6237312"/>
            <a:ext cx="874439" cy="369332"/>
          </a:xfrm>
          <a:prstGeom prst="rect">
            <a:avLst/>
          </a:prstGeom>
          <a:noFill/>
        </p:spPr>
        <p:txBody>
          <a:bodyPr wrap="square" rtlCol="0">
            <a:spAutoFit/>
          </a:bodyPr>
          <a:lstStyle/>
          <a:p>
            <a:r>
              <a:rPr lang="ru-RU" b="1" dirty="0" smtClean="0">
                <a:hlinkClick r:id="rId4" action="ppaction://hlinksldjump"/>
              </a:rPr>
              <a:t>назад</a:t>
            </a:r>
            <a:endParaRPr lang="ru-RU" b="1" dirty="0"/>
          </a:p>
        </p:txBody>
      </p:sp>
    </p:spTree>
    <p:extLst>
      <p:ext uri="{BB962C8B-B14F-4D97-AF65-F5344CB8AC3E}">
        <p14:creationId xmlns:p14="http://schemas.microsoft.com/office/powerpoint/2010/main" val="28299579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061376" y="188640"/>
            <a:ext cx="6589200" cy="1280890"/>
          </a:xfrm>
        </p:spPr>
        <p:txBody>
          <a:bodyPr>
            <a:normAutofit/>
          </a:bodyPr>
          <a:lstStyle/>
          <a:p>
            <a:pPr algn="ctr"/>
            <a:r>
              <a:rPr lang="ru-RU" b="1" dirty="0" smtClean="0">
                <a:solidFill>
                  <a:schemeClr val="tx1"/>
                </a:solidFill>
                <a:effectLst/>
              </a:rPr>
              <a:t>Секретарь</a:t>
            </a:r>
            <a:endParaRPr lang="ru-RU" b="1" dirty="0">
              <a:solidFill>
                <a:schemeClr val="tx1"/>
              </a:solidFill>
            </a:endParaRPr>
          </a:p>
        </p:txBody>
      </p:sp>
      <p:sp>
        <p:nvSpPr>
          <p:cNvPr id="2" name="Объект 1"/>
          <p:cNvSpPr>
            <a:spLocks noGrp="1"/>
          </p:cNvSpPr>
          <p:nvPr>
            <p:ph sz="half" idx="1"/>
          </p:nvPr>
        </p:nvSpPr>
        <p:spPr>
          <a:xfrm>
            <a:off x="1547664" y="1232756"/>
            <a:ext cx="6984776" cy="2268252"/>
          </a:xfrm>
        </p:spPr>
        <p:txBody>
          <a:bodyPr>
            <a:normAutofit/>
          </a:bodyPr>
          <a:lstStyle/>
          <a:p>
            <a:pPr marL="109728" indent="0" algn="just">
              <a:spcBef>
                <a:spcPts val="0"/>
              </a:spcBef>
              <a:buNone/>
            </a:pPr>
            <a:r>
              <a:rPr lang="ru-RU" sz="2400" b="1" dirty="0">
                <a:solidFill>
                  <a:schemeClr val="tx1"/>
                </a:solidFill>
              </a:rPr>
              <a:t>В пачке 500 листов формата А4. </a:t>
            </a:r>
            <a:endParaRPr lang="ru-RU" sz="2400" b="1" dirty="0" smtClean="0">
              <a:solidFill>
                <a:schemeClr val="tx1"/>
              </a:solidFill>
            </a:endParaRPr>
          </a:p>
          <a:p>
            <a:pPr marL="109728" indent="0" algn="just">
              <a:spcBef>
                <a:spcPts val="0"/>
              </a:spcBef>
              <a:buNone/>
            </a:pPr>
            <a:r>
              <a:rPr lang="ru-RU" sz="2400" b="1" dirty="0" smtClean="0">
                <a:solidFill>
                  <a:schemeClr val="tx1"/>
                </a:solidFill>
              </a:rPr>
              <a:t>За </a:t>
            </a:r>
            <a:r>
              <a:rPr lang="ru-RU" sz="2400" b="1" dirty="0">
                <a:solidFill>
                  <a:schemeClr val="tx1"/>
                </a:solidFill>
              </a:rPr>
              <a:t>неделю в офисе расходуются 1800 листов. Какое наименьшее количество пачек бумаги нужно купить в офис на 6 недель? </a:t>
            </a:r>
            <a:endParaRPr lang="ru-RU" sz="2400" b="1" dirty="0" smtClean="0">
              <a:solidFill>
                <a:schemeClr val="tx1"/>
              </a:solidFill>
            </a:endParaRPr>
          </a:p>
          <a:p>
            <a:pPr marL="109728" indent="0">
              <a:spcBef>
                <a:spcPts val="0"/>
              </a:spcBef>
              <a:buNone/>
            </a:pPr>
            <a:endParaRPr lang="ru-RU" sz="2400" b="1" dirty="0" smtClean="0">
              <a:solidFill>
                <a:schemeClr val="tx1"/>
              </a:solidFill>
            </a:endParaRPr>
          </a:p>
          <a:p>
            <a:pPr>
              <a:spcBef>
                <a:spcPts val="0"/>
              </a:spcBef>
            </a:pPr>
            <a:endParaRPr lang="ru-RU" sz="2400" dirty="0"/>
          </a:p>
        </p:txBody>
      </p:sp>
      <p:pic>
        <p:nvPicPr>
          <p:cNvPr id="6" name="Рисунок 5"/>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275856" y="3356992"/>
            <a:ext cx="5084817" cy="2855972"/>
          </a:xfrm>
          <a:prstGeom prst="rect">
            <a:avLst/>
          </a:prstGeom>
        </p:spPr>
      </p:pic>
      <p:sp>
        <p:nvSpPr>
          <p:cNvPr id="8" name="TextBox 7"/>
          <p:cNvSpPr txBox="1"/>
          <p:nvPr/>
        </p:nvSpPr>
        <p:spPr>
          <a:xfrm>
            <a:off x="7812360" y="6237312"/>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18570927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403648" y="332656"/>
            <a:ext cx="6589200" cy="1280890"/>
          </a:xfrm>
        </p:spPr>
        <p:txBody>
          <a:bodyPr/>
          <a:lstStyle/>
          <a:p>
            <a:pPr algn="ctr"/>
            <a:r>
              <a:rPr lang="ru-RU" b="1" dirty="0" smtClean="0">
                <a:solidFill>
                  <a:schemeClr val="tx1"/>
                </a:solidFill>
                <a:effectLst/>
              </a:rPr>
              <a:t>Фармацевт</a:t>
            </a:r>
            <a:endParaRPr lang="ru-RU" b="1" dirty="0">
              <a:solidFill>
                <a:schemeClr val="tx1"/>
              </a:solidFill>
            </a:endParaRPr>
          </a:p>
        </p:txBody>
      </p:sp>
      <p:sp>
        <p:nvSpPr>
          <p:cNvPr id="2" name="Объект 1"/>
          <p:cNvSpPr>
            <a:spLocks noGrp="1"/>
          </p:cNvSpPr>
          <p:nvPr>
            <p:ph sz="half" idx="1"/>
          </p:nvPr>
        </p:nvSpPr>
        <p:spPr>
          <a:xfrm>
            <a:off x="323528" y="1481328"/>
            <a:ext cx="4172272" cy="3315824"/>
          </a:xfrm>
        </p:spPr>
        <p:txBody>
          <a:bodyPr>
            <a:noAutofit/>
          </a:bodyPr>
          <a:lstStyle/>
          <a:p>
            <a:pPr marL="109728" indent="0" algn="just">
              <a:buNone/>
            </a:pPr>
            <a:r>
              <a:rPr lang="ru-RU" sz="2400" b="1" dirty="0">
                <a:solidFill>
                  <a:schemeClr val="tx1"/>
                </a:solidFill>
              </a:rPr>
              <a:t>Врач прописывает больному курс лекарства, которое нужно пить по 0,5г три раза в день в течении трёх недель. В одной упаковке содержится 10 таблеток по 0,5г. Какого наименьшего количества упаковок хватит на весь курс?</a:t>
            </a:r>
          </a:p>
          <a:p>
            <a:pPr algn="just"/>
            <a:endParaRPr lang="ru-RU" sz="2400" b="1" dirty="0">
              <a:solidFill>
                <a:schemeClr val="tx1"/>
              </a:solidFill>
            </a:endParaRP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4008" y="1593038"/>
            <a:ext cx="4251928" cy="4251928"/>
          </a:xfrm>
          <a:prstGeom prst="rect">
            <a:avLst/>
          </a:prstGeom>
        </p:spPr>
      </p:pic>
      <p:sp>
        <p:nvSpPr>
          <p:cNvPr id="7" name="TextBox 6"/>
          <p:cNvSpPr txBox="1"/>
          <p:nvPr/>
        </p:nvSpPr>
        <p:spPr>
          <a:xfrm>
            <a:off x="7812360" y="6237312"/>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20168178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274638"/>
            <a:ext cx="8229600" cy="634082"/>
          </a:xfrm>
        </p:spPr>
        <p:txBody>
          <a:bodyPr>
            <a:normAutofit fontScale="90000"/>
          </a:bodyPr>
          <a:lstStyle/>
          <a:p>
            <a:pPr algn="ctr"/>
            <a:r>
              <a:rPr lang="ru-RU" b="1" dirty="0" smtClean="0">
                <a:solidFill>
                  <a:schemeClr val="tx1"/>
                </a:solidFill>
              </a:rPr>
              <a:t>Ученый-химик </a:t>
            </a:r>
            <a:endParaRPr lang="ru-RU" b="1" dirty="0">
              <a:solidFill>
                <a:schemeClr val="tx1"/>
              </a:solidFill>
            </a:endParaRPr>
          </a:p>
        </p:txBody>
      </p:sp>
      <p:sp>
        <p:nvSpPr>
          <p:cNvPr id="2" name="Объект 1"/>
          <p:cNvSpPr>
            <a:spLocks noGrp="1"/>
          </p:cNvSpPr>
          <p:nvPr>
            <p:ph idx="1"/>
          </p:nvPr>
        </p:nvSpPr>
        <p:spPr>
          <a:xfrm>
            <a:off x="457200" y="836712"/>
            <a:ext cx="8229600" cy="5170579"/>
          </a:xfrm>
        </p:spPr>
        <p:txBody>
          <a:bodyPr>
            <a:normAutofit/>
          </a:bodyPr>
          <a:lstStyle/>
          <a:p>
            <a:pPr marL="109728" indent="0" algn="just">
              <a:buNone/>
            </a:pPr>
            <a:r>
              <a:rPr lang="ru-RU" sz="2400" b="1" dirty="0" smtClean="0">
                <a:solidFill>
                  <a:schemeClr val="tx1"/>
                </a:solidFill>
              </a:rPr>
              <a:t>		В </a:t>
            </a:r>
            <a:r>
              <a:rPr lang="ru-RU" sz="2400" b="1" dirty="0">
                <a:solidFill>
                  <a:schemeClr val="tx1"/>
                </a:solidFill>
              </a:rPr>
              <a:t>ходе химической реакции количество исходного вещества (реагента), которое еще не вступило в реакцию, со временем постепенно уменьшается. На рисунке эта зависимость представлена графиком. На оси абсцисс откладывается время в минутах, прошедшее с момента начала реакции, на оси ординат – масса оставшегося реагента, который еще не вступил в реакцию (в граммах). Определите по графику, сколько граммов реагента вступило в реакцию за три минуты?</a:t>
            </a:r>
          </a:p>
          <a:p>
            <a:endParaRPr lang="ru-RU" dirty="0"/>
          </a:p>
          <a:p>
            <a:endParaRPr lang="ru-RU" dirty="0"/>
          </a:p>
        </p:txBody>
      </p:sp>
      <p:pic>
        <p:nvPicPr>
          <p:cNvPr id="4" name="Рисунок 3" descr="https://ege.sdamgia.ru/get_file?id=24645&amp;png=1"/>
          <p:cNvPicPr/>
          <p:nvPr/>
        </p:nvPicPr>
        <p:blipFill rotWithShape="1">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8197"/>
          <a:stretch/>
        </p:blipFill>
        <p:spPr bwMode="auto">
          <a:xfrm>
            <a:off x="4860032" y="4693155"/>
            <a:ext cx="4032448" cy="1872208"/>
          </a:xfrm>
          <a:prstGeom prst="rect">
            <a:avLst/>
          </a:prstGeom>
          <a:noFill/>
          <a:ln>
            <a:noFill/>
          </a:ln>
        </p:spPr>
      </p:pic>
      <p:sp>
        <p:nvSpPr>
          <p:cNvPr id="5" name="TextBox 4"/>
          <p:cNvSpPr txBox="1"/>
          <p:nvPr/>
        </p:nvSpPr>
        <p:spPr>
          <a:xfrm>
            <a:off x="8024865" y="6380697"/>
            <a:ext cx="874439" cy="369332"/>
          </a:xfrm>
          <a:prstGeom prst="rect">
            <a:avLst/>
          </a:prstGeom>
          <a:noFill/>
        </p:spPr>
        <p:txBody>
          <a:bodyPr wrap="square" rtlCol="0">
            <a:spAutoFit/>
          </a:bodyPr>
          <a:lstStyle/>
          <a:p>
            <a:r>
              <a:rPr lang="ru-RU" b="1" dirty="0" smtClean="0">
                <a:hlinkClick r:id="rId4" action="ppaction://hlinksldjump"/>
              </a:rPr>
              <a:t>назад</a:t>
            </a:r>
            <a:endParaRPr lang="ru-RU" b="1" dirty="0"/>
          </a:p>
        </p:txBody>
      </p:sp>
    </p:spTree>
    <p:extLst>
      <p:ext uri="{BB962C8B-B14F-4D97-AF65-F5344CB8AC3E}">
        <p14:creationId xmlns:p14="http://schemas.microsoft.com/office/powerpoint/2010/main" val="6606971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116632"/>
            <a:ext cx="8229600" cy="792088"/>
          </a:xfrm>
        </p:spPr>
        <p:txBody>
          <a:bodyPr>
            <a:normAutofit/>
          </a:bodyPr>
          <a:lstStyle/>
          <a:p>
            <a:pPr algn="ctr"/>
            <a:r>
              <a:rPr lang="ru-RU" b="1" dirty="0" smtClean="0">
                <a:solidFill>
                  <a:schemeClr val="tx1"/>
                </a:solidFill>
              </a:rPr>
              <a:t>Банкир</a:t>
            </a:r>
            <a:endParaRPr lang="ru-RU" b="1" dirty="0">
              <a:solidFill>
                <a:schemeClr val="tx1"/>
              </a:solidFill>
            </a:endParaRPr>
          </a:p>
        </p:txBody>
      </p:sp>
      <p:sp>
        <p:nvSpPr>
          <p:cNvPr id="2" name="Объект 1"/>
          <p:cNvSpPr>
            <a:spLocks noGrp="1"/>
          </p:cNvSpPr>
          <p:nvPr>
            <p:ph idx="1"/>
          </p:nvPr>
        </p:nvSpPr>
        <p:spPr>
          <a:xfrm>
            <a:off x="323528" y="692696"/>
            <a:ext cx="8363272" cy="5314595"/>
          </a:xfrm>
        </p:spPr>
        <p:txBody>
          <a:bodyPr>
            <a:normAutofit/>
          </a:bodyPr>
          <a:lstStyle/>
          <a:p>
            <a:pPr marL="109728" indent="0" algn="just">
              <a:buNone/>
            </a:pPr>
            <a:r>
              <a:rPr lang="ru-RU" sz="2800" b="1" dirty="0" smtClean="0">
                <a:solidFill>
                  <a:schemeClr val="tx1"/>
                </a:solidFill>
                <a:latin typeface="Times New Roman" panose="02020603050405020304" pitchFamily="18" charset="0"/>
                <a:cs typeface="Times New Roman" panose="02020603050405020304" pitchFamily="18" charset="0"/>
              </a:rPr>
              <a:t>			На </a:t>
            </a:r>
            <a:r>
              <a:rPr lang="ru-RU" sz="2800" b="1" dirty="0">
                <a:solidFill>
                  <a:schemeClr val="tx1"/>
                </a:solidFill>
                <a:latin typeface="Times New Roman" panose="02020603050405020304" pitchFamily="18" charset="0"/>
                <a:cs typeface="Times New Roman" panose="02020603050405020304" pitchFamily="18" charset="0"/>
              </a:rPr>
              <a:t>рисунке показано изменение биржевой стоимости акций </a:t>
            </a:r>
            <a:r>
              <a:rPr lang="ru-RU" sz="2800" b="1" dirty="0" smtClean="0">
                <a:solidFill>
                  <a:schemeClr val="tx1"/>
                </a:solidFill>
                <a:latin typeface="Times New Roman" panose="02020603050405020304" pitchFamily="18" charset="0"/>
                <a:cs typeface="Times New Roman" panose="02020603050405020304" pitchFamily="18" charset="0"/>
              </a:rPr>
              <a:t>завода </a:t>
            </a:r>
            <a:r>
              <a:rPr lang="ru-RU" sz="2800" b="1" dirty="0">
                <a:solidFill>
                  <a:schemeClr val="tx1"/>
                </a:solidFill>
                <a:latin typeface="Times New Roman" panose="02020603050405020304" pitchFamily="18" charset="0"/>
                <a:cs typeface="Times New Roman" panose="02020603050405020304" pitchFamily="18" charset="0"/>
              </a:rPr>
              <a:t>в первой половине апреля. 2 апреля </a:t>
            </a:r>
            <a:r>
              <a:rPr lang="ru-RU" sz="2800" b="1" dirty="0" smtClean="0">
                <a:solidFill>
                  <a:schemeClr val="tx1"/>
                </a:solidFill>
                <a:latin typeface="Times New Roman" panose="02020603050405020304" pitchFamily="18" charset="0"/>
                <a:cs typeface="Times New Roman" panose="02020603050405020304" pitchFamily="18" charset="0"/>
              </a:rPr>
              <a:t>банкир </a:t>
            </a:r>
            <a:r>
              <a:rPr lang="ru-RU" sz="2800" b="1" dirty="0">
                <a:solidFill>
                  <a:schemeClr val="tx1"/>
                </a:solidFill>
                <a:latin typeface="Times New Roman" panose="02020603050405020304" pitchFamily="18" charset="0"/>
                <a:cs typeface="Times New Roman" panose="02020603050405020304" pitchFamily="18" charset="0"/>
              </a:rPr>
              <a:t>приобрёл </a:t>
            </a:r>
            <a:r>
              <a:rPr lang="ru-RU" sz="2800" b="1" dirty="0" smtClean="0">
                <a:solidFill>
                  <a:schemeClr val="tx1"/>
                </a:solidFill>
                <a:latin typeface="Times New Roman" panose="02020603050405020304" pitchFamily="18" charset="0"/>
                <a:cs typeface="Times New Roman" panose="02020603050405020304" pitchFamily="18" charset="0"/>
              </a:rPr>
              <a:t>200 </a:t>
            </a:r>
            <a:r>
              <a:rPr lang="ru-RU" sz="2800" b="1" dirty="0">
                <a:solidFill>
                  <a:schemeClr val="tx1"/>
                </a:solidFill>
                <a:latin typeface="Times New Roman" panose="02020603050405020304" pitchFamily="18" charset="0"/>
                <a:cs typeface="Times New Roman" panose="02020603050405020304" pitchFamily="18" charset="0"/>
              </a:rPr>
              <a:t>акций этого завода. 6 апреля он продал </a:t>
            </a:r>
            <a:r>
              <a:rPr lang="ru-RU" sz="2800" b="1" dirty="0" smtClean="0">
                <a:solidFill>
                  <a:schemeClr val="tx1"/>
                </a:solidFill>
                <a:latin typeface="Times New Roman" panose="02020603050405020304" pitchFamily="18" charset="0"/>
                <a:cs typeface="Times New Roman" panose="02020603050405020304" pitchFamily="18" charset="0"/>
              </a:rPr>
              <a:t>100 </a:t>
            </a:r>
            <a:r>
              <a:rPr lang="ru-RU" sz="2800" b="1" dirty="0">
                <a:solidFill>
                  <a:schemeClr val="tx1"/>
                </a:solidFill>
                <a:latin typeface="Times New Roman" panose="02020603050405020304" pitchFamily="18" charset="0"/>
                <a:cs typeface="Times New Roman" panose="02020603050405020304" pitchFamily="18" charset="0"/>
              </a:rPr>
              <a:t>акций, а оставшиеся акции продал 11 апреля. Сколько рублей потерял бизнесмен </a:t>
            </a:r>
            <a:endParaRPr lang="ru-RU" sz="2800" b="1" dirty="0" smtClean="0">
              <a:solidFill>
                <a:schemeClr val="tx1"/>
              </a:solidFill>
              <a:latin typeface="Times New Roman" panose="02020603050405020304" pitchFamily="18" charset="0"/>
              <a:cs typeface="Times New Roman" panose="02020603050405020304" pitchFamily="18" charset="0"/>
            </a:endParaRPr>
          </a:p>
          <a:p>
            <a:pPr marL="109728" indent="0" algn="just">
              <a:buNone/>
            </a:pPr>
            <a:r>
              <a:rPr lang="ru-RU" sz="2800" b="1" dirty="0" smtClean="0">
                <a:solidFill>
                  <a:schemeClr val="tx1"/>
                </a:solidFill>
                <a:latin typeface="Times New Roman" panose="02020603050405020304" pitchFamily="18" charset="0"/>
                <a:cs typeface="Times New Roman" panose="02020603050405020304" pitchFamily="18" charset="0"/>
              </a:rPr>
              <a:t>в результате</a:t>
            </a:r>
          </a:p>
          <a:p>
            <a:pPr marL="109728" indent="0" algn="just">
              <a:buNone/>
            </a:pPr>
            <a:r>
              <a:rPr lang="ru-RU" sz="2800" b="1" dirty="0" smtClean="0">
                <a:solidFill>
                  <a:schemeClr val="tx1"/>
                </a:solidFill>
                <a:latin typeface="Times New Roman" panose="02020603050405020304" pitchFamily="18" charset="0"/>
                <a:cs typeface="Times New Roman" panose="02020603050405020304" pitchFamily="18" charset="0"/>
              </a:rPr>
              <a:t>этих </a:t>
            </a:r>
          </a:p>
          <a:p>
            <a:pPr marL="109728" indent="0" algn="just">
              <a:buNone/>
            </a:pPr>
            <a:r>
              <a:rPr lang="ru-RU" sz="2800" b="1" dirty="0" smtClean="0">
                <a:solidFill>
                  <a:schemeClr val="tx1"/>
                </a:solidFill>
                <a:latin typeface="Times New Roman" panose="02020603050405020304" pitchFamily="18" charset="0"/>
                <a:cs typeface="Times New Roman" panose="02020603050405020304" pitchFamily="18" charset="0"/>
              </a:rPr>
              <a:t>операций</a:t>
            </a:r>
            <a:r>
              <a:rPr lang="ru-RU" sz="2800" b="1" dirty="0">
                <a:solidFill>
                  <a:schemeClr val="tx1"/>
                </a:solidFill>
                <a:latin typeface="Times New Roman" panose="02020603050405020304" pitchFamily="18" charset="0"/>
                <a:cs typeface="Times New Roman" panose="02020603050405020304" pitchFamily="18" charset="0"/>
              </a:rPr>
              <a:t>?</a:t>
            </a:r>
          </a:p>
          <a:p>
            <a:pPr marL="109728" indent="0">
              <a:buNone/>
            </a:pPr>
            <a:endParaRPr lang="ru-RU" dirty="0"/>
          </a:p>
        </p:txBody>
      </p:sp>
      <p:pic>
        <p:nvPicPr>
          <p:cNvPr id="5" name="Рисунок 4" descr="https://ege.sdamgia.ru/get_file?id=19948&amp;png=1"/>
          <p:cNvPicPr/>
          <p:nvPr/>
        </p:nvPicPr>
        <p:blipFill>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627784" y="3349993"/>
            <a:ext cx="5860473" cy="3449385"/>
          </a:xfrm>
          <a:prstGeom prst="rect">
            <a:avLst/>
          </a:prstGeom>
          <a:noFill/>
          <a:ln>
            <a:noFill/>
          </a:ln>
        </p:spPr>
      </p:pic>
      <p:sp>
        <p:nvSpPr>
          <p:cNvPr id="6" name="TextBox 5"/>
          <p:cNvSpPr txBox="1"/>
          <p:nvPr/>
        </p:nvSpPr>
        <p:spPr>
          <a:xfrm>
            <a:off x="7812360" y="6237312"/>
            <a:ext cx="874439" cy="369332"/>
          </a:xfrm>
          <a:prstGeom prst="rect">
            <a:avLst/>
          </a:prstGeom>
          <a:noFill/>
        </p:spPr>
        <p:txBody>
          <a:bodyPr wrap="square" rtlCol="0">
            <a:spAutoFit/>
          </a:bodyPr>
          <a:lstStyle/>
          <a:p>
            <a:r>
              <a:rPr lang="ru-RU" b="1" dirty="0" smtClean="0">
                <a:hlinkClick r:id="rId4" action="ppaction://hlinksldjump"/>
              </a:rPr>
              <a:t>назад</a:t>
            </a:r>
            <a:endParaRPr lang="ru-RU" b="1" dirty="0"/>
          </a:p>
        </p:txBody>
      </p:sp>
    </p:spTree>
    <p:extLst>
      <p:ext uri="{BB962C8B-B14F-4D97-AF65-F5344CB8AC3E}">
        <p14:creationId xmlns:p14="http://schemas.microsoft.com/office/powerpoint/2010/main" val="109398105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547664" y="263260"/>
            <a:ext cx="5565042" cy="1143000"/>
          </a:xfrm>
        </p:spPr>
        <p:txBody>
          <a:bodyPr>
            <a:normAutofit/>
          </a:bodyPr>
          <a:lstStyle/>
          <a:p>
            <a:pPr algn="ctr"/>
            <a:r>
              <a:rPr lang="ru-RU" b="1" dirty="0" smtClean="0">
                <a:solidFill>
                  <a:schemeClr val="tx1"/>
                </a:solidFill>
                <a:effectLst/>
              </a:rPr>
              <a:t>Предприниматель</a:t>
            </a:r>
            <a:endParaRPr lang="ru-RU" b="1" dirty="0">
              <a:solidFill>
                <a:schemeClr val="tx1"/>
              </a:solidFill>
            </a:endParaRPr>
          </a:p>
        </p:txBody>
      </p:sp>
      <p:sp>
        <p:nvSpPr>
          <p:cNvPr id="4" name="Объект 3"/>
          <p:cNvSpPr>
            <a:spLocks noGrp="1"/>
          </p:cNvSpPr>
          <p:nvPr>
            <p:ph sz="half" idx="2"/>
          </p:nvPr>
        </p:nvSpPr>
        <p:spPr>
          <a:xfrm>
            <a:off x="3635896" y="1124744"/>
            <a:ext cx="4849818" cy="5044016"/>
          </a:xfrm>
        </p:spPr>
        <p:txBody>
          <a:bodyPr>
            <a:normAutofit/>
          </a:bodyPr>
          <a:lstStyle/>
          <a:p>
            <a:pPr marL="109728" indent="0" algn="just">
              <a:buNone/>
            </a:pPr>
            <a:r>
              <a:rPr lang="ru-RU" sz="2400" b="1" dirty="0">
                <a:solidFill>
                  <a:schemeClr val="tx1"/>
                </a:solidFill>
              </a:rPr>
              <a:t>Банк дал предпринимателю кредит 100000 р. со ставкой 12% годовых на 1 год. Какую сумму должен вернуть предприниматель банку через год? </a:t>
            </a:r>
          </a:p>
          <a:p>
            <a:pPr algn="just"/>
            <a:endParaRPr lang="ru-RU" sz="2400" b="1" dirty="0">
              <a:solidFill>
                <a:schemeClr val="tx1"/>
              </a:solidFill>
            </a:endParaRPr>
          </a:p>
          <a:p>
            <a:pPr marL="109728" indent="0" algn="just">
              <a:buNone/>
            </a:pPr>
            <a:r>
              <a:rPr lang="ru-RU" sz="2400" b="1" dirty="0">
                <a:solidFill>
                  <a:schemeClr val="tx1"/>
                </a:solidFill>
              </a:rPr>
              <a:t>А если взять кредит 100000 р. со ставкой 12% годовых на полгода, то сколько надо вернуть банку</a:t>
            </a:r>
            <a:r>
              <a:rPr lang="en-US" sz="2400" b="1" dirty="0">
                <a:solidFill>
                  <a:schemeClr val="tx1"/>
                </a:solidFill>
              </a:rPr>
              <a:t>?</a:t>
            </a:r>
            <a:endParaRPr lang="ru-RU" sz="2400" b="1" dirty="0">
              <a:solidFill>
                <a:schemeClr val="tx1"/>
              </a:solidFill>
            </a:endParaRPr>
          </a:p>
          <a:p>
            <a:pPr algn="just"/>
            <a:endParaRPr lang="ru-RU" sz="2400" b="1" dirty="0">
              <a:solidFill>
                <a:schemeClr val="tx1"/>
              </a:solidFill>
            </a:endParaRPr>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2536" y="2001516"/>
            <a:ext cx="4762500" cy="4762500"/>
          </a:xfrm>
          <a:prstGeom prst="rect">
            <a:avLst/>
          </a:prstGeom>
        </p:spPr>
      </p:pic>
      <p:sp>
        <p:nvSpPr>
          <p:cNvPr id="7" name="TextBox 6"/>
          <p:cNvSpPr txBox="1"/>
          <p:nvPr/>
        </p:nvSpPr>
        <p:spPr>
          <a:xfrm>
            <a:off x="7812360" y="6237312"/>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7885462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30290" y="271536"/>
            <a:ext cx="6589200" cy="1280890"/>
          </a:xfrm>
        </p:spPr>
        <p:txBody>
          <a:bodyPr/>
          <a:lstStyle/>
          <a:p>
            <a:pPr algn="ctr"/>
            <a:r>
              <a:rPr lang="ru-RU" b="1" dirty="0" smtClean="0">
                <a:solidFill>
                  <a:schemeClr val="tx1"/>
                </a:solidFill>
                <a:effectLst/>
              </a:rPr>
              <a:t>Художник </a:t>
            </a:r>
            <a:endParaRPr lang="ru-RU" b="1" dirty="0">
              <a:solidFill>
                <a:schemeClr val="tx1"/>
              </a:solidFill>
            </a:endParaRPr>
          </a:p>
        </p:txBody>
      </p:sp>
      <p:pic>
        <p:nvPicPr>
          <p:cNvPr id="5122"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250825" y="3970864"/>
            <a:ext cx="4244975" cy="64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Объект 3"/>
          <p:cNvSpPr>
            <a:spLocks noGrp="1"/>
          </p:cNvSpPr>
          <p:nvPr>
            <p:ph sz="half" idx="2"/>
          </p:nvPr>
        </p:nvSpPr>
        <p:spPr>
          <a:xfrm>
            <a:off x="4495800" y="1265304"/>
            <a:ext cx="4324672" cy="5188032"/>
          </a:xfrm>
        </p:spPr>
        <p:txBody>
          <a:bodyPr>
            <a:noAutofit/>
          </a:bodyPr>
          <a:lstStyle/>
          <a:p>
            <a:pPr marL="109728" indent="0" algn="just">
              <a:buNone/>
            </a:pPr>
            <a:r>
              <a:rPr lang="ru-RU" sz="2400" b="1" dirty="0" smtClean="0">
                <a:solidFill>
                  <a:schemeClr val="tx1"/>
                </a:solidFill>
              </a:rPr>
              <a:t>Для того чтобы получить краску оранжевого цвета, необходимо смешать краски желтого цвета (6 частей) и красного цвета (2 части). Сколько граммов краски оранжевого цвета можно получить (максимально), имея в наличии 3 грамма желтой и 3 грамма красной краски?</a:t>
            </a:r>
          </a:p>
          <a:p>
            <a:pPr algn="just"/>
            <a:endParaRPr lang="ru-RU" sz="2400" dirty="0">
              <a:solidFill>
                <a:schemeClr val="tx1"/>
              </a:solidFill>
            </a:endParaRPr>
          </a:p>
        </p:txBody>
      </p:sp>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7757" y="1492283"/>
            <a:ext cx="4102864" cy="4734074"/>
          </a:xfrm>
          <a:prstGeom prst="rect">
            <a:avLst/>
          </a:prstGeom>
        </p:spPr>
      </p:pic>
      <p:sp>
        <p:nvSpPr>
          <p:cNvPr id="7" name="TextBox 6"/>
          <p:cNvSpPr txBox="1"/>
          <p:nvPr/>
        </p:nvSpPr>
        <p:spPr>
          <a:xfrm>
            <a:off x="7812360" y="6237312"/>
            <a:ext cx="874439" cy="369332"/>
          </a:xfrm>
          <a:prstGeom prst="rect">
            <a:avLst/>
          </a:prstGeom>
          <a:noFill/>
        </p:spPr>
        <p:txBody>
          <a:bodyPr wrap="square" rtlCol="0">
            <a:spAutoFit/>
          </a:bodyPr>
          <a:lstStyle/>
          <a:p>
            <a:r>
              <a:rPr lang="ru-RU" b="1" dirty="0" smtClean="0">
                <a:hlinkClick r:id="rId4" action="ppaction://hlinksldjump"/>
              </a:rPr>
              <a:t>назад</a:t>
            </a:r>
            <a:endParaRPr lang="ru-RU" b="1" dirty="0"/>
          </a:p>
        </p:txBody>
      </p:sp>
    </p:spTree>
    <p:extLst>
      <p:ext uri="{BB962C8B-B14F-4D97-AF65-F5344CB8AC3E}">
        <p14:creationId xmlns:p14="http://schemas.microsoft.com/office/powerpoint/2010/main" val="12951432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310026" y="252284"/>
            <a:ext cx="6589200" cy="1280890"/>
          </a:xfrm>
        </p:spPr>
        <p:txBody>
          <a:bodyPr>
            <a:normAutofit/>
          </a:bodyPr>
          <a:lstStyle/>
          <a:p>
            <a:pPr algn="ctr"/>
            <a:r>
              <a:rPr lang="ru-RU" b="1" dirty="0" smtClean="0">
                <a:solidFill>
                  <a:schemeClr val="tx1"/>
                </a:solidFill>
                <a:effectLst/>
              </a:rPr>
              <a:t>Водитель</a:t>
            </a:r>
            <a:endParaRPr lang="ru-RU" b="1" dirty="0">
              <a:solidFill>
                <a:schemeClr val="tx1"/>
              </a:solidFill>
            </a:endParaRPr>
          </a:p>
        </p:txBody>
      </p:sp>
      <p:sp>
        <p:nvSpPr>
          <p:cNvPr id="4" name="Объект 3"/>
          <p:cNvSpPr>
            <a:spLocks noGrp="1"/>
          </p:cNvSpPr>
          <p:nvPr>
            <p:ph sz="half" idx="2"/>
          </p:nvPr>
        </p:nvSpPr>
        <p:spPr>
          <a:xfrm>
            <a:off x="1341608" y="1124744"/>
            <a:ext cx="7262839" cy="5400600"/>
          </a:xfrm>
        </p:spPr>
        <p:txBody>
          <a:bodyPr>
            <a:normAutofit/>
          </a:bodyPr>
          <a:lstStyle/>
          <a:p>
            <a:pPr marL="109728" indent="0" algn="just">
              <a:buNone/>
            </a:pPr>
            <a:r>
              <a:rPr lang="ru-RU" sz="2400" b="1" dirty="0" smtClean="0">
                <a:solidFill>
                  <a:schemeClr val="tx1"/>
                </a:solidFill>
              </a:rPr>
              <a:t>	Водителю необходимо </a:t>
            </a:r>
            <a:r>
              <a:rPr lang="ru-RU" sz="2400" b="1" dirty="0">
                <a:solidFill>
                  <a:schemeClr val="tx1"/>
                </a:solidFill>
              </a:rPr>
              <a:t>преодолеть путь протяженностью 470 км. Машина расходует 10 литров бензина на 100 км. Сколько потребуется бензина для преодоления пути туда и обратно? Чему равна стоимость этой поездки, если 1л бензина стоит 39 рублей?</a:t>
            </a:r>
          </a:p>
          <a:p>
            <a:endParaRPr lang="ru-RU" sz="2400" dirty="0"/>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8033" y="3933056"/>
            <a:ext cx="3689987" cy="2767490"/>
          </a:xfrm>
          <a:prstGeom prst="rect">
            <a:avLst/>
          </a:prstGeom>
        </p:spPr>
      </p:pic>
      <p:sp>
        <p:nvSpPr>
          <p:cNvPr id="7" name="TextBox 6"/>
          <p:cNvSpPr txBox="1"/>
          <p:nvPr/>
        </p:nvSpPr>
        <p:spPr>
          <a:xfrm>
            <a:off x="7812360" y="6237312"/>
            <a:ext cx="874439" cy="369332"/>
          </a:xfrm>
          <a:prstGeom prst="rect">
            <a:avLst/>
          </a:prstGeom>
          <a:noFill/>
        </p:spPr>
        <p:txBody>
          <a:bodyPr wrap="square" rtlCol="0">
            <a:spAutoFit/>
          </a:bodyPr>
          <a:lstStyle/>
          <a:p>
            <a:r>
              <a:rPr lang="ru-RU" b="1" dirty="0" smtClean="0">
                <a:hlinkClick r:id="rId4" action="ppaction://hlinksldjump"/>
              </a:rPr>
              <a:t>назад</a:t>
            </a:r>
            <a:endParaRPr lang="ru-RU" b="1" dirty="0"/>
          </a:p>
        </p:txBody>
      </p:sp>
    </p:spTree>
    <p:extLst>
      <p:ext uri="{BB962C8B-B14F-4D97-AF65-F5344CB8AC3E}">
        <p14:creationId xmlns:p14="http://schemas.microsoft.com/office/powerpoint/2010/main" val="71346445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403648" y="404664"/>
            <a:ext cx="6589200" cy="1280890"/>
          </a:xfrm>
        </p:spPr>
        <p:txBody>
          <a:bodyPr/>
          <a:lstStyle/>
          <a:p>
            <a:pPr algn="ctr"/>
            <a:r>
              <a:rPr lang="ru-RU" b="1" dirty="0">
                <a:solidFill>
                  <a:schemeClr val="tx1"/>
                </a:solidFill>
                <a:effectLst/>
              </a:rPr>
              <a:t>Швея</a:t>
            </a:r>
            <a:endParaRPr lang="ru-RU" b="1" dirty="0">
              <a:solidFill>
                <a:schemeClr val="tx1"/>
              </a:solidFill>
            </a:endParaRPr>
          </a:p>
        </p:txBody>
      </p:sp>
      <p:sp>
        <p:nvSpPr>
          <p:cNvPr id="2" name="Объект 1"/>
          <p:cNvSpPr>
            <a:spLocks noGrp="1"/>
          </p:cNvSpPr>
          <p:nvPr>
            <p:ph sz="half" idx="1"/>
          </p:nvPr>
        </p:nvSpPr>
        <p:spPr>
          <a:xfrm>
            <a:off x="621816" y="1340768"/>
            <a:ext cx="8280920" cy="5112568"/>
          </a:xfrm>
        </p:spPr>
        <p:txBody>
          <a:bodyPr>
            <a:normAutofit/>
          </a:bodyPr>
          <a:lstStyle/>
          <a:p>
            <a:pPr marL="109728" indent="0" algn="just">
              <a:buNone/>
            </a:pPr>
            <a:r>
              <a:rPr lang="ru-RU" sz="2400" b="1" dirty="0">
                <a:solidFill>
                  <a:schemeClr val="tx1"/>
                </a:solidFill>
              </a:rPr>
              <a:t>В </a:t>
            </a:r>
            <a:r>
              <a:rPr lang="ru-RU" sz="2400" b="1" dirty="0" smtClean="0">
                <a:solidFill>
                  <a:schemeClr val="tx1"/>
                </a:solidFill>
              </a:rPr>
              <a:t>куске</a:t>
            </a:r>
            <a:r>
              <a:rPr lang="en-US" sz="2400" b="1" dirty="0" smtClean="0">
                <a:solidFill>
                  <a:schemeClr val="tx1"/>
                </a:solidFill>
              </a:rPr>
              <a:t> </a:t>
            </a:r>
            <a:r>
              <a:rPr lang="ru-RU" sz="2400" b="1" dirty="0" smtClean="0">
                <a:solidFill>
                  <a:schemeClr val="tx1"/>
                </a:solidFill>
              </a:rPr>
              <a:t>было 25,2 </a:t>
            </a:r>
            <a:r>
              <a:rPr lang="ru-RU" sz="2400" b="1" dirty="0">
                <a:solidFill>
                  <a:schemeClr val="tx1"/>
                </a:solidFill>
              </a:rPr>
              <a:t>метра материи. Из 7/12 куска сшили </a:t>
            </a:r>
            <a:r>
              <a:rPr lang="ru-RU" sz="2400" b="1" dirty="0" smtClean="0">
                <a:solidFill>
                  <a:schemeClr val="tx1"/>
                </a:solidFill>
              </a:rPr>
              <a:t>пиджаки. </a:t>
            </a:r>
            <a:r>
              <a:rPr lang="ru-RU" sz="2400" b="1" dirty="0">
                <a:solidFill>
                  <a:schemeClr val="tx1"/>
                </a:solidFill>
              </a:rPr>
              <a:t>Сколько метров материи осталось</a:t>
            </a:r>
            <a:r>
              <a:rPr lang="ru-RU" sz="2400" b="1" dirty="0" smtClean="0">
                <a:solidFill>
                  <a:schemeClr val="tx1"/>
                </a:solidFill>
              </a:rPr>
              <a:t>? Сколько юбок получится из этой ткани, если на одну юбку требуется 1,5м ткани</a:t>
            </a:r>
            <a:r>
              <a:rPr lang="en-US" sz="2400" b="1" dirty="0" smtClean="0">
                <a:solidFill>
                  <a:schemeClr val="tx1"/>
                </a:solidFill>
              </a:rPr>
              <a:t>?</a:t>
            </a:r>
            <a:endParaRPr lang="ru-RU" sz="2400" b="1" dirty="0">
              <a:solidFill>
                <a:schemeClr val="tx1"/>
              </a:solidFill>
            </a:endParaRPr>
          </a:p>
        </p:txBody>
      </p:sp>
      <p:pic>
        <p:nvPicPr>
          <p:cNvPr id="6" name="Рисунок 5"/>
          <p:cNvPicPr>
            <a:picLocks noChangeAspect="1"/>
          </p:cNvPicPr>
          <p:nvPr/>
        </p:nvPicPr>
        <p:blipFill>
          <a:blip r:embed="rId2" cstate="print">
            <a:clrChange>
              <a:clrFrom>
                <a:srgbClr val="FBFBFB"/>
              </a:clrFrom>
              <a:clrTo>
                <a:srgbClr val="FBFBFB">
                  <a:alpha val="0"/>
                </a:srgbClr>
              </a:clrTo>
            </a:clrChange>
            <a:extLst>
              <a:ext uri="{28A0092B-C50C-407E-A947-70E740481C1C}">
                <a14:useLocalDpi xmlns:a14="http://schemas.microsoft.com/office/drawing/2010/main" val="0"/>
              </a:ext>
            </a:extLst>
          </a:blip>
          <a:stretch>
            <a:fillRect/>
          </a:stretch>
        </p:blipFill>
        <p:spPr>
          <a:xfrm>
            <a:off x="2843808" y="2924944"/>
            <a:ext cx="3836936" cy="3717032"/>
          </a:xfrm>
          <a:prstGeom prst="rect">
            <a:avLst/>
          </a:prstGeom>
        </p:spPr>
      </p:pic>
      <p:sp>
        <p:nvSpPr>
          <p:cNvPr id="8" name="TextBox 7"/>
          <p:cNvSpPr txBox="1"/>
          <p:nvPr/>
        </p:nvSpPr>
        <p:spPr>
          <a:xfrm>
            <a:off x="7812360" y="6237312"/>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35070871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33400" y="188640"/>
            <a:ext cx="8229600" cy="994122"/>
          </a:xfrm>
        </p:spPr>
        <p:txBody>
          <a:bodyPr/>
          <a:lstStyle/>
          <a:p>
            <a:pPr algn="ctr"/>
            <a:r>
              <a:rPr lang="ru-RU" b="1" dirty="0" smtClean="0">
                <a:solidFill>
                  <a:schemeClr val="tx1"/>
                </a:solidFill>
              </a:rPr>
              <a:t>Кондитер</a:t>
            </a:r>
            <a:endParaRPr lang="ru-RU" b="1" dirty="0">
              <a:solidFill>
                <a:schemeClr val="tx1"/>
              </a:solidFill>
            </a:endParaRPr>
          </a:p>
        </p:txBody>
      </p:sp>
      <p:sp>
        <p:nvSpPr>
          <p:cNvPr id="4" name="Объект 3"/>
          <p:cNvSpPr>
            <a:spLocks noGrp="1"/>
          </p:cNvSpPr>
          <p:nvPr>
            <p:ph sz="half" idx="2"/>
          </p:nvPr>
        </p:nvSpPr>
        <p:spPr>
          <a:xfrm>
            <a:off x="4755071" y="1162523"/>
            <a:ext cx="4038600" cy="5044016"/>
          </a:xfrm>
        </p:spPr>
        <p:txBody>
          <a:bodyPr>
            <a:noAutofit/>
          </a:bodyPr>
          <a:lstStyle/>
          <a:p>
            <a:pPr marL="109728" indent="0" algn="just">
              <a:buNone/>
            </a:pPr>
            <a:r>
              <a:rPr lang="ru-RU" sz="2400" b="1" dirty="0" smtClean="0">
                <a:solidFill>
                  <a:schemeClr val="tx1"/>
                </a:solidFill>
              </a:rPr>
              <a:t>	В </a:t>
            </a:r>
            <a:r>
              <a:rPr lang="ru-RU" sz="2400" b="1" dirty="0">
                <a:solidFill>
                  <a:schemeClr val="tx1"/>
                </a:solidFill>
              </a:rPr>
              <a:t>книге Елены Молоховец «Подарок молодым хозяйкам» имеется рецепт пирога с черносливом. Для пирога на 10 человек следует взять 1/10 фунта чернослива. Сколько граммов чернослива следует взять для пирога, рассчитанного на 3 человек? Считайте, что 1 фунт равен 0,4 кг.</a:t>
            </a:r>
          </a:p>
          <a:p>
            <a:pPr algn="just"/>
            <a:endParaRPr lang="ru-RU" sz="3200" dirty="0"/>
          </a:p>
        </p:txBody>
      </p:sp>
      <p:pic>
        <p:nvPicPr>
          <p:cNvPr id="5" name="Рисунок 4"/>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b="8000"/>
          <a:stretch/>
        </p:blipFill>
        <p:spPr>
          <a:xfrm>
            <a:off x="824699" y="1182762"/>
            <a:ext cx="3688735" cy="5235863"/>
          </a:xfrm>
          <a:prstGeom prst="rect">
            <a:avLst/>
          </a:prstGeom>
        </p:spPr>
      </p:pic>
      <p:sp>
        <p:nvSpPr>
          <p:cNvPr id="7" name="TextBox 6"/>
          <p:cNvSpPr txBox="1"/>
          <p:nvPr/>
        </p:nvSpPr>
        <p:spPr>
          <a:xfrm>
            <a:off x="7812360" y="6237312"/>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23075025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274638"/>
            <a:ext cx="8229600" cy="850106"/>
          </a:xfrm>
        </p:spPr>
        <p:txBody>
          <a:bodyPr/>
          <a:lstStyle/>
          <a:p>
            <a:pPr algn="ctr"/>
            <a:r>
              <a:rPr lang="ru-RU" b="1" dirty="0" smtClean="0">
                <a:solidFill>
                  <a:schemeClr val="tx1"/>
                </a:solidFill>
              </a:rPr>
              <a:t>Домохозяйка</a:t>
            </a:r>
            <a:endParaRPr lang="ru-RU" b="1" dirty="0">
              <a:solidFill>
                <a:schemeClr val="tx1"/>
              </a:solidFill>
            </a:endParaRPr>
          </a:p>
        </p:txBody>
      </p:sp>
      <p:sp>
        <p:nvSpPr>
          <p:cNvPr id="2" name="Объект 1"/>
          <p:cNvSpPr>
            <a:spLocks noGrp="1"/>
          </p:cNvSpPr>
          <p:nvPr>
            <p:ph sz="half" idx="1"/>
          </p:nvPr>
        </p:nvSpPr>
        <p:spPr>
          <a:xfrm>
            <a:off x="251520" y="1124744"/>
            <a:ext cx="8640960" cy="5544616"/>
          </a:xfrm>
        </p:spPr>
        <p:txBody>
          <a:bodyPr>
            <a:normAutofit/>
          </a:bodyPr>
          <a:lstStyle/>
          <a:p>
            <a:pPr marL="109728" indent="0" algn="just">
              <a:buNone/>
            </a:pPr>
            <a:r>
              <a:rPr lang="ru-RU" b="1" dirty="0" smtClean="0">
                <a:solidFill>
                  <a:schemeClr val="tx1"/>
                </a:solidFill>
              </a:rPr>
              <a:t>	</a:t>
            </a:r>
            <a:r>
              <a:rPr lang="ru-RU" sz="2000" b="1" dirty="0" smtClean="0">
                <a:solidFill>
                  <a:schemeClr val="tx1"/>
                </a:solidFill>
              </a:rPr>
              <a:t>Для </a:t>
            </a:r>
            <a:r>
              <a:rPr lang="ru-RU" sz="2000" b="1" dirty="0">
                <a:solidFill>
                  <a:schemeClr val="tx1"/>
                </a:solidFill>
              </a:rPr>
              <a:t>того, чтобы связать свитер, хозяйке нужно 400 граммов шерсти синего цвета. Можно купить синюю пряжу по цене 60 рублей за 50 г, а можно купить неокрашенную пряжу по цене 50 рублей за 50 г и окрасить ее. Один пакетик краски стоит 10 рублей и рассчитан на окраску 200 г пряжи. Какой вариант покупки дешевле? В ответ напишите, сколько рублей будет стоить эта покупка.</a:t>
            </a: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91880" y="3212976"/>
            <a:ext cx="4142200" cy="3206063"/>
          </a:xfrm>
          <a:prstGeom prst="rect">
            <a:avLst/>
          </a:prstGeom>
        </p:spPr>
      </p:pic>
      <p:sp>
        <p:nvSpPr>
          <p:cNvPr id="7" name="TextBox 6"/>
          <p:cNvSpPr txBox="1"/>
          <p:nvPr/>
        </p:nvSpPr>
        <p:spPr>
          <a:xfrm>
            <a:off x="7812360" y="6237312"/>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127455454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475656" y="211521"/>
            <a:ext cx="6589200" cy="1280890"/>
          </a:xfrm>
        </p:spPr>
        <p:txBody>
          <a:bodyPr/>
          <a:lstStyle/>
          <a:p>
            <a:pPr algn="ctr"/>
            <a:r>
              <a:rPr lang="ru-RU" b="1" dirty="0" smtClean="0">
                <a:solidFill>
                  <a:schemeClr val="tx1"/>
                </a:solidFill>
                <a:effectLst/>
              </a:rPr>
              <a:t>Ландшафтный дизайнер</a:t>
            </a:r>
            <a:endParaRPr lang="ru-RU" b="1" dirty="0">
              <a:solidFill>
                <a:schemeClr val="tx1"/>
              </a:solidFill>
            </a:endParaRPr>
          </a:p>
        </p:txBody>
      </p:sp>
      <p:sp>
        <p:nvSpPr>
          <p:cNvPr id="2" name="Объект 1"/>
          <p:cNvSpPr>
            <a:spLocks noGrp="1"/>
          </p:cNvSpPr>
          <p:nvPr>
            <p:ph sz="half" idx="1"/>
          </p:nvPr>
        </p:nvSpPr>
        <p:spPr>
          <a:xfrm>
            <a:off x="467544" y="1295663"/>
            <a:ext cx="8363272" cy="2520280"/>
          </a:xfrm>
        </p:spPr>
        <p:txBody>
          <a:bodyPr>
            <a:normAutofit/>
          </a:bodyPr>
          <a:lstStyle/>
          <a:p>
            <a:pPr marL="109728" indent="0" algn="just">
              <a:spcBef>
                <a:spcPts val="0"/>
              </a:spcBef>
              <a:buNone/>
            </a:pPr>
            <a:r>
              <a:rPr lang="ru-RU" sz="2400" b="1" dirty="0">
                <a:solidFill>
                  <a:schemeClr val="tx1"/>
                </a:solidFill>
                <a:latin typeface="Times New Roman" panose="02020603050405020304" pitchFamily="18" charset="0"/>
                <a:cs typeface="Times New Roman" panose="02020603050405020304" pitchFamily="18" charset="0"/>
              </a:rPr>
              <a:t>Заказчик хочет посадить вдоль забора аллею из 25 туй. Расстояние между двумя любыми соседними деревьями одинаковое.</a:t>
            </a:r>
          </a:p>
          <a:p>
            <a:pPr marL="109728" indent="0" algn="just">
              <a:spcBef>
                <a:spcPts val="0"/>
              </a:spcBef>
              <a:buNone/>
            </a:pPr>
            <a:r>
              <a:rPr lang="ru-RU" sz="2400" b="1" dirty="0">
                <a:solidFill>
                  <a:schemeClr val="tx1"/>
                </a:solidFill>
                <a:latin typeface="Times New Roman" panose="02020603050405020304" pitchFamily="18" charset="0"/>
                <a:cs typeface="Times New Roman" panose="02020603050405020304" pitchFamily="18" charset="0"/>
              </a:rPr>
              <a:t>Найдите это расстояние, если между крайними деревьями 600дм</a:t>
            </a:r>
            <a:r>
              <a:rPr lang="en-US" sz="2400" b="1" dirty="0" smtClean="0">
                <a:solidFill>
                  <a:schemeClr val="tx1"/>
                </a:solidFill>
                <a:latin typeface="Times New Roman" panose="02020603050405020304" pitchFamily="18" charset="0"/>
                <a:cs typeface="Times New Roman" panose="02020603050405020304" pitchFamily="18" charset="0"/>
              </a:rPr>
              <a:t>?</a:t>
            </a:r>
            <a:endParaRPr lang="ru-RU" sz="2400" b="1" dirty="0" smtClean="0">
              <a:solidFill>
                <a:schemeClr val="tx1"/>
              </a:solidFill>
              <a:latin typeface="Times New Roman" panose="02020603050405020304" pitchFamily="18" charset="0"/>
              <a:cs typeface="Times New Roman" panose="02020603050405020304" pitchFamily="18" charset="0"/>
            </a:endParaRPr>
          </a:p>
          <a:p>
            <a:pPr marL="109728" indent="0">
              <a:buNone/>
            </a:pPr>
            <a:r>
              <a:rPr lang="ru-RU" dirty="0"/>
              <a:t> </a:t>
            </a:r>
          </a:p>
          <a:p>
            <a:endParaRPr lang="ru-RU" dirty="0"/>
          </a:p>
        </p:txBody>
      </p:sp>
      <p:pic>
        <p:nvPicPr>
          <p:cNvPr id="6147" name="Picture 3"/>
          <p:cNvPicPr>
            <a:picLocks noGrp="1" noChangeAspect="1" noChangeArrowheads="1"/>
          </p:cNvPicPr>
          <p:nvPr>
            <p:ph sz="half" idx="2"/>
          </p:nvPr>
        </p:nvPicPr>
        <p:blipFill rotWithShape="1">
          <a:blip r:embed="rId2" cstate="print">
            <a:extLst>
              <a:ext uri="{28A0092B-C50C-407E-A947-70E740481C1C}">
                <a14:useLocalDpi xmlns:a14="http://schemas.microsoft.com/office/drawing/2010/main" val="0"/>
              </a:ext>
            </a:extLst>
          </a:blip>
          <a:srcRect l="2705" t="4460" r="2519" b="5149"/>
          <a:stretch/>
        </p:blipFill>
        <p:spPr bwMode="auto">
          <a:xfrm>
            <a:off x="1699199" y="3573016"/>
            <a:ext cx="6142113"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7812360" y="6237312"/>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12912682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475656" y="340283"/>
            <a:ext cx="6589200" cy="1280890"/>
          </a:xfrm>
        </p:spPr>
        <p:txBody>
          <a:bodyPr/>
          <a:lstStyle/>
          <a:p>
            <a:pPr algn="ctr"/>
            <a:r>
              <a:rPr lang="ru-RU" b="1" dirty="0">
                <a:solidFill>
                  <a:schemeClr val="tx1"/>
                </a:solidFill>
                <a:effectLst/>
              </a:rPr>
              <a:t>Частный </a:t>
            </a:r>
            <a:r>
              <a:rPr lang="ru-RU" b="1" dirty="0" smtClean="0">
                <a:solidFill>
                  <a:schemeClr val="tx1"/>
                </a:solidFill>
                <a:effectLst/>
              </a:rPr>
              <a:t>детектив</a:t>
            </a:r>
            <a:endParaRPr lang="ru-RU" b="1" dirty="0">
              <a:solidFill>
                <a:schemeClr val="tx1"/>
              </a:solidFill>
            </a:endParaRPr>
          </a:p>
        </p:txBody>
      </p:sp>
      <p:sp>
        <p:nvSpPr>
          <p:cNvPr id="2" name="Объект 1"/>
          <p:cNvSpPr>
            <a:spLocks noGrp="1"/>
          </p:cNvSpPr>
          <p:nvPr>
            <p:ph sz="half" idx="1"/>
          </p:nvPr>
        </p:nvSpPr>
        <p:spPr>
          <a:xfrm>
            <a:off x="3717209" y="1700808"/>
            <a:ext cx="5054079" cy="4755984"/>
          </a:xfrm>
        </p:spPr>
        <p:txBody>
          <a:bodyPr>
            <a:normAutofit/>
          </a:bodyPr>
          <a:lstStyle/>
          <a:p>
            <a:pPr marL="109728" indent="0" algn="just">
              <a:buNone/>
            </a:pPr>
            <a:r>
              <a:rPr lang="ru-RU" sz="2800" b="1" dirty="0">
                <a:solidFill>
                  <a:schemeClr val="tx1"/>
                </a:solidFill>
                <a:latin typeface="Times New Roman" panose="02020603050405020304" pitchFamily="18" charset="0"/>
                <a:cs typeface="Times New Roman" panose="02020603050405020304" pitchFamily="18" charset="0"/>
              </a:rPr>
              <a:t>На столе лежат девять монет. Одна из них — фальшивая. Как при помощи двух взвешиваний можно найти фальшивую монету? (Фальшивая монета легче настоящих.)</a:t>
            </a:r>
          </a:p>
          <a:p>
            <a:endParaRPr lang="ru-RU" dirty="0"/>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921519"/>
            <a:ext cx="2601593" cy="5567409"/>
          </a:xfrm>
          <a:prstGeom prst="rect">
            <a:avLst/>
          </a:prstGeom>
        </p:spPr>
      </p:pic>
      <p:sp>
        <p:nvSpPr>
          <p:cNvPr id="7" name="TextBox 6"/>
          <p:cNvSpPr txBox="1"/>
          <p:nvPr/>
        </p:nvSpPr>
        <p:spPr>
          <a:xfrm>
            <a:off x="7812360" y="6237312"/>
            <a:ext cx="874439" cy="369332"/>
          </a:xfrm>
          <a:prstGeom prst="rect">
            <a:avLst/>
          </a:prstGeom>
          <a:noFill/>
        </p:spPr>
        <p:txBody>
          <a:bodyPr wrap="square" rtlCol="0">
            <a:spAutoFit/>
          </a:bodyPr>
          <a:lstStyle/>
          <a:p>
            <a:r>
              <a:rPr lang="ru-RU" b="1" dirty="0" smtClean="0">
                <a:hlinkClick r:id="rId3" action="ppaction://hlinksldjump"/>
              </a:rPr>
              <a:t>назад</a:t>
            </a:r>
            <a:endParaRPr lang="ru-RU" b="1" dirty="0"/>
          </a:p>
        </p:txBody>
      </p:sp>
    </p:spTree>
    <p:extLst>
      <p:ext uri="{BB962C8B-B14F-4D97-AF65-F5344CB8AC3E}">
        <p14:creationId xmlns:p14="http://schemas.microsoft.com/office/powerpoint/2010/main" val="4806345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899592" y="1124744"/>
            <a:ext cx="7634808" cy="2588866"/>
          </a:xfrm>
        </p:spPr>
        <p:txBody>
          <a:bodyPr>
            <a:noAutofit/>
          </a:bodyPr>
          <a:lstStyle/>
          <a:p>
            <a:pPr algn="just"/>
            <a:r>
              <a:rPr lang="ru-RU" sz="2800" b="0" dirty="0" smtClean="0">
                <a:effectLst/>
              </a:rPr>
              <a:t>	</a:t>
            </a:r>
            <a:r>
              <a:rPr lang="ru-RU" sz="2400" b="1" dirty="0" smtClean="0">
                <a:solidFill>
                  <a:schemeClr val="tx1"/>
                </a:solidFill>
                <a:effectLst/>
                <a:latin typeface="Times New Roman" panose="02020603050405020304" pitchFamily="18" charset="0"/>
                <a:cs typeface="Times New Roman" panose="02020603050405020304" pitchFamily="18" charset="0"/>
              </a:rPr>
              <a:t>Строительной</a:t>
            </a:r>
            <a:r>
              <a:rPr lang="ru-RU" sz="2400" b="1" dirty="0">
                <a:solidFill>
                  <a:schemeClr val="tx1"/>
                </a:solidFill>
                <a:effectLst/>
                <a:latin typeface="Times New Roman" panose="02020603050405020304" pitchFamily="18" charset="0"/>
                <a:cs typeface="Times New Roman" panose="02020603050405020304" pitchFamily="18" charset="0"/>
              </a:rPr>
              <a:t> фирме нужно при­об­ре­сти 75 кубометров пе­но­бе­то­на у од­но­го из трех поставщиков. Цены и усло­вия доставки при­ве­де­ны в таблице. Сколь­ко рублей при­дет­ся заплатить за самую де­ше­вую покупку с доставкой?</a:t>
            </a:r>
            <a:endParaRPr lang="ru-RU" sz="2400" b="1" dirty="0">
              <a:solidFill>
                <a:schemeClr val="tx1"/>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538757336"/>
              </p:ext>
            </p:extLst>
          </p:nvPr>
        </p:nvGraphicFramePr>
        <p:xfrm>
          <a:off x="998240" y="3284984"/>
          <a:ext cx="7437512" cy="3352800"/>
        </p:xfrm>
        <a:graphic>
          <a:graphicData uri="http://schemas.openxmlformats.org/drawingml/2006/table">
            <a:tbl>
              <a:tblPr/>
              <a:tblGrid>
                <a:gridCol w="1338040"/>
                <a:gridCol w="1581319"/>
                <a:gridCol w="1398860"/>
                <a:gridCol w="3119293"/>
              </a:tblGrid>
              <a:tr h="1144149">
                <a:tc>
                  <a:txBody>
                    <a:bodyPr/>
                    <a:lstStyle/>
                    <a:p>
                      <a:pPr algn="l"/>
                      <a:r>
                        <a:rPr lang="ru-RU" sz="2000" b="1" dirty="0" smtClean="0">
                          <a:solidFill>
                            <a:srgbClr val="000000"/>
                          </a:solidFill>
                          <a:effectLst/>
                          <a:latin typeface="times new roman"/>
                        </a:rPr>
                        <a:t>Поставщик</a:t>
                      </a:r>
                      <a:endParaRPr lang="ru-RU" sz="2000" b="1" dirty="0">
                        <a:solidFill>
                          <a:srgbClr val="000000"/>
                        </a:solidFill>
                        <a:effectLst/>
                        <a:latin typeface="times new roman"/>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a:r>
                        <a:rPr lang="ru-RU" sz="2000" b="1" dirty="0">
                          <a:solidFill>
                            <a:srgbClr val="000000"/>
                          </a:solidFill>
                          <a:effectLst/>
                          <a:latin typeface="times new roman"/>
                        </a:rPr>
                        <a:t>Стоимость пенобетона</a:t>
                      </a:r>
                      <a:br>
                        <a:rPr lang="ru-RU" sz="2000" b="1" dirty="0">
                          <a:solidFill>
                            <a:srgbClr val="000000"/>
                          </a:solidFill>
                          <a:effectLst/>
                          <a:latin typeface="times new roman"/>
                        </a:rPr>
                      </a:br>
                      <a:r>
                        <a:rPr lang="ru-RU" sz="2000" b="1" dirty="0">
                          <a:solidFill>
                            <a:srgbClr val="000000"/>
                          </a:solidFill>
                          <a:effectLst/>
                          <a:latin typeface="times new roman"/>
                        </a:rPr>
                        <a:t>(руб. за </a:t>
                      </a:r>
                      <a:r>
                        <a:rPr lang="ru-RU" sz="2000" b="1" dirty="0" err="1">
                          <a:solidFill>
                            <a:srgbClr val="000000"/>
                          </a:solidFill>
                          <a:effectLst/>
                          <a:latin typeface="times new roman"/>
                        </a:rPr>
                        <a:t>за</a:t>
                      </a:r>
                      <a:r>
                        <a:rPr lang="ru-RU" sz="2000" b="1" dirty="0">
                          <a:solidFill>
                            <a:srgbClr val="000000"/>
                          </a:solidFill>
                          <a:effectLst/>
                          <a:latin typeface="times new roman"/>
                        </a:rPr>
                        <a:t> 1 м</a:t>
                      </a:r>
                      <a:r>
                        <a:rPr lang="ru-RU" sz="2000" b="1" baseline="30000" dirty="0">
                          <a:solidFill>
                            <a:srgbClr val="000000"/>
                          </a:solidFill>
                          <a:effectLst/>
                          <a:latin typeface="times new roman"/>
                        </a:rPr>
                        <a:t>3</a:t>
                      </a:r>
                      <a:r>
                        <a:rPr lang="ru-RU" sz="2000" b="1" dirty="0">
                          <a:solidFill>
                            <a:srgbClr val="000000"/>
                          </a:solidFill>
                          <a:effectLst/>
                          <a:latin typeface="times new roman"/>
                        </a:rPr>
                        <a:t>)</a:t>
                      </a: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a:r>
                        <a:rPr lang="ru-RU" sz="2000" b="1" dirty="0">
                          <a:solidFill>
                            <a:srgbClr val="000000"/>
                          </a:solidFill>
                          <a:effectLst/>
                          <a:latin typeface="times new roman"/>
                        </a:rPr>
                        <a:t>Стоимость доставки</a:t>
                      </a: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a:r>
                        <a:rPr lang="ru-RU" sz="2000" b="1">
                          <a:solidFill>
                            <a:srgbClr val="000000"/>
                          </a:solidFill>
                          <a:effectLst/>
                          <a:latin typeface="times new roman"/>
                        </a:rPr>
                        <a:t>Дополнительные условия</a:t>
                      </a: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r>
              <a:tr h="336515">
                <a:tc>
                  <a:txBody>
                    <a:bodyPr/>
                    <a:lstStyle/>
                    <a:p>
                      <a:pPr algn="l"/>
                      <a:r>
                        <a:rPr lang="en-US" sz="2000" b="1" i="1">
                          <a:solidFill>
                            <a:srgbClr val="000000"/>
                          </a:solidFill>
                          <a:effectLst/>
                          <a:latin typeface="times new roman"/>
                        </a:rPr>
                        <a:t>A</a:t>
                      </a:r>
                      <a:endParaRPr lang="en-US" sz="2000" b="1">
                        <a:solidFill>
                          <a:srgbClr val="000000"/>
                        </a:solidFill>
                        <a:effectLst/>
                        <a:latin typeface="times new roman"/>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a:r>
                        <a:rPr lang="ru-RU" sz="2000" b="1" dirty="0">
                          <a:solidFill>
                            <a:srgbClr val="000000"/>
                          </a:solidFill>
                          <a:effectLst/>
                          <a:latin typeface="times new roman"/>
                        </a:rPr>
                        <a:t>2650</a:t>
                      </a: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a:r>
                        <a:rPr lang="ru-RU" sz="2000" b="1">
                          <a:solidFill>
                            <a:srgbClr val="000000"/>
                          </a:solidFill>
                          <a:effectLst/>
                          <a:latin typeface="times new roman"/>
                        </a:rPr>
                        <a:t>4500 руб.</a:t>
                      </a: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a:r>
                        <a:rPr lang="ru-RU" sz="2000" b="1">
                          <a:solidFill>
                            <a:srgbClr val="000000"/>
                          </a:solidFill>
                          <a:effectLst/>
                          <a:latin typeface="times new roman"/>
                        </a:rPr>
                        <a:t> </a:t>
                      </a: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r>
              <a:tr h="874938">
                <a:tc>
                  <a:txBody>
                    <a:bodyPr/>
                    <a:lstStyle/>
                    <a:p>
                      <a:pPr algn="l"/>
                      <a:r>
                        <a:rPr lang="ru-RU" sz="2000" b="1" i="1">
                          <a:solidFill>
                            <a:srgbClr val="000000"/>
                          </a:solidFill>
                          <a:effectLst/>
                          <a:latin typeface="times new roman"/>
                        </a:rPr>
                        <a:t>Б</a:t>
                      </a:r>
                      <a:endParaRPr lang="ru-RU" sz="2000" b="1">
                        <a:solidFill>
                          <a:srgbClr val="000000"/>
                        </a:solidFill>
                        <a:effectLst/>
                        <a:latin typeface="times new roman"/>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a:r>
                        <a:rPr lang="ru-RU" sz="2000" b="1" dirty="0">
                          <a:solidFill>
                            <a:srgbClr val="000000"/>
                          </a:solidFill>
                          <a:effectLst/>
                          <a:latin typeface="times new roman"/>
                        </a:rPr>
                        <a:t>2700</a:t>
                      </a: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a:r>
                        <a:rPr lang="ru-RU" sz="2000" b="1" dirty="0">
                          <a:solidFill>
                            <a:srgbClr val="000000"/>
                          </a:solidFill>
                          <a:effectLst/>
                          <a:latin typeface="times new roman"/>
                        </a:rPr>
                        <a:t>5500 руб.</a:t>
                      </a: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a:r>
                        <a:rPr lang="ru-RU" sz="2000" b="1">
                          <a:solidFill>
                            <a:srgbClr val="000000"/>
                          </a:solidFill>
                          <a:effectLst/>
                          <a:latin typeface="times new roman"/>
                        </a:rPr>
                        <a:t>При за­ка­зе на сумму боль­ше 150 000 руб.</a:t>
                      </a:r>
                      <a:br>
                        <a:rPr lang="ru-RU" sz="2000" b="1">
                          <a:solidFill>
                            <a:srgbClr val="000000"/>
                          </a:solidFill>
                          <a:effectLst/>
                          <a:latin typeface="times new roman"/>
                        </a:rPr>
                      </a:br>
                      <a:r>
                        <a:rPr lang="ru-RU" sz="2000" b="1">
                          <a:solidFill>
                            <a:srgbClr val="000000"/>
                          </a:solidFill>
                          <a:effectLst/>
                          <a:latin typeface="times new roman"/>
                        </a:rPr>
                        <a:t>до­став­ка бесплатно</a:t>
                      </a: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r>
              <a:tr h="605726">
                <a:tc>
                  <a:txBody>
                    <a:bodyPr/>
                    <a:lstStyle/>
                    <a:p>
                      <a:pPr algn="l"/>
                      <a:r>
                        <a:rPr lang="ru-RU" sz="2000" b="1" i="1">
                          <a:solidFill>
                            <a:srgbClr val="000000"/>
                          </a:solidFill>
                          <a:effectLst/>
                          <a:latin typeface="times new roman"/>
                        </a:rPr>
                        <a:t>В</a:t>
                      </a:r>
                      <a:endParaRPr lang="ru-RU" sz="2000" b="1">
                        <a:solidFill>
                          <a:srgbClr val="000000"/>
                        </a:solidFill>
                        <a:effectLst/>
                        <a:latin typeface="times new roman"/>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a:r>
                        <a:rPr lang="ru-RU" sz="2000" b="1">
                          <a:solidFill>
                            <a:srgbClr val="000000"/>
                          </a:solidFill>
                          <a:effectLst/>
                          <a:latin typeface="times new roman"/>
                        </a:rPr>
                        <a:t>2680</a:t>
                      </a: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a:r>
                        <a:rPr lang="ru-RU" sz="2000" b="1" dirty="0">
                          <a:solidFill>
                            <a:srgbClr val="000000"/>
                          </a:solidFill>
                          <a:effectLst/>
                          <a:latin typeface="times new roman"/>
                        </a:rPr>
                        <a:t>3500 руб.</a:t>
                      </a: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a:r>
                        <a:rPr lang="ru-RU" sz="2000" b="1" dirty="0">
                          <a:solidFill>
                            <a:srgbClr val="000000"/>
                          </a:solidFill>
                          <a:effectLst/>
                          <a:latin typeface="times new roman"/>
                        </a:rPr>
                        <a:t>При за­ка­зе более 80 м</a:t>
                      </a:r>
                      <a:r>
                        <a:rPr lang="ru-RU" sz="2000" b="1" baseline="30000" dirty="0">
                          <a:solidFill>
                            <a:srgbClr val="000000"/>
                          </a:solidFill>
                          <a:effectLst/>
                          <a:latin typeface="times new roman"/>
                        </a:rPr>
                        <a:t>3</a:t>
                      </a:r>
                      <a:r>
                        <a:rPr lang="ru-RU" sz="2000" b="1" dirty="0">
                          <a:solidFill>
                            <a:srgbClr val="000000"/>
                          </a:solidFill>
                          <a:effectLst/>
                          <a:latin typeface="times new roman"/>
                        </a:rPr>
                        <a:t/>
                      </a:r>
                      <a:br>
                        <a:rPr lang="ru-RU" sz="2000" b="1" dirty="0">
                          <a:solidFill>
                            <a:srgbClr val="000000"/>
                          </a:solidFill>
                          <a:effectLst/>
                          <a:latin typeface="times new roman"/>
                        </a:rPr>
                      </a:br>
                      <a:r>
                        <a:rPr lang="ru-RU" sz="2000" b="1" dirty="0">
                          <a:solidFill>
                            <a:srgbClr val="000000"/>
                          </a:solidFill>
                          <a:effectLst/>
                          <a:latin typeface="times new roman"/>
                        </a:rPr>
                        <a:t>до­став­ка бесплатно</a:t>
                      </a: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r>
            </a:tbl>
          </a:graphicData>
        </a:graphic>
      </p:graphicFrame>
      <p:sp>
        <p:nvSpPr>
          <p:cNvPr id="5" name="Прямоугольник 4"/>
          <p:cNvSpPr/>
          <p:nvPr/>
        </p:nvSpPr>
        <p:spPr>
          <a:xfrm>
            <a:off x="1883368" y="270167"/>
            <a:ext cx="5667257" cy="707886"/>
          </a:xfrm>
          <a:prstGeom prst="rect">
            <a:avLst/>
          </a:prstGeom>
        </p:spPr>
        <p:txBody>
          <a:bodyPr wrap="none">
            <a:spAutoFit/>
          </a:bodyPr>
          <a:lstStyle/>
          <a:p>
            <a:r>
              <a:rPr lang="ru-RU" sz="4000" b="1" dirty="0">
                <a:latin typeface="Times New Roman" panose="02020603050405020304" pitchFamily="18" charset="0"/>
                <a:cs typeface="Times New Roman" panose="02020603050405020304" pitchFamily="18" charset="0"/>
              </a:rPr>
              <a:t>Менеджер по продажам</a:t>
            </a:r>
            <a:endParaRPr lang="ru-RU" sz="4000" b="1" dirty="0"/>
          </a:p>
        </p:txBody>
      </p:sp>
      <p:sp>
        <p:nvSpPr>
          <p:cNvPr id="6" name="TextBox 5"/>
          <p:cNvSpPr txBox="1"/>
          <p:nvPr/>
        </p:nvSpPr>
        <p:spPr>
          <a:xfrm>
            <a:off x="7812360" y="6237312"/>
            <a:ext cx="874439" cy="369332"/>
          </a:xfrm>
          <a:prstGeom prst="rect">
            <a:avLst/>
          </a:prstGeom>
          <a:noFill/>
        </p:spPr>
        <p:txBody>
          <a:bodyPr wrap="square" rtlCol="0">
            <a:spAutoFit/>
          </a:bodyPr>
          <a:lstStyle/>
          <a:p>
            <a:r>
              <a:rPr lang="ru-RU" b="1" dirty="0" smtClean="0">
                <a:hlinkClick r:id="rId2" action="ppaction://hlinksldjump"/>
              </a:rPr>
              <a:t>назад</a:t>
            </a:r>
            <a:endParaRPr lang="ru-RU" b="1" dirty="0"/>
          </a:p>
        </p:txBody>
      </p:sp>
    </p:spTree>
    <p:extLst>
      <p:ext uri="{BB962C8B-B14F-4D97-AF65-F5344CB8AC3E}">
        <p14:creationId xmlns:p14="http://schemas.microsoft.com/office/powerpoint/2010/main" val="294650337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85918" y="642918"/>
            <a:ext cx="6572296" cy="3046988"/>
          </a:xfrm>
          <a:prstGeom prst="rect">
            <a:avLst/>
          </a:prstGeom>
          <a:noFill/>
        </p:spPr>
        <p:txBody>
          <a:bodyPr wrap="square" rtlCol="0">
            <a:spAutoFit/>
          </a:bodyPr>
          <a:lstStyle/>
          <a:p>
            <a:pPr algn="just"/>
            <a:r>
              <a:rPr lang="ru-RU" dirty="0" smtClean="0"/>
              <a:t>	</a:t>
            </a:r>
            <a:r>
              <a:rPr lang="ru-RU" sz="2400" b="1" dirty="0" smtClean="0">
                <a:latin typeface="Times New Roman" pitchFamily="18" charset="0"/>
                <a:cs typeface="Times New Roman" pitchFamily="18" charset="0"/>
              </a:rPr>
              <a:t>Двое специалистов работают на заказ.  Им необходимо в своих работах использовать </a:t>
            </a:r>
            <a:r>
              <a:rPr lang="ru-RU" sz="2400" b="1" dirty="0" err="1" smtClean="0">
                <a:latin typeface="Times New Roman" pitchFamily="18" charset="0"/>
                <a:cs typeface="Times New Roman" pitchFamily="18" charset="0"/>
              </a:rPr>
              <a:t>голубой</a:t>
            </a:r>
            <a:r>
              <a:rPr lang="ru-RU" sz="2400" b="1" dirty="0" smtClean="0">
                <a:latin typeface="Times New Roman" pitchFamily="18" charset="0"/>
                <a:cs typeface="Times New Roman" pitchFamily="18" charset="0"/>
              </a:rPr>
              <a:t> цвет.  У них есть краски белого и синего цветов, которые должны смешать в отношении 4:1. Одному  специалисту требуется  10 кг готовой продукции, а другому 200 г. </a:t>
            </a:r>
            <a:r>
              <a:rPr lang="ru-RU" sz="2400" b="1" u="sng" dirty="0" smtClean="0">
                <a:latin typeface="Times New Roman" pitchFamily="18" charset="0"/>
                <a:cs typeface="Times New Roman" pitchFamily="18" charset="0"/>
              </a:rPr>
              <a:t>Какое количество белой и синей краски нужно взять каждому специалисту?</a:t>
            </a:r>
            <a:endParaRPr lang="ru-RU" sz="2400" b="1" u="sng" dirty="0">
              <a:latin typeface="Times New Roman" pitchFamily="18" charset="0"/>
              <a:cs typeface="Times New Roman" pitchFamily="18" charset="0"/>
            </a:endParaRPr>
          </a:p>
        </p:txBody>
      </p:sp>
      <p:sp>
        <p:nvSpPr>
          <p:cNvPr id="5" name="TextBox 4"/>
          <p:cNvSpPr txBox="1"/>
          <p:nvPr/>
        </p:nvSpPr>
        <p:spPr>
          <a:xfrm>
            <a:off x="500034" y="214290"/>
            <a:ext cx="3071834" cy="461665"/>
          </a:xfrm>
          <a:prstGeom prst="rect">
            <a:avLst/>
          </a:prstGeom>
          <a:noFill/>
        </p:spPr>
        <p:txBody>
          <a:bodyPr wrap="square" rtlCol="0">
            <a:spAutoFit/>
          </a:bodyPr>
          <a:lstStyle/>
          <a:p>
            <a:r>
              <a:rPr lang="ru-RU" sz="2400" b="1" u="sng" dirty="0" smtClean="0"/>
              <a:t>Тема: Пропорции</a:t>
            </a:r>
            <a:endParaRPr lang="ru-RU" sz="2400" b="1" u="sng" dirty="0"/>
          </a:p>
        </p:txBody>
      </p:sp>
      <p:pic>
        <p:nvPicPr>
          <p:cNvPr id="2" name="Рисунок 1"/>
          <p:cNvPicPr>
            <a:picLocks noChangeAspect="1"/>
          </p:cNvPicPr>
          <p:nvPr/>
        </p:nvPicPr>
        <p:blipFill rotWithShape="1">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t="6662"/>
          <a:stretch/>
        </p:blipFill>
        <p:spPr>
          <a:xfrm>
            <a:off x="2031788" y="3900749"/>
            <a:ext cx="5760640" cy="2957251"/>
          </a:xfrm>
          <a:prstGeom prst="rect">
            <a:avLst/>
          </a:prstGeom>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Группа 14"/>
          <p:cNvGrpSpPr/>
          <p:nvPr/>
        </p:nvGrpSpPr>
        <p:grpSpPr>
          <a:xfrm>
            <a:off x="1643042" y="4341317"/>
            <a:ext cx="3500462" cy="1500198"/>
            <a:chOff x="1428728" y="4286256"/>
            <a:chExt cx="3500462" cy="1500198"/>
          </a:xfrm>
        </p:grpSpPr>
        <p:sp>
          <p:nvSpPr>
            <p:cNvPr id="14" name="Прямоугольник 13"/>
            <p:cNvSpPr/>
            <p:nvPr/>
          </p:nvSpPr>
          <p:spPr>
            <a:xfrm>
              <a:off x="1714480" y="4357694"/>
              <a:ext cx="2928958" cy="142876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TextBox 4"/>
            <p:cNvSpPr txBox="1"/>
            <p:nvPr/>
          </p:nvSpPr>
          <p:spPr>
            <a:xfrm>
              <a:off x="1428728" y="4286256"/>
              <a:ext cx="3500462" cy="1446550"/>
            </a:xfrm>
            <a:prstGeom prst="rect">
              <a:avLst/>
            </a:prstGeom>
            <a:noFill/>
          </p:spPr>
          <p:txBody>
            <a:bodyPr wrap="square" rtlCol="0">
              <a:spAutoFit/>
            </a:bodyPr>
            <a:lstStyle/>
            <a:p>
              <a:pPr algn="ctr"/>
              <a:r>
                <a:rPr lang="ru-RU" sz="4400" b="1" dirty="0" smtClean="0">
                  <a:latin typeface="Times New Roman" pitchFamily="18" charset="0"/>
                  <a:cs typeface="Times New Roman" pitchFamily="18" charset="0"/>
                </a:rPr>
                <a:t>Учитель рисования</a:t>
              </a:r>
              <a:endParaRPr lang="ru-RU" sz="4400" b="1" dirty="0">
                <a:latin typeface="Times New Roman" pitchFamily="18" charset="0"/>
                <a:cs typeface="Times New Roman" pitchFamily="18" charset="0"/>
              </a:endParaRPr>
            </a:p>
          </p:txBody>
        </p:sp>
      </p:grpSp>
      <p:grpSp>
        <p:nvGrpSpPr>
          <p:cNvPr id="19" name="Группа 18"/>
          <p:cNvGrpSpPr/>
          <p:nvPr/>
        </p:nvGrpSpPr>
        <p:grpSpPr>
          <a:xfrm>
            <a:off x="2107389" y="612269"/>
            <a:ext cx="3857652" cy="857256"/>
            <a:chOff x="2928926" y="571480"/>
            <a:chExt cx="3857652" cy="857256"/>
          </a:xfrm>
        </p:grpSpPr>
        <p:sp>
          <p:nvSpPr>
            <p:cNvPr id="18" name="Параллелограмм 17"/>
            <p:cNvSpPr/>
            <p:nvPr/>
          </p:nvSpPr>
          <p:spPr>
            <a:xfrm>
              <a:off x="2928926" y="571480"/>
              <a:ext cx="3071834" cy="857256"/>
            </a:xfrm>
            <a:prstGeom prst="parallelogram">
              <a:avLst/>
            </a:prstGeom>
            <a:solidFill>
              <a:srgbClr val="0DFF7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TextBox 5"/>
            <p:cNvSpPr txBox="1"/>
            <p:nvPr/>
          </p:nvSpPr>
          <p:spPr>
            <a:xfrm>
              <a:off x="3143240" y="571480"/>
              <a:ext cx="3643338" cy="769441"/>
            </a:xfrm>
            <a:prstGeom prst="rect">
              <a:avLst/>
            </a:prstGeom>
            <a:noFill/>
          </p:spPr>
          <p:txBody>
            <a:bodyPr wrap="square" rtlCol="0">
              <a:spAutoFit/>
            </a:bodyPr>
            <a:lstStyle/>
            <a:p>
              <a:r>
                <a:rPr lang="ru-RU" sz="4400" b="1" dirty="0" smtClean="0">
                  <a:latin typeface="Times New Roman" pitchFamily="18" charset="0"/>
                  <a:cs typeface="Times New Roman" pitchFamily="18" charset="0"/>
                </a:rPr>
                <a:t>Художник</a:t>
              </a:r>
              <a:endParaRPr lang="ru-RU" sz="4400" b="1" dirty="0">
                <a:latin typeface="Times New Roman" pitchFamily="18" charset="0"/>
                <a:cs typeface="Times New Roman" pitchFamily="18" charset="0"/>
              </a:endParaRPr>
            </a:p>
          </p:txBody>
        </p:sp>
      </p:grpSp>
      <p:grpSp>
        <p:nvGrpSpPr>
          <p:cNvPr id="17" name="Группа 16"/>
          <p:cNvGrpSpPr/>
          <p:nvPr/>
        </p:nvGrpSpPr>
        <p:grpSpPr>
          <a:xfrm>
            <a:off x="1107257" y="2500306"/>
            <a:ext cx="2928958" cy="928694"/>
            <a:chOff x="928662" y="2571744"/>
            <a:chExt cx="2928958" cy="928694"/>
          </a:xfrm>
        </p:grpSpPr>
        <p:sp>
          <p:nvSpPr>
            <p:cNvPr id="16" name="Скругленный прямоугольник 15"/>
            <p:cNvSpPr/>
            <p:nvPr/>
          </p:nvSpPr>
          <p:spPr>
            <a:xfrm>
              <a:off x="928662" y="2571744"/>
              <a:ext cx="2571768" cy="928694"/>
            </a:xfrm>
            <a:prstGeom prst="roundRect">
              <a:avLst>
                <a:gd name="adj" fmla="val 50000"/>
              </a:avLst>
            </a:prstGeom>
            <a:solidFill>
              <a:srgbClr val="EE72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1214414" y="2571744"/>
              <a:ext cx="2643206" cy="769441"/>
            </a:xfrm>
            <a:prstGeom prst="rect">
              <a:avLst/>
            </a:prstGeom>
            <a:noFill/>
          </p:spPr>
          <p:txBody>
            <a:bodyPr wrap="square" rtlCol="0">
              <a:spAutoFit/>
            </a:bodyPr>
            <a:lstStyle/>
            <a:p>
              <a:r>
                <a:rPr lang="ru-RU" sz="4400" b="1" dirty="0" smtClean="0">
                  <a:latin typeface="Times New Roman" pitchFamily="18" charset="0"/>
                  <a:cs typeface="Times New Roman" pitchFamily="18" charset="0"/>
                </a:rPr>
                <a:t>Маляр</a:t>
              </a:r>
              <a:endParaRPr lang="ru-RU" sz="4400" b="1" dirty="0">
                <a:latin typeface="Times New Roman" pitchFamily="18" charset="0"/>
                <a:cs typeface="Times New Roman" pitchFamily="18" charset="0"/>
              </a:endParaRPr>
            </a:p>
          </p:txBody>
        </p:sp>
      </p:grpSp>
      <p:grpSp>
        <p:nvGrpSpPr>
          <p:cNvPr id="13" name="Группа 12"/>
          <p:cNvGrpSpPr/>
          <p:nvPr/>
        </p:nvGrpSpPr>
        <p:grpSpPr>
          <a:xfrm>
            <a:off x="4643438" y="1700808"/>
            <a:ext cx="3786214" cy="1071570"/>
            <a:chOff x="3428992" y="2071678"/>
            <a:chExt cx="3786214" cy="1071570"/>
          </a:xfrm>
        </p:grpSpPr>
        <p:sp>
          <p:nvSpPr>
            <p:cNvPr id="12" name="Овал 11"/>
            <p:cNvSpPr/>
            <p:nvPr/>
          </p:nvSpPr>
          <p:spPr>
            <a:xfrm>
              <a:off x="3428992" y="2071678"/>
              <a:ext cx="3714776" cy="107157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3714744" y="2143116"/>
              <a:ext cx="3500462" cy="769441"/>
            </a:xfrm>
            <a:prstGeom prst="rect">
              <a:avLst/>
            </a:prstGeom>
            <a:noFill/>
          </p:spPr>
          <p:txBody>
            <a:bodyPr wrap="square" rtlCol="0">
              <a:spAutoFit/>
            </a:bodyPr>
            <a:lstStyle/>
            <a:p>
              <a:r>
                <a:rPr lang="ru-RU" sz="4400" b="1" dirty="0" smtClean="0">
                  <a:latin typeface="Times New Roman" pitchFamily="18" charset="0"/>
                  <a:cs typeface="Times New Roman" pitchFamily="18" charset="0"/>
                </a:rPr>
                <a:t>Парикмахер</a:t>
              </a:r>
              <a:endParaRPr lang="ru-RU" sz="4400" b="1" dirty="0">
                <a:latin typeface="Times New Roman" pitchFamily="18" charset="0"/>
                <a:cs typeface="Times New Roman" pitchFamily="18" charset="0"/>
              </a:endParaRPr>
            </a:p>
          </p:txBody>
        </p:sp>
      </p:grpSp>
      <p:grpSp>
        <p:nvGrpSpPr>
          <p:cNvPr id="22" name="Группа 21"/>
          <p:cNvGrpSpPr/>
          <p:nvPr/>
        </p:nvGrpSpPr>
        <p:grpSpPr>
          <a:xfrm>
            <a:off x="5214942" y="3377821"/>
            <a:ext cx="3357586" cy="1643074"/>
            <a:chOff x="5286380" y="3500438"/>
            <a:chExt cx="3357586" cy="1643074"/>
          </a:xfrm>
        </p:grpSpPr>
        <p:sp>
          <p:nvSpPr>
            <p:cNvPr id="21" name="Капля 20"/>
            <p:cNvSpPr/>
            <p:nvPr/>
          </p:nvSpPr>
          <p:spPr>
            <a:xfrm>
              <a:off x="5286380" y="3500438"/>
              <a:ext cx="3286148" cy="1643074"/>
            </a:xfrm>
            <a:prstGeom prst="teardrop">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TextBox 9"/>
            <p:cNvSpPr txBox="1"/>
            <p:nvPr/>
          </p:nvSpPr>
          <p:spPr>
            <a:xfrm>
              <a:off x="5357818" y="3500438"/>
              <a:ext cx="3286148" cy="1446550"/>
            </a:xfrm>
            <a:prstGeom prst="rect">
              <a:avLst/>
            </a:prstGeom>
            <a:noFill/>
          </p:spPr>
          <p:txBody>
            <a:bodyPr wrap="square" rtlCol="0">
              <a:spAutoFit/>
            </a:bodyPr>
            <a:lstStyle/>
            <a:p>
              <a:pPr algn="ctr"/>
              <a:r>
                <a:rPr lang="ru-RU" sz="4400" b="1" dirty="0" smtClean="0">
                  <a:latin typeface="Times New Roman" pitchFamily="18" charset="0"/>
                  <a:cs typeface="Times New Roman" pitchFamily="18" charset="0"/>
                </a:rPr>
                <a:t>Дизайнер интерьера</a:t>
              </a:r>
              <a:endParaRPr lang="ru-RU" sz="4400" b="1" dirty="0">
                <a:latin typeface="Times New Roman" pitchFamily="18" charset="0"/>
                <a:cs typeface="Times New Roman" pitchFamily="18" charset="0"/>
              </a:endParaRPr>
            </a:p>
          </p:txBody>
        </p:sp>
      </p:gr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43952" y="332656"/>
            <a:ext cx="6920535" cy="4896544"/>
          </a:xfrm>
        </p:spPr>
        <p:txBody>
          <a:bodyPr>
            <a:normAutofit fontScale="90000"/>
          </a:bodyPr>
          <a:lstStyle/>
          <a:p>
            <a:pPr algn="just"/>
            <a:r>
              <a:rPr lang="ru-RU" b="1" u="sng" dirty="0" smtClean="0">
                <a:solidFill>
                  <a:schemeClr val="tx1"/>
                </a:solidFill>
              </a:rPr>
              <a:t>Задача</a:t>
            </a:r>
            <a:r>
              <a:rPr lang="ru-RU" dirty="0" smtClean="0"/>
              <a:t/>
            </a:r>
            <a:br>
              <a:rPr lang="ru-RU" dirty="0" smtClean="0"/>
            </a:br>
            <a:r>
              <a:rPr lang="ru-RU" dirty="0" smtClean="0"/>
              <a:t>	</a:t>
            </a:r>
            <a:r>
              <a:rPr lang="ru-RU" sz="2700" b="1" dirty="0" smtClean="0">
                <a:latin typeface="Times New Roman" panose="02020603050405020304" pitchFamily="18" charset="0"/>
                <a:cs typeface="Times New Roman" panose="02020603050405020304" pitchFamily="18" charset="0"/>
              </a:rPr>
              <a:t> </a:t>
            </a:r>
            <a:r>
              <a:rPr lang="ru-RU" sz="3100" b="1" dirty="0">
                <a:latin typeface="Times New Roman" panose="02020603050405020304" pitchFamily="18" charset="0"/>
                <a:cs typeface="Times New Roman" panose="02020603050405020304" pitchFamily="18" charset="0"/>
              </a:rPr>
              <a:t>Грузооборот склада равен 13 000 в месяц. Через участок приемки проходит 28% грузов. Через приемочную экспедицию за месяц проходит 4 600 т грузов. Из приемочной экспедиции на участок приемки поступает 1 200 т </a:t>
            </a:r>
            <a:r>
              <a:rPr lang="ru-RU" sz="3100" b="1" dirty="0" smtClean="0">
                <a:latin typeface="Times New Roman" panose="02020603050405020304" pitchFamily="18" charset="0"/>
                <a:cs typeface="Times New Roman" panose="02020603050405020304" pitchFamily="18" charset="0"/>
              </a:rPr>
              <a:t>грузов. </a:t>
            </a:r>
            <a:r>
              <a:rPr lang="ru-RU" sz="3100" b="1" u="sng" dirty="0" smtClean="0">
                <a:latin typeface="Times New Roman" panose="02020603050405020304" pitchFamily="18" charset="0"/>
                <a:cs typeface="Times New Roman" panose="02020603050405020304" pitchFamily="18" charset="0"/>
              </a:rPr>
              <a:t>Рассчитайте</a:t>
            </a:r>
            <a:r>
              <a:rPr lang="ru-RU" sz="3100" b="1" u="sng" dirty="0">
                <a:latin typeface="Times New Roman" panose="02020603050405020304" pitchFamily="18" charset="0"/>
                <a:cs typeface="Times New Roman" panose="02020603050405020304" pitchFamily="18" charset="0"/>
              </a:rPr>
              <a:t>, сколько тонн грузов на складе в месяц проходит напрямую из участка разгрузки на участок хранения.</a:t>
            </a:r>
            <a:r>
              <a:rPr lang="ru-RU" sz="3100" b="1" u="sng" dirty="0"/>
              <a:t/>
            </a:r>
            <a:br>
              <a:rPr lang="ru-RU" sz="3100" b="1" u="sng" dirty="0"/>
            </a:br>
            <a:endParaRPr lang="ru-RU" sz="3100" b="1" u="sng" dirty="0"/>
          </a:p>
        </p:txBody>
      </p:sp>
      <p:pic>
        <p:nvPicPr>
          <p:cNvPr id="3" name="Рисунок 2"/>
          <p:cNvPicPr>
            <a:picLocks noChangeAspect="1"/>
          </p:cNvPicPr>
          <p:nvPr/>
        </p:nvPicPr>
        <p:blipFill>
          <a:blip r:embed="rId2">
            <a:clrChange>
              <a:clrFrom>
                <a:srgbClr val="F2F2F2"/>
              </a:clrFrom>
              <a:clrTo>
                <a:srgbClr val="F2F2F2">
                  <a:alpha val="0"/>
                </a:srgbClr>
              </a:clrTo>
            </a:clrChange>
            <a:extLst>
              <a:ext uri="{28A0092B-C50C-407E-A947-70E740481C1C}">
                <a14:useLocalDpi xmlns:a14="http://schemas.microsoft.com/office/drawing/2010/main" val="0"/>
              </a:ext>
            </a:extLst>
          </a:blip>
          <a:stretch>
            <a:fillRect/>
          </a:stretch>
        </p:blipFill>
        <p:spPr>
          <a:xfrm>
            <a:off x="30154" y="3573015"/>
            <a:ext cx="4397830" cy="3298373"/>
          </a:xfrm>
          <a:prstGeom prst="rect">
            <a:avLst/>
          </a:prstGeom>
        </p:spPr>
      </p:pic>
    </p:spTree>
    <p:extLst>
      <p:ext uri="{BB962C8B-B14F-4D97-AF65-F5344CB8AC3E}">
        <p14:creationId xmlns:p14="http://schemas.microsoft.com/office/powerpoint/2010/main" val="267685613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20746" y="83922"/>
            <a:ext cx="6589199" cy="1280890"/>
          </a:xfrm>
        </p:spPr>
        <p:txBody>
          <a:bodyPr>
            <a:normAutofit fontScale="90000"/>
          </a:bodyPr>
          <a:lstStyle/>
          <a:p>
            <a:r>
              <a:rPr lang="ru-RU" sz="4400" b="1" dirty="0" smtClean="0">
                <a:solidFill>
                  <a:schemeClr val="tx1"/>
                </a:solidFill>
                <a:latin typeface="Times New Roman" panose="02020603050405020304" pitchFamily="18" charset="0"/>
                <a:cs typeface="Times New Roman" panose="02020603050405020304" pitchFamily="18" charset="0"/>
              </a:rPr>
              <a:t>ЛОГИСТ</a:t>
            </a:r>
            <a:r>
              <a:rPr lang="ru-RU" sz="4400" b="1" dirty="0">
                <a:solidFill>
                  <a:schemeClr val="tx1"/>
                </a:solidFill>
                <a:latin typeface="Times New Roman" panose="02020603050405020304" pitchFamily="18" charset="0"/>
                <a:cs typeface="Times New Roman" panose="02020603050405020304" pitchFamily="18" charset="0"/>
              </a:rPr>
              <a:t/>
            </a:r>
            <a:br>
              <a:rPr lang="ru-RU" sz="4400" b="1" dirty="0">
                <a:solidFill>
                  <a:schemeClr val="tx1"/>
                </a:solidFill>
                <a:latin typeface="Times New Roman" panose="02020603050405020304" pitchFamily="18" charset="0"/>
                <a:cs typeface="Times New Roman" panose="02020603050405020304" pitchFamily="18" charset="0"/>
              </a:rPr>
            </a:br>
            <a:r>
              <a:rPr lang="ru-RU" dirty="0" smtClean="0"/>
              <a:t/>
            </a:r>
            <a:br>
              <a:rPr lang="ru-RU" dirty="0" smtClean="0"/>
            </a:br>
            <a:endParaRPr lang="ru-RU" dirty="0"/>
          </a:p>
        </p:txBody>
      </p:sp>
      <p:sp>
        <p:nvSpPr>
          <p:cNvPr id="4" name="Прямоугольник 3"/>
          <p:cNvSpPr/>
          <p:nvPr/>
        </p:nvSpPr>
        <p:spPr>
          <a:xfrm>
            <a:off x="1481580" y="920441"/>
            <a:ext cx="7272808" cy="1815882"/>
          </a:xfrm>
          <a:prstGeom prst="rect">
            <a:avLst/>
          </a:prstGeom>
        </p:spPr>
        <p:txBody>
          <a:bodyPr wrap="square">
            <a:spAutoFit/>
          </a:bodyPr>
          <a:lstStyle/>
          <a:p>
            <a:pPr algn="just"/>
            <a:r>
              <a:rPr lang="ru-RU" sz="2800" b="1" u="sng" dirty="0">
                <a:latin typeface="Times New Roman" panose="02020603050405020304" pitchFamily="18" charset="0"/>
                <a:cs typeface="Times New Roman" panose="02020603050405020304" pitchFamily="18" charset="0"/>
              </a:rPr>
              <a:t>Логист</a:t>
            </a:r>
            <a:r>
              <a:rPr lang="ru-RU" sz="2800" b="1" dirty="0">
                <a:latin typeface="Times New Roman" panose="02020603050405020304" pitchFamily="18" charset="0"/>
                <a:cs typeface="Times New Roman" panose="02020603050405020304" pitchFamily="18" charset="0"/>
              </a:rPr>
              <a:t> - это специалист, который организует транспортные потоки. Он координирует доставку товаров от производства до точек реализации.</a:t>
            </a: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57686" y="3000372"/>
            <a:ext cx="4550789" cy="2848794"/>
          </a:xfrm>
          <a:prstGeom prst="rect">
            <a:avLst/>
          </a:prstGeom>
        </p:spPr>
      </p:pic>
      <p:pic>
        <p:nvPicPr>
          <p:cNvPr id="1026" name="Picture 2" descr="http://qrcoder.ru/code/?http%3A%2F%2Fvplate.ru%2Fprofessii%2Flogist%2F&amp;4&amp;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538" y="2928934"/>
            <a:ext cx="3429024" cy="3429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91580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10"/>
          <p:cNvSpPr/>
          <p:nvPr/>
        </p:nvSpPr>
        <p:spPr>
          <a:xfrm>
            <a:off x="323528" y="4221088"/>
            <a:ext cx="3096344" cy="86409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pic>
        <p:nvPicPr>
          <p:cNvPr id="10" name="Рисунок 9"/>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79512" y="757194"/>
            <a:ext cx="8139658" cy="5616117"/>
          </a:xfrm>
          <a:prstGeom prst="rect">
            <a:avLst/>
          </a:prstGeom>
        </p:spPr>
      </p:pic>
      <p:sp>
        <p:nvSpPr>
          <p:cNvPr id="12" name="TextBox 11"/>
          <p:cNvSpPr txBox="1"/>
          <p:nvPr/>
        </p:nvSpPr>
        <p:spPr>
          <a:xfrm>
            <a:off x="2538462" y="2245258"/>
            <a:ext cx="1762819" cy="923330"/>
          </a:xfrm>
          <a:prstGeom prst="rect">
            <a:avLst/>
          </a:prstGeom>
          <a:noFill/>
        </p:spPr>
        <p:txBody>
          <a:bodyPr wrap="square" rtlCol="0">
            <a:spAutoFit/>
          </a:bodyPr>
          <a:lstStyle/>
          <a:p>
            <a:r>
              <a:rPr lang="ru-RU" b="1" dirty="0" smtClean="0"/>
              <a:t>То, что хорошо получается</a:t>
            </a:r>
            <a:endParaRPr lang="ru-RU" b="1" dirty="0"/>
          </a:p>
        </p:txBody>
      </p:sp>
      <p:sp>
        <p:nvSpPr>
          <p:cNvPr id="13" name="TextBox 12"/>
          <p:cNvSpPr txBox="1"/>
          <p:nvPr/>
        </p:nvSpPr>
        <p:spPr>
          <a:xfrm>
            <a:off x="6734994" y="2245258"/>
            <a:ext cx="1584176" cy="923330"/>
          </a:xfrm>
          <a:prstGeom prst="rect">
            <a:avLst/>
          </a:prstGeom>
          <a:noFill/>
        </p:spPr>
        <p:txBody>
          <a:bodyPr wrap="square" rtlCol="0">
            <a:spAutoFit/>
          </a:bodyPr>
          <a:lstStyle/>
          <a:p>
            <a:r>
              <a:rPr lang="ru-RU" b="1" dirty="0" smtClean="0"/>
              <a:t>То, что ты любишь делать</a:t>
            </a:r>
            <a:endParaRPr lang="ru-RU" b="1" dirty="0"/>
          </a:p>
        </p:txBody>
      </p:sp>
      <p:sp>
        <p:nvSpPr>
          <p:cNvPr id="14" name="TextBox 13"/>
          <p:cNvSpPr txBox="1"/>
          <p:nvPr/>
        </p:nvSpPr>
        <p:spPr>
          <a:xfrm>
            <a:off x="3909367" y="4715852"/>
            <a:ext cx="2986956" cy="369332"/>
          </a:xfrm>
          <a:prstGeom prst="rect">
            <a:avLst/>
          </a:prstGeom>
          <a:noFill/>
        </p:spPr>
        <p:txBody>
          <a:bodyPr wrap="square" rtlCol="0">
            <a:spAutoFit/>
          </a:bodyPr>
          <a:lstStyle/>
          <a:p>
            <a:r>
              <a:rPr lang="ru-RU" b="1" dirty="0" smtClean="0"/>
              <a:t>То, за что платят деньги</a:t>
            </a:r>
            <a:endParaRPr lang="ru-RU" b="1" dirty="0"/>
          </a:p>
        </p:txBody>
      </p:sp>
      <p:sp>
        <p:nvSpPr>
          <p:cNvPr id="15" name="TextBox 14"/>
          <p:cNvSpPr txBox="1"/>
          <p:nvPr/>
        </p:nvSpPr>
        <p:spPr>
          <a:xfrm>
            <a:off x="4550212" y="2706923"/>
            <a:ext cx="1935850" cy="584775"/>
          </a:xfrm>
          <a:prstGeom prst="rect">
            <a:avLst/>
          </a:prstGeom>
          <a:noFill/>
        </p:spPr>
        <p:txBody>
          <a:bodyPr wrap="square" rtlCol="0">
            <a:spAutoFit/>
          </a:bodyPr>
          <a:lstStyle/>
          <a:p>
            <a:r>
              <a:rPr lang="ru-RU" sz="3200" b="1" dirty="0" smtClean="0">
                <a:latin typeface="Times New Roman" panose="02020603050405020304" pitchFamily="18" charset="0"/>
                <a:cs typeface="Times New Roman" panose="02020603050405020304" pitchFamily="18" charset="0"/>
              </a:rPr>
              <a:t>УСПЕХ</a:t>
            </a:r>
            <a:endParaRPr lang="ru-RU" sz="32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2129</TotalTime>
  <Words>729</Words>
  <Application>Microsoft Office PowerPoint</Application>
  <PresentationFormat>Экран (4:3)</PresentationFormat>
  <Paragraphs>183</Paragraphs>
  <Slides>35</Slides>
  <Notes>1</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35</vt:i4>
      </vt:variant>
    </vt:vector>
  </HeadingPairs>
  <TitlesOfParts>
    <vt:vector size="44" baseType="lpstr">
      <vt:lpstr>Arial</vt:lpstr>
      <vt:lpstr>Calibri</vt:lpstr>
      <vt:lpstr>Century Gothic</vt:lpstr>
      <vt:lpstr>Open Sans</vt:lpstr>
      <vt:lpstr>Tahoma</vt:lpstr>
      <vt:lpstr>times new roman</vt:lpstr>
      <vt:lpstr>times new roman</vt:lpstr>
      <vt:lpstr>Wingdings 3</vt:lpstr>
      <vt:lpstr>Легкий дым</vt:lpstr>
      <vt:lpstr>Математика и профориентация – точки соприкосновения.</vt:lpstr>
      <vt:lpstr>Профессии,  в которых нужна математика</vt:lpstr>
      <vt:lpstr>Врач</vt:lpstr>
      <vt:lpstr>Столяр</vt:lpstr>
      <vt:lpstr>Эколог</vt:lpstr>
      <vt:lpstr>Ветеринар</vt:lpstr>
      <vt:lpstr>Строитель</vt:lpstr>
      <vt:lpstr>Экономист</vt:lpstr>
      <vt:lpstr>Бухгалтер</vt:lpstr>
      <vt:lpstr>Учитель</vt:lpstr>
      <vt:lpstr>Продавец</vt:lpstr>
      <vt:lpstr>Налоговый инспектор</vt:lpstr>
      <vt:lpstr>Парикмахер</vt:lpstr>
      <vt:lpstr>Архитектор</vt:lpstr>
      <vt:lpstr>Сварщик</vt:lpstr>
      <vt:lpstr>Повар</vt:lpstr>
      <vt:lpstr>Синоптик</vt:lpstr>
      <vt:lpstr>Секретарь</vt:lpstr>
      <vt:lpstr>Фармацевт</vt:lpstr>
      <vt:lpstr>Ученый-химик </vt:lpstr>
      <vt:lpstr>Банкир</vt:lpstr>
      <vt:lpstr>Предприниматель</vt:lpstr>
      <vt:lpstr>Художник </vt:lpstr>
      <vt:lpstr>Водитель</vt:lpstr>
      <vt:lpstr>Швея</vt:lpstr>
      <vt:lpstr>Кондитер</vt:lpstr>
      <vt:lpstr>Домохозяйка</vt:lpstr>
      <vt:lpstr>Ландшафтный дизайнер</vt:lpstr>
      <vt:lpstr>Частный детектив</vt:lpstr>
      <vt:lpstr> Строительной фирме нужно при­об­ре­сти 75 кубометров пе­но­бе­то­на у од­но­го из трех поставщиков. Цены и усло­вия доставки при­ве­де­ны в таблице. Сколь­ко рублей при­дет­ся заплатить за самую де­ше­вую покупку с доставкой?</vt:lpstr>
      <vt:lpstr>Презентация PowerPoint</vt:lpstr>
      <vt:lpstr>Презентация PowerPoint</vt:lpstr>
      <vt:lpstr>Задача   Грузооборот склада равен 13 000 в месяц. Через участок приемки проходит 28% грузов. Через приемочную экспедицию за месяц проходит 4 600 т грузов. Из приемочной экспедиции на участок приемки поступает 1 200 т грузов. Рассчитайте, сколько тонн грузов на складе в месяц проходит напрямую из участка разгрузки на участок хранения. </vt:lpstr>
      <vt:lpstr>ЛОГИСТ  </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Зачем учить математику?</dc:title>
  <dc:creator>ОЛЬГА</dc:creator>
  <cp:lastModifiedBy>user</cp:lastModifiedBy>
  <cp:revision>119</cp:revision>
  <dcterms:created xsi:type="dcterms:W3CDTF">2018-11-03T16:02:49Z</dcterms:created>
  <dcterms:modified xsi:type="dcterms:W3CDTF">2021-12-11T16:38:16Z</dcterms:modified>
</cp:coreProperties>
</file>