
<file path=[Content_Types].xml><?xml version="1.0" encoding="utf-8"?>
<Types xmlns="http://schemas.openxmlformats.org/package/2006/content-types">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350" r:id="rId3"/>
    <p:sldId id="351" r:id="rId4"/>
    <p:sldId id="261" r:id="rId5"/>
    <p:sldId id="262" r:id="rId6"/>
    <p:sldId id="324" r:id="rId7"/>
    <p:sldId id="256" r:id="rId8"/>
    <p:sldId id="269" r:id="rId9"/>
    <p:sldId id="271" r:id="rId10"/>
    <p:sldId id="273" r:id="rId11"/>
    <p:sldId id="274" r:id="rId12"/>
    <p:sldId id="276" r:id="rId13"/>
    <p:sldId id="277" r:id="rId14"/>
    <p:sldId id="278" r:id="rId15"/>
    <p:sldId id="288" r:id="rId16"/>
    <p:sldId id="290" r:id="rId17"/>
    <p:sldId id="291" r:id="rId18"/>
    <p:sldId id="293" r:id="rId19"/>
    <p:sldId id="294" r:id="rId20"/>
    <p:sldId id="299" r:id="rId21"/>
    <p:sldId id="300" r:id="rId22"/>
    <p:sldId id="301" r:id="rId23"/>
    <p:sldId id="307" r:id="rId24"/>
    <p:sldId id="309" r:id="rId25"/>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20" userDrawn="1">
          <p15:clr>
            <a:srgbClr val="A4A3A4"/>
          </p15:clr>
        </p15:guide>
        <p15:guide id="2" pos="286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p:scale>
          <a:sx n="51" d="100"/>
          <a:sy n="51" d="100"/>
        </p:scale>
        <p:origin x="-1704" y="60"/>
      </p:cViewPr>
      <p:guideLst>
        <p:guide orient="horz" pos="2120"/>
        <p:guide pos="2861"/>
      </p:guideLst>
    </p:cSldViewPr>
  </p:slideViewPr>
  <p:notesTextViewPr>
    <p:cViewPr>
      <p:scale>
        <a:sx n="100" d="100"/>
        <a:sy n="100" d="100"/>
      </p:scale>
      <p:origin x="0" y="0"/>
    </p:cViewPr>
  </p:notesTextViewPr>
  <p:notesViewPr>
    <p:cSldViewPr>
      <p:cViewPr varScale="1">
        <p:scale>
          <a:sx n="55" d="100"/>
          <a:sy n="55" d="100"/>
        </p:scale>
        <p:origin x="-2304" y="-102"/>
      </p:cViewPr>
      <p:guideLst>
        <p:guide orient="horz" pos="2827"/>
        <p:guide pos="2146"/>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notesMaster" Target="notesMasters/notesMaster1.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B8CEF4-0FCA-423C-95E3-1FE09827CCF4}" type="datetimeFigureOut">
              <a:rPr lang="ru-RU" smtClean="0"/>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1128B7C-9DA8-4846-B21A-CDAF0EC433E0}" type="slidenum">
              <a:rPr lang="ru-RU" smtClean="0"/>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7EAF463A-BC7C-46EE-9F1E-7F377CCA4891}" type="datetimeFigureOut">
              <a:rPr lang="en-US" smtClean="0"/>
            </a:fld>
            <a:endParaRPr lang="en-US"/>
          </a:p>
        </p:txBody>
      </p:sp>
      <p:sp>
        <p:nvSpPr>
          <p:cNvPr id="19" name="Нижний колонтитул 18"/>
          <p:cNvSpPr>
            <a:spLocks noGrp="1"/>
          </p:cNvSpPr>
          <p:nvPr>
            <p:ph type="ftr" sz="quarter" idx="11"/>
          </p:nvPr>
        </p:nvSpPr>
        <p:spPr/>
        <p:txBody>
          <a:bodyPr/>
          <a:lstStyle/>
          <a:p>
            <a:endParaRPr lang="en-US"/>
          </a:p>
        </p:txBody>
      </p:sp>
      <p:sp>
        <p:nvSpPr>
          <p:cNvPr id="27" name="Номер слайда 26"/>
          <p:cNvSpPr>
            <a:spLocks noGrp="1"/>
          </p:cNvSpPr>
          <p:nvPr>
            <p:ph type="sldNum" sz="quarter" idx="12"/>
          </p:nvPr>
        </p:nvSpPr>
        <p:spPr/>
        <p:txBody>
          <a:bodyPr/>
          <a:lstStyle/>
          <a:p>
            <a:fld id="{A483448D-3A78-4528-A469-B745A65DA480}" type="slidenum">
              <a:rPr lang="en-US" smtClean="0"/>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endParaRPr lang="ru-RU" smtClean="0"/>
          </a:p>
          <a:p>
            <a:pPr lvl="1" eaLnBrk="1" latinLnBrk="0" hangingPunct="1"/>
            <a:r>
              <a:rPr lang="ru-RU" smtClean="0"/>
              <a:t>Второй уровень</a:t>
            </a:r>
            <a:endParaRPr lang="ru-RU" smtClean="0"/>
          </a:p>
          <a:p>
            <a:pPr lvl="2" eaLnBrk="1" latinLnBrk="0" hangingPunct="1"/>
            <a:r>
              <a:rPr lang="ru-RU" smtClean="0"/>
              <a:t>Третий уровень</a:t>
            </a:r>
            <a:endParaRPr lang="ru-RU" smtClean="0"/>
          </a:p>
          <a:p>
            <a:pPr lvl="3" eaLnBrk="1" latinLnBrk="0" hangingPunct="1"/>
            <a:r>
              <a:rPr lang="ru-RU" smtClean="0"/>
              <a:t>Четвертый уровень</a:t>
            </a:r>
            <a:endParaRPr lang="ru-RU" smtClean="0"/>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endParaRPr kumimoji="0" lang="ru-RU" smtClean="0"/>
          </a:p>
        </p:txBody>
      </p:sp>
      <p:sp>
        <p:nvSpPr>
          <p:cNvPr id="4" name="Дата 3"/>
          <p:cNvSpPr>
            <a:spLocks noGrp="1"/>
          </p:cNvSpPr>
          <p:nvPr>
            <p:ph type="dt" sz="half" idx="10"/>
          </p:nvPr>
        </p:nvSpPr>
        <p:spPr/>
        <p:txBody>
          <a:bodyPr/>
          <a:lstStyle/>
          <a:p>
            <a:fld id="{7EAF463A-BC7C-46EE-9F1E-7F377CCA4891}" type="datetimeFigureOut">
              <a:rPr lang="en-US" smtClean="0"/>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endParaRPr lang="ru-RU" smtClean="0"/>
          </a:p>
          <a:p>
            <a:pPr lvl="1" eaLnBrk="1" latinLnBrk="0" hangingPunct="1"/>
            <a:r>
              <a:rPr lang="ru-RU" smtClean="0"/>
              <a:t>Второй уровень</a:t>
            </a:r>
            <a:endParaRPr lang="ru-RU" smtClean="0"/>
          </a:p>
          <a:p>
            <a:pPr lvl="2" eaLnBrk="1" latinLnBrk="0" hangingPunct="1"/>
            <a:r>
              <a:rPr lang="ru-RU" smtClean="0"/>
              <a:t>Третий уровень</a:t>
            </a:r>
            <a:endParaRPr lang="ru-RU" smtClean="0"/>
          </a:p>
          <a:p>
            <a:pPr lvl="3" eaLnBrk="1" latinLnBrk="0" hangingPunct="1"/>
            <a:r>
              <a:rPr lang="ru-RU" smtClean="0"/>
              <a:t>Четвертый уровень</a:t>
            </a:r>
            <a:endParaRPr lang="ru-RU" smtClean="0"/>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endParaRPr lang="ru-RU" smtClean="0"/>
          </a:p>
          <a:p>
            <a:pPr lvl="1" eaLnBrk="1" latinLnBrk="0" hangingPunct="1"/>
            <a:r>
              <a:rPr lang="ru-RU" smtClean="0"/>
              <a:t>Второй уровень</a:t>
            </a:r>
            <a:endParaRPr lang="ru-RU" smtClean="0"/>
          </a:p>
          <a:p>
            <a:pPr lvl="2" eaLnBrk="1" latinLnBrk="0" hangingPunct="1"/>
            <a:r>
              <a:rPr lang="ru-RU" smtClean="0"/>
              <a:t>Третий уровень</a:t>
            </a:r>
            <a:endParaRPr lang="ru-RU" smtClean="0"/>
          </a:p>
          <a:p>
            <a:pPr lvl="3" eaLnBrk="1" latinLnBrk="0" hangingPunct="1"/>
            <a:r>
              <a:rPr lang="ru-RU" smtClean="0"/>
              <a:t>Четвертый уровень</a:t>
            </a:r>
            <a:endParaRPr lang="ru-RU" smtClean="0"/>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7EAF463A-BC7C-46EE-9F1E-7F377CCA4891}" type="datetimeFigureOut">
              <a:rPr lang="en-US" smtClean="0"/>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A483448D-3A78-4528-A469-B745A65DA480}"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endParaRPr kumimoji="0" lang="ru-RU" smtClean="0"/>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endParaRPr kumimoji="0" lang="ru-RU" smtClean="0"/>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endParaRPr lang="ru-RU" smtClean="0"/>
          </a:p>
          <a:p>
            <a:pPr lvl="1" eaLnBrk="1" latinLnBrk="0" hangingPunct="1"/>
            <a:r>
              <a:rPr lang="ru-RU" smtClean="0"/>
              <a:t>Второй уровень</a:t>
            </a:r>
            <a:endParaRPr lang="ru-RU" smtClean="0"/>
          </a:p>
          <a:p>
            <a:pPr lvl="2" eaLnBrk="1" latinLnBrk="0" hangingPunct="1"/>
            <a:r>
              <a:rPr lang="ru-RU" smtClean="0"/>
              <a:t>Третий уровень</a:t>
            </a:r>
            <a:endParaRPr lang="ru-RU" smtClean="0"/>
          </a:p>
          <a:p>
            <a:pPr lvl="3" eaLnBrk="1" latinLnBrk="0" hangingPunct="1"/>
            <a:r>
              <a:rPr lang="ru-RU" smtClean="0"/>
              <a:t>Четвертый уровень</a:t>
            </a:r>
            <a:endParaRPr lang="ru-RU" smtClean="0"/>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endParaRPr lang="ru-RU" smtClean="0"/>
          </a:p>
          <a:p>
            <a:pPr lvl="1" eaLnBrk="1" latinLnBrk="0" hangingPunct="1"/>
            <a:r>
              <a:rPr lang="ru-RU" smtClean="0"/>
              <a:t>Второй уровень</a:t>
            </a:r>
            <a:endParaRPr lang="ru-RU" smtClean="0"/>
          </a:p>
          <a:p>
            <a:pPr lvl="2" eaLnBrk="1" latinLnBrk="0" hangingPunct="1"/>
            <a:r>
              <a:rPr lang="ru-RU" smtClean="0"/>
              <a:t>Третий уровень</a:t>
            </a:r>
            <a:endParaRPr lang="ru-RU" smtClean="0"/>
          </a:p>
          <a:p>
            <a:pPr lvl="3" eaLnBrk="1" latinLnBrk="0" hangingPunct="1"/>
            <a:r>
              <a:rPr lang="ru-RU" smtClean="0"/>
              <a:t>Четвертый уровень</a:t>
            </a:r>
            <a:endParaRPr lang="ru-RU" smtClean="0"/>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7EAF463A-BC7C-46EE-9F1E-7F377CCA4891}" type="datetimeFigureOut">
              <a:rPr lang="en-US" smtClean="0"/>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A483448D-3A78-4528-A469-B745A65DA480}"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7EAF463A-BC7C-46EE-9F1E-7F377CCA4891}" type="datetimeFigureOut">
              <a:rPr lang="en-US" smtClean="0"/>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A483448D-3A78-4528-A469-B745A65DA480}"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AF463A-BC7C-46EE-9F1E-7F377CCA4891}" type="datetimeFigureOut">
              <a:rPr lang="en-US" smtClean="0"/>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A483448D-3A78-4528-A469-B745A65DA480}"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endParaRPr kumimoji="0" lang="ru-RU" smtClean="0"/>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endParaRPr lang="ru-RU" smtClean="0"/>
          </a:p>
          <a:p>
            <a:pPr lvl="1" eaLnBrk="1" latinLnBrk="0" hangingPunct="1"/>
            <a:r>
              <a:rPr lang="ru-RU" smtClean="0"/>
              <a:t>Второй уровень</a:t>
            </a:r>
            <a:endParaRPr lang="ru-RU" smtClean="0"/>
          </a:p>
          <a:p>
            <a:pPr lvl="2" eaLnBrk="1" latinLnBrk="0" hangingPunct="1"/>
            <a:r>
              <a:rPr lang="ru-RU" smtClean="0"/>
              <a:t>Третий уровень</a:t>
            </a:r>
            <a:endParaRPr lang="ru-RU" smtClean="0"/>
          </a:p>
          <a:p>
            <a:pPr lvl="3" eaLnBrk="1" latinLnBrk="0" hangingPunct="1"/>
            <a:r>
              <a:rPr lang="ru-RU" smtClean="0"/>
              <a:t>Четвертый уровень</a:t>
            </a:r>
            <a:endParaRPr lang="ru-RU" smtClean="0"/>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7EAF463A-BC7C-46EE-9F1E-7F377CCA4891}" type="datetimeFigureOut">
              <a:rPr lang="en-US" smtClean="0"/>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A483448D-3A78-4528-A469-B745A65DA480}"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endParaRPr kumimoji="0" lang="ru-RU" smtClean="0"/>
          </a:p>
        </p:txBody>
      </p:sp>
      <p:sp>
        <p:nvSpPr>
          <p:cNvPr id="5" name="Дата 4"/>
          <p:cNvSpPr>
            <a:spLocks noGrp="1"/>
          </p:cNvSpPr>
          <p:nvPr>
            <p:ph type="dt" sz="half" idx="10"/>
          </p:nvPr>
        </p:nvSpPr>
        <p:spPr/>
        <p:txBody>
          <a:bodyPr/>
          <a:lstStyle/>
          <a:p>
            <a:fld id="{7EAF463A-BC7C-46EE-9F1E-7F377CCA4891}" type="datetimeFigureOut">
              <a:rPr lang="en-US" smtClean="0"/>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a:xfrm>
            <a:off x="8077200" y="6356350"/>
            <a:ext cx="609600" cy="365125"/>
          </a:xfrm>
        </p:spPr>
        <p:txBody>
          <a:bodyPr/>
          <a:lstStyle/>
          <a:p>
            <a:fld id="{A483448D-3A78-4528-A469-B745A65DA480}" type="slidenum">
              <a:rPr lang="en-US" smtClean="0"/>
            </a:fld>
            <a:endParaRPr lang="en-US"/>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endParaRPr lang="ru-RU" smtClean="0"/>
          </a:p>
          <a:p>
            <a:pPr lvl="1" eaLnBrk="1" latinLnBrk="0" hangingPunct="1"/>
            <a:r>
              <a:rPr lang="ru-RU" smtClean="0"/>
              <a:t>Второй уровень</a:t>
            </a:r>
            <a:endParaRPr lang="ru-RU" smtClean="0"/>
          </a:p>
          <a:p>
            <a:pPr lvl="2" eaLnBrk="1" latinLnBrk="0" hangingPunct="1"/>
            <a:r>
              <a:rPr lang="ru-RU" smtClean="0"/>
              <a:t>Третий уровень</a:t>
            </a:r>
            <a:endParaRPr lang="ru-RU" smtClean="0"/>
          </a:p>
          <a:p>
            <a:pPr lvl="3" eaLnBrk="1" latinLnBrk="0" hangingPunct="1"/>
            <a:r>
              <a:rPr lang="ru-RU" smtClean="0"/>
              <a:t>Четвертый уровень</a:t>
            </a:r>
            <a:endParaRPr lang="ru-RU" smtClean="0"/>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endParaRPr lang="ru-RU" smtClean="0"/>
          </a:p>
          <a:p>
            <a:pPr lvl="1" eaLnBrk="1" latinLnBrk="0" hangingPunct="1"/>
            <a:r>
              <a:rPr lang="ru-RU" smtClean="0"/>
              <a:t>Второй уровень</a:t>
            </a:r>
            <a:endParaRPr lang="ru-RU" smtClean="0"/>
          </a:p>
          <a:p>
            <a:pPr lvl="2" eaLnBrk="1" latinLnBrk="0" hangingPunct="1"/>
            <a:r>
              <a:rPr lang="ru-RU" smtClean="0"/>
              <a:t>Третий уровень</a:t>
            </a:r>
            <a:endParaRPr lang="ru-RU" smtClean="0"/>
          </a:p>
          <a:p>
            <a:pPr lvl="3" eaLnBrk="1" latinLnBrk="0" hangingPunct="1"/>
            <a:r>
              <a:rPr lang="ru-RU" smtClean="0"/>
              <a:t>Четвертый уровень</a:t>
            </a:r>
            <a:endParaRPr lang="ru-RU" smtClean="0"/>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endParaRPr kumimoji="0" lang="ru-RU" smtClean="0"/>
          </a:p>
          <a:p>
            <a:pPr lvl="1" eaLnBrk="1" latinLnBrk="0" hangingPunct="1"/>
            <a:r>
              <a:rPr kumimoji="0" lang="ru-RU" smtClean="0"/>
              <a:t>Второй уровень</a:t>
            </a:r>
            <a:endParaRPr kumimoji="0" lang="ru-RU" smtClean="0"/>
          </a:p>
          <a:p>
            <a:pPr lvl="2" eaLnBrk="1" latinLnBrk="0" hangingPunct="1"/>
            <a:r>
              <a:rPr kumimoji="0" lang="ru-RU" smtClean="0"/>
              <a:t>Третий уровень</a:t>
            </a:r>
            <a:endParaRPr kumimoji="0" lang="ru-RU" smtClean="0"/>
          </a:p>
          <a:p>
            <a:pPr lvl="3" eaLnBrk="1" latinLnBrk="0" hangingPunct="1"/>
            <a:r>
              <a:rPr kumimoji="0" lang="ru-RU" smtClean="0"/>
              <a:t>Четвертый уровень</a:t>
            </a:r>
            <a:endParaRPr kumimoji="0" lang="ru-RU" smtClean="0"/>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7EAF463A-BC7C-46EE-9F1E-7F377CCA4891}" type="datetimeFigureOut">
              <a:rPr lang="en-US" smtClean="0"/>
            </a:fld>
            <a:endParaRPr lang="en-US"/>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483448D-3A78-4528-A469-B745A65DA480}" type="slidenum">
              <a:rPr lang="en-US" smtClean="0"/>
            </a:fld>
            <a:endParaRPr lang="en-US"/>
          </a:p>
        </p:txBody>
      </p:sp>
      <p:grpSp>
        <p:nvGrpSpPr>
          <p:cNvPr id="2" name="Группа 1"/>
          <p:cNvGrpSpPr/>
          <p:nvPr/>
        </p:nvGrpSpPr>
        <p:grpSpPr>
          <a:xfrm>
            <a:off x="-19017" y="202408"/>
            <a:ext cx="9180548" cy="649224"/>
            <a:chOff x="-19045" y="216550"/>
            <a:chExt cx="9180548" cy="649224"/>
          </a:xfrm>
        </p:grpSpPr>
        <p:sp>
          <p:nvSpPr>
            <p:cNvPr id="12" name="Полилиния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7015"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7015"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185"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185"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185"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5.jpeg"/><Relationship Id="rId1" Type="http://schemas.openxmlformats.org/officeDocument/2006/relationships/image" Target="../media/image4.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a:xfrm>
            <a:off x="457200" y="76073"/>
            <a:ext cx="8229600" cy="1143000"/>
          </a:xfrm>
        </p:spPr>
        <p:txBody>
          <a:bodyPr/>
          <a:p>
            <a:endParaRPr lang="ru-RU" altLang="en-US"/>
          </a:p>
        </p:txBody>
      </p:sp>
      <p:sp>
        <p:nvSpPr>
          <p:cNvPr id="3" name="Замещающее содержимое 2"/>
          <p:cNvSpPr>
            <a:spLocks noGrp="1"/>
          </p:cNvSpPr>
          <p:nvPr>
            <p:ph idx="1"/>
          </p:nvPr>
        </p:nvSpPr>
        <p:spPr/>
        <p:txBody>
          <a:bodyPr/>
          <a:p>
            <a:r>
              <a:rPr lang="ru-RU" altLang="en-US" sz="3200"/>
              <a:t>«Экспериментирование с неживой природой - Как средство развития познавательной активности дошкольников». </a:t>
            </a:r>
            <a:endParaRPr lang="ru-RU" altLang="en-US" sz="3200"/>
          </a:p>
          <a:p>
            <a:endParaRPr lang="ru-RU" altLang="en-US" sz="3200"/>
          </a:p>
          <a:p>
            <a:endParaRPr lang="ru-RU" altLang="en-US" sz="3200"/>
          </a:p>
          <a:p>
            <a:pPr algn="r"/>
            <a:r>
              <a:rPr lang="ru-RU" altLang="en-US" sz="3200"/>
              <a:t>Кириллова ОВ</a:t>
            </a:r>
            <a:endParaRPr lang="ru-RU" altLang="en-US" sz="32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p:txBody>
          <a:bodyPr/>
          <a:p>
            <a:r>
              <a:rPr lang="ru-RU" altLang="en-US"/>
              <a:t>Неживая природа:</a:t>
            </a:r>
            <a:endParaRPr lang="ru-RU" altLang="en-US"/>
          </a:p>
        </p:txBody>
      </p:sp>
      <p:sp>
        <p:nvSpPr>
          <p:cNvPr id="3" name="Замещающее содержимое 2"/>
          <p:cNvSpPr>
            <a:spLocks noGrp="1"/>
          </p:cNvSpPr>
          <p:nvPr>
            <p:ph idx="1"/>
          </p:nvPr>
        </p:nvSpPr>
        <p:spPr/>
        <p:txBody>
          <a:bodyPr/>
          <a:p>
            <a:r>
              <a:rPr lang="ru-RU" altLang="en-US" sz="3600"/>
              <a:t>Это воздух, песок,вода, магниты, зеркало,космос.</a:t>
            </a:r>
            <a:endParaRPr lang="ru-RU" altLang="en-US" sz="36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91490" y="304800"/>
            <a:ext cx="8271510" cy="4590415"/>
          </a:xfrm>
        </p:spPr>
        <p:txBody>
          <a:bodyPr>
            <a:noAutofit/>
          </a:bodyPr>
          <a:lstStyle/>
          <a:p>
            <a:pPr algn="l"/>
            <a:r>
              <a:rPr lang="ru-RU" sz="2800" dirty="0"/>
              <a:t>Цель: помочь раскрыть перед детьми удивительный мир экспериментирования, развивать познавательные способности;</a:t>
            </a:r>
            <a:br>
              <a:rPr lang="ru-RU" sz="2800" dirty="0"/>
            </a:br>
            <a:r>
              <a:rPr lang="ru-RU" sz="2800" dirty="0"/>
              <a:t>- изучить методическую литературу по данной теме;</a:t>
            </a:r>
            <a:br>
              <a:rPr lang="ru-RU" sz="2800" dirty="0"/>
            </a:br>
            <a:r>
              <a:rPr lang="ru-RU" sz="2800" dirty="0"/>
              <a:t>-помочь ребенку в освоении соответствующего словаря, в умении точно и ясно выражать свои суждения и предположения;</a:t>
            </a:r>
            <a:br>
              <a:rPr lang="ru-RU" sz="2800" dirty="0"/>
            </a:br>
            <a:r>
              <a:rPr lang="ru-RU" sz="2800" dirty="0"/>
              <a:t>- обобщение знаний по данной теме.</a:t>
            </a:r>
            <a:endParaRPr lang="ru-RU" sz="2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2765" y="936625"/>
            <a:ext cx="8154035" cy="3938270"/>
          </a:xfrm>
        </p:spPr>
        <p:txBody>
          <a:bodyPr>
            <a:normAutofit fontScale="90000"/>
          </a:bodyPr>
          <a:lstStyle/>
          <a:p>
            <a:pPr algn="l"/>
            <a:br>
              <a:rPr lang="ru-RU" sz="3600" u="sng" dirty="0" smtClean="0"/>
            </a:br>
            <a:r>
              <a:rPr lang="ru-RU" sz="4000" u="sng" dirty="0" smtClean="0"/>
              <a:t>Неживая природа: воздух,песок, магниты, зеркало, космос.</a:t>
            </a:r>
            <a:br>
              <a:rPr lang="ru-RU" sz="4000" u="sng" dirty="0" smtClean="0"/>
            </a:br>
            <a:br>
              <a:rPr lang="ru-RU" sz="3200" dirty="0" smtClean="0"/>
            </a:br>
            <a:r>
              <a:rPr lang="ru-RU" sz="3200" dirty="0" smtClean="0"/>
              <a:t>Задачи:</a:t>
            </a:r>
            <a:br>
              <a:rPr lang="ru-RU" sz="3200" dirty="0" smtClean="0"/>
            </a:br>
            <a:r>
              <a:rPr lang="ru-RU" sz="3200" dirty="0" smtClean="0"/>
              <a:t>- создавать условия для исследовательской активности детей;</a:t>
            </a:r>
            <a:br>
              <a:rPr lang="ru-RU" sz="3200" dirty="0" smtClean="0"/>
            </a:br>
            <a:r>
              <a:rPr lang="ru-RU" sz="3200" dirty="0" smtClean="0"/>
              <a:t>- поощрять и направлять исследовательскую инициативу детей, развивая их независимость, изобретательность, творческую активность.</a:t>
            </a:r>
            <a:br>
              <a:rPr lang="ru-RU" sz="3200" dirty="0" smtClean="0"/>
            </a:br>
            <a:endParaRPr lang="ru-RU" sz="3200"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p:txBody>
          <a:bodyPr>
            <a:normAutofit fontScale="90000"/>
          </a:bodyPr>
          <a:p>
            <a:br>
              <a:rPr lang="ru-RU" altLang="en-US" sz="3600"/>
            </a:br>
            <a:br>
              <a:rPr lang="ru-RU" altLang="en-US" sz="3600"/>
            </a:br>
            <a:br>
              <a:rPr lang="ru-RU" altLang="en-US" sz="3600"/>
            </a:br>
            <a:r>
              <a:rPr lang="ru-RU" altLang="en-US" sz="2220"/>
              <a:t>1</a:t>
            </a:r>
            <a:endParaRPr lang="ru-RU" altLang="en-US" sz="2220"/>
          </a:p>
        </p:txBody>
      </p:sp>
      <p:sp>
        <p:nvSpPr>
          <p:cNvPr id="3" name="Замещающий текст 2"/>
          <p:cNvSpPr>
            <a:spLocks noGrp="1"/>
          </p:cNvSpPr>
          <p:nvPr>
            <p:ph type="body" orient="vert" idx="1"/>
          </p:nvPr>
        </p:nvSpPr>
        <p:spPr>
          <a:xfrm>
            <a:off x="399415" y="95250"/>
            <a:ext cx="8287385" cy="6229350"/>
          </a:xfrm>
        </p:spPr>
        <p:txBody>
          <a:bodyPr>
            <a:normAutofit fontScale="60000"/>
          </a:bodyPr>
          <a:p>
            <a:r>
              <a:rPr lang="ru-RU" altLang="en-US">
                <a:sym typeface="+mn-ea"/>
              </a:rPr>
              <a:t>Литература:</a:t>
            </a:r>
            <a:br>
              <a:rPr lang="ru-RU" altLang="en-US">
                <a:sym typeface="+mn-ea"/>
              </a:rPr>
            </a:br>
            <a:r>
              <a:rPr lang="ru-RU" altLang="en-US">
                <a:sym typeface="+mn-ea"/>
              </a:rPr>
              <a:t>1.Иванова А. И. Методика организации экологических наблюдений и экспериментов в детском саду: Пособие для работников дошкольных учреждений. - М.: ТЦ Сфера, 2004.</a:t>
            </a:r>
            <a:br>
              <a:rPr lang="ru-RU" altLang="en-US">
                <a:sym typeface="+mn-ea"/>
              </a:rPr>
            </a:br>
            <a:r>
              <a:rPr lang="ru-RU" altLang="en-US">
                <a:sym typeface="+mn-ea"/>
              </a:rPr>
              <a:t>2.Тугушева Г.П., Чистякова А.В. Игра – экспериментирование для детей старшего дошкольного возраста // Дошкольная педагогика, 2001. – №1.</a:t>
            </a:r>
            <a:br>
              <a:rPr lang="ru-RU" altLang="en-US">
                <a:sym typeface="+mn-ea"/>
              </a:rPr>
            </a:br>
            <a:r>
              <a:rPr lang="ru-RU" altLang="en-US">
                <a:sym typeface="+mn-ea"/>
              </a:rPr>
              <a:t>3.Рыжова Н.А.  Игры с водой и песком  // Обруч, 1997г.-№ 2</a:t>
            </a:r>
            <a:br>
              <a:rPr lang="ru-RU" altLang="en-US">
                <a:sym typeface="+mn-ea"/>
              </a:rPr>
            </a:br>
            <a:r>
              <a:rPr lang="ru-RU" altLang="en-US">
                <a:sym typeface="+mn-ea"/>
              </a:rPr>
              <a:t>4.4.     Рыжова Н.А. Опыты с песком и глиной   // Обруч, 1998г. - № 2</a:t>
            </a:r>
            <a:br>
              <a:rPr lang="ru-RU" altLang="en-US">
                <a:sym typeface="+mn-ea"/>
              </a:rPr>
            </a:br>
            <a:r>
              <a:rPr lang="ru-RU" altLang="en-US">
                <a:sym typeface="+mn-ea"/>
              </a:rPr>
              <a:t>5.Куликовская И.Э., Совгир Н.Н. - Детское экспериментирование: Старший дошкольный возраст: Учебное пособие для вузов</a:t>
            </a:r>
            <a:br>
              <a:rPr lang="ru-RU" altLang="en-US">
                <a:sym typeface="+mn-ea"/>
              </a:rPr>
            </a:br>
            <a:r>
              <a:rPr lang="ru-RU" altLang="en-US">
                <a:sym typeface="+mn-ea"/>
              </a:rPr>
              <a:t>6.Наталья Зубкова: «Воз и маленькая тележка чудес. Опыты и эксперименты для детей от 3 до 7 лет.», «Научные ответы на детские "почему". Опыты и экспер. для детей на свежем воздухе. Набор развив. Карт»  Издательство: Речь, 2010 г</a:t>
            </a:r>
            <a:br>
              <a:rPr lang="ru-RU" altLang="en-US">
                <a:sym typeface="+mn-ea"/>
              </a:rPr>
            </a:br>
            <a:r>
              <a:rPr lang="ru-RU" altLang="en-US">
                <a:sym typeface="+mn-ea"/>
              </a:rPr>
              <a:t>7.Организация экспериментальной деятельности дошкольников. /Под ред.Л.Н. Прохоровой. - м.: аркти, 2004.</a:t>
            </a:r>
            <a:br>
              <a:rPr lang="ru-RU" altLang="en-US">
                <a:sym typeface="+mn-ea"/>
              </a:rPr>
            </a:br>
            <a:r>
              <a:rPr lang="ru-RU" altLang="en-US">
                <a:sym typeface="+mn-ea"/>
              </a:rPr>
              <a:t>8.Организация опытно-экспериментальной деятельности детей 2-7 лет: тематическое планирование, рекомендации, конспекты занятий Авторы-составители: Мартынова Е. А. / Сучкова И. М.</a:t>
            </a:r>
            <a:br>
              <a:rPr lang="ru-RU" altLang="en-US">
                <a:sym typeface="+mn-ea"/>
              </a:rPr>
            </a:br>
            <a:r>
              <a:rPr lang="ru-RU" altLang="en-US">
                <a:sym typeface="+mn-ea"/>
              </a:rPr>
              <a:t>Издательство: Учитель, 2011</a:t>
            </a:r>
            <a:br>
              <a:rPr lang="ru-RU" altLang="en-US">
                <a:sym typeface="+mn-ea"/>
              </a:rPr>
            </a:br>
            <a:r>
              <a:rPr lang="ru-RU" altLang="en-US">
                <a:sym typeface="+mn-ea"/>
              </a:rPr>
              <a:t>9.9.     "Секреты знакомых предметов. Опыты и эксперименты для детей. Набор развивающих карточек"   Шапиро Анатолий Израилевич  Издательство: Речь, 2010 г.</a:t>
            </a:r>
            <a:br>
              <a:rPr lang="ru-RU" altLang="en-US">
                <a:sym typeface="+mn-ea"/>
              </a:rPr>
            </a:br>
            <a:endParaRPr lang="ru-RU"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57200" y="274955"/>
            <a:ext cx="8229600" cy="2976245"/>
          </a:xfrm>
        </p:spPr>
        <p:txBody>
          <a:bodyPr>
            <a:noAutofit/>
          </a:bodyPr>
          <a:lstStyle/>
          <a:p>
            <a:r>
              <a:rPr lang="ru-RU" sz="4000" i="1" dirty="0" smtClean="0">
                <a:solidFill>
                  <a:srgbClr val="FF0000"/>
                </a:solidFill>
              </a:rPr>
              <a:t>                                                 </a:t>
            </a:r>
            <a:endParaRPr lang="ru-RU" sz="2800" i="1" dirty="0">
              <a:solidFill>
                <a:srgbClr val="0070C0"/>
              </a:solidFill>
            </a:endParaRPr>
          </a:p>
        </p:txBody>
      </p:sp>
      <p:pic>
        <p:nvPicPr>
          <p:cNvPr id="7" name="Содержимое 6" descr="DSCF0043.JPG"/>
          <p:cNvPicPr>
            <a:picLocks noGrp="1" noChangeAspect="1"/>
          </p:cNvPicPr>
          <p:nvPr>
            <p:ph idx="1"/>
          </p:nvPr>
        </p:nvPicPr>
        <p:blipFill>
          <a:blip r:embed="rId1" cstate="print"/>
          <a:stretch>
            <a:fillRect/>
          </a:stretch>
        </p:blipFill>
        <p:spPr>
          <a:xfrm>
            <a:off x="824865" y="1536065"/>
            <a:ext cx="7292975" cy="4758690"/>
          </a:xfrm>
        </p:spPr>
      </p:pic>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5400" dirty="0" smtClean="0">
                <a:solidFill>
                  <a:schemeClr val="tx2">
                    <a:lumMod val="60000"/>
                    <a:lumOff val="40000"/>
                  </a:schemeClr>
                </a:solidFill>
              </a:rPr>
              <a:t>Опыты с воздухом</a:t>
            </a:r>
            <a:endParaRPr lang="ru-RU" sz="5400" dirty="0">
              <a:solidFill>
                <a:schemeClr val="tx2">
                  <a:lumMod val="60000"/>
                  <a:lumOff val="40000"/>
                </a:schemeClr>
              </a:solidFill>
            </a:endParaRPr>
          </a:p>
        </p:txBody>
      </p:sp>
      <p:pic>
        <p:nvPicPr>
          <p:cNvPr id="4" name="Содержимое 3" descr="2519489_горячей-воздуха-шаре-счастливым-дети-flying.jpg"/>
          <p:cNvPicPr>
            <a:picLocks noGrp="1" noChangeAspect="1"/>
          </p:cNvPicPr>
          <p:nvPr>
            <p:ph idx="1"/>
          </p:nvPr>
        </p:nvPicPr>
        <p:blipFill>
          <a:blip r:embed="rId1"/>
          <a:stretch>
            <a:fillRect/>
          </a:stretch>
        </p:blipFill>
        <p:spPr>
          <a:xfrm>
            <a:off x="990600" y="1981200"/>
            <a:ext cx="7543800" cy="4343400"/>
          </a:xfr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81000"/>
            <a:ext cx="8229600" cy="6019800"/>
          </a:xfrm>
        </p:spPr>
        <p:txBody>
          <a:bodyPr>
            <a:normAutofit fontScale="90000"/>
          </a:bodyPr>
          <a:lstStyle/>
          <a:p>
            <a:pPr algn="l"/>
            <a:r>
              <a:rPr lang="ru-RU" sz="2000" b="1" dirty="0" smtClean="0"/>
              <a:t>                                                        </a:t>
            </a:r>
            <a:r>
              <a:rPr lang="ru-RU" sz="2200" b="1" dirty="0" smtClean="0"/>
              <a:t>Как работает воздух. </a:t>
            </a:r>
            <a:br>
              <a:rPr lang="ru-RU" sz="2000" b="1" dirty="0" smtClean="0"/>
            </a:br>
            <a:r>
              <a:rPr lang="ru-RU" sz="2000" b="1" dirty="0" smtClean="0"/>
              <a:t>Цель:</a:t>
            </a:r>
            <a:r>
              <a:rPr lang="ru-RU" sz="2000" dirty="0" smtClean="0"/>
              <a:t> увидеть, как  воздух может поддерживать предметы. </a:t>
            </a:r>
            <a:br>
              <a:rPr lang="ru-RU" sz="2000" dirty="0" smtClean="0"/>
            </a:br>
            <a:r>
              <a:rPr lang="ru-RU" sz="2000" b="1" dirty="0" smtClean="0"/>
              <a:t>Материал:</a:t>
            </a:r>
            <a:r>
              <a:rPr lang="ru-RU" sz="2000" dirty="0" smtClean="0"/>
              <a:t> два одинаковых листа бумаги, стул. Предложите малышу скомкать один лист бумаги. Затем пускай он встанет на стул и с одинаковой высоты бросит одновременно смятый и ровный листок. Какой листок приземлился раньше? Вывод: смятый листок упал на пол раньше, так как ровный листок опускается, плавно кружась. Его поддерживает воздух.</a:t>
            </a:r>
            <a:br>
              <a:rPr lang="ru-RU" sz="2000" dirty="0" smtClean="0"/>
            </a:br>
            <a:r>
              <a:rPr lang="ru-RU" sz="2000" dirty="0" smtClean="0"/>
              <a:t>                                                           </a:t>
            </a:r>
            <a:r>
              <a:rPr lang="ru-RU" sz="2200" b="1" dirty="0" smtClean="0"/>
              <a:t>Воздух легче воды</a:t>
            </a:r>
            <a:br>
              <a:rPr lang="ru-RU" sz="2000" dirty="0" smtClean="0"/>
            </a:br>
            <a:r>
              <a:rPr lang="ru-RU" sz="2000" dirty="0" smtClean="0"/>
              <a:t> </a:t>
            </a:r>
            <a:r>
              <a:rPr lang="ru-RU" sz="2000" b="1" dirty="0" smtClean="0"/>
              <a:t>Цель:</a:t>
            </a:r>
            <a:r>
              <a:rPr lang="ru-RU" sz="2000" dirty="0" smtClean="0"/>
              <a:t> доказать, что воздух легче воды </a:t>
            </a:r>
            <a:br>
              <a:rPr lang="ru-RU" sz="2000" dirty="0" smtClean="0"/>
            </a:br>
            <a:r>
              <a:rPr lang="ru-RU" sz="2000" b="1" dirty="0" smtClean="0"/>
              <a:t>Материал:</a:t>
            </a:r>
            <a:r>
              <a:rPr lang="ru-RU" sz="2000" dirty="0" smtClean="0"/>
              <a:t> надувные игрушки, таз с водой Детям предлагается "утопить" игрушки, наполненные воздухом, в том числе спасательные круги. Почему они не тонут?</a:t>
            </a:r>
            <a:br>
              <a:rPr lang="ru-RU" sz="2000" dirty="0" smtClean="0"/>
            </a:br>
            <a:r>
              <a:rPr lang="ru-RU" sz="2000" dirty="0" smtClean="0"/>
              <a:t> </a:t>
            </a:r>
            <a:r>
              <a:rPr lang="ru-RU" sz="2000" b="1" dirty="0" smtClean="0"/>
              <a:t>Вывод:</a:t>
            </a:r>
            <a:r>
              <a:rPr lang="ru-RU" sz="2000" dirty="0" smtClean="0"/>
              <a:t> Воздух легче воды. </a:t>
            </a:r>
            <a:br>
              <a:rPr lang="ru-RU" sz="2000" dirty="0" smtClean="0"/>
            </a:br>
            <a:r>
              <a:rPr lang="ru-RU" sz="2200" dirty="0" smtClean="0"/>
              <a:t>                                                  </a:t>
            </a:r>
            <a:r>
              <a:rPr lang="ru-RU" sz="2200" b="1" dirty="0" smtClean="0"/>
              <a:t>Движение воздуха –ветер </a:t>
            </a:r>
            <a:br>
              <a:rPr lang="ru-RU" sz="2000" b="1" dirty="0" smtClean="0"/>
            </a:br>
            <a:r>
              <a:rPr lang="ru-RU" sz="2000" dirty="0" smtClean="0"/>
              <a:t>Налейте в таз воду. Возьмите веер и помашите им над водой. Почему появились волны? Веер движется и как бы получается ветер. Воздух тоже начинает двигаться. Ветер –это движение воздуха. Сделайте бумажные кораблики и опустите их в воду. Подуйте на кораблики. Кораблики плывут, благодаря ветру. Что происходит с корабликами, если ветра нет? А если ветер очень сильный? Начинается буря и кораблик может потерпеть настоящее крушение. (Всё это дети могут продемонстрировать).</a:t>
            </a:r>
            <a:br>
              <a:rPr lang="ru-RU" sz="2000" dirty="0" smtClean="0"/>
            </a:br>
            <a:endParaRPr lang="ru-RU" sz="2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57200"/>
            <a:ext cx="8229600" cy="1981200"/>
          </a:xfrm>
        </p:spPr>
        <p:txBody>
          <a:bodyPr>
            <a:normAutofit fontScale="90000"/>
          </a:bodyPr>
          <a:lstStyle/>
          <a:p>
            <a:pPr algn="l"/>
            <a:r>
              <a:rPr lang="ru-RU" sz="2700" b="1" dirty="0" smtClean="0"/>
              <a:t>Опыты с воздухом. Воздух внутри нас</a:t>
            </a:r>
            <a:br>
              <a:rPr lang="ru-RU" sz="2000" b="1" dirty="0" smtClean="0"/>
            </a:br>
            <a:r>
              <a:rPr lang="ru-RU" sz="2000" dirty="0" smtClean="0"/>
              <a:t> </a:t>
            </a:r>
            <a:r>
              <a:rPr lang="ru-RU" sz="2200" dirty="0" smtClean="0"/>
              <a:t>Цель: знакомить детей со свойствами воздуха</a:t>
            </a:r>
            <a:br>
              <a:rPr lang="ru-RU" sz="2200" dirty="0" smtClean="0"/>
            </a:br>
            <a:r>
              <a:rPr lang="ru-RU" sz="2200" dirty="0" smtClean="0"/>
              <a:t> </a:t>
            </a:r>
            <a:r>
              <a:rPr lang="ru-RU" sz="2700" b="1" dirty="0" smtClean="0"/>
              <a:t>Материалы:</a:t>
            </a:r>
            <a:r>
              <a:rPr lang="ru-RU" sz="2200" dirty="0" smtClean="0"/>
              <a:t> мыльные пузыри </a:t>
            </a:r>
            <a:br>
              <a:rPr lang="ru-RU" sz="2200" dirty="0" smtClean="0"/>
            </a:br>
            <a:r>
              <a:rPr lang="ru-RU" sz="2200" dirty="0" smtClean="0"/>
              <a:t>1. Поставьте перед ребёнком стаканчик с мыльными пузырями и предложите выдуть мыльные пузыри.</a:t>
            </a:r>
            <a:br>
              <a:rPr lang="ru-RU" sz="2200" dirty="0" smtClean="0"/>
            </a:br>
            <a:r>
              <a:rPr lang="ru-RU" sz="2200" dirty="0" smtClean="0"/>
              <a:t> 2. Обсудите, почему они называются мыльными, что внутри этих пузырей и почему они такие легкие, летают.</a:t>
            </a:r>
            <a:endParaRPr lang="ru-RU" sz="2200" dirty="0"/>
          </a:p>
        </p:txBody>
      </p:sp>
      <p:pic>
        <p:nvPicPr>
          <p:cNvPr id="5" name="Содержимое 4" descr="i (1).jpg"/>
          <p:cNvPicPr>
            <a:picLocks noGrp="1" noChangeAspect="1"/>
          </p:cNvPicPr>
          <p:nvPr>
            <p:ph sz="half" idx="1"/>
          </p:nvPr>
        </p:nvPicPr>
        <p:blipFill>
          <a:blip r:embed="rId1"/>
          <a:stretch>
            <a:fillRect/>
          </a:stretch>
        </p:blipFill>
        <p:spPr>
          <a:xfrm>
            <a:off x="533400" y="2743200"/>
            <a:ext cx="3810000" cy="3733800"/>
          </a:xfrm>
        </p:spPr>
      </p:pic>
      <p:pic>
        <p:nvPicPr>
          <p:cNvPr id="6" name="Содержимое 5" descr="1315664_mylnye-puzyrki-fon.jpg"/>
          <p:cNvPicPr>
            <a:picLocks noGrp="1" noChangeAspect="1"/>
          </p:cNvPicPr>
          <p:nvPr>
            <p:ph sz="half" idx="2"/>
          </p:nvPr>
        </p:nvPicPr>
        <p:blipFill>
          <a:blip r:embed="rId2" cstate="print"/>
          <a:stretch>
            <a:fillRect/>
          </a:stretch>
        </p:blipFill>
        <p:spPr>
          <a:xfrm>
            <a:off x="4419600" y="2743200"/>
            <a:ext cx="4495800" cy="3733800"/>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925762"/>
          </a:xfrm>
        </p:spPr>
        <p:txBody>
          <a:bodyPr>
            <a:normAutofit fontScale="90000"/>
          </a:bodyPr>
          <a:lstStyle/>
          <a:p>
            <a:r>
              <a:rPr lang="ru-RU" sz="3200" b="1" dirty="0" smtClean="0"/>
              <a:t>«Имеет ли воздух вес? »</a:t>
            </a:r>
            <a:br>
              <a:rPr lang="ru-RU" sz="1800" dirty="0" smtClean="0"/>
            </a:br>
            <a:r>
              <a:rPr lang="ru-RU" sz="2400" dirty="0" smtClean="0"/>
              <a:t>1. Делаем самодельные весы. </a:t>
            </a:r>
            <a:br>
              <a:rPr lang="ru-RU" sz="2400" dirty="0" smtClean="0"/>
            </a:br>
            <a:r>
              <a:rPr lang="ru-RU" sz="2400" dirty="0" smtClean="0"/>
              <a:t>2. Взвешиваем 2 не надутых шарика. </a:t>
            </a:r>
            <a:br>
              <a:rPr lang="ru-RU" sz="2400" dirty="0" smtClean="0"/>
            </a:br>
            <a:r>
              <a:rPr lang="ru-RU" sz="2400" dirty="0" smtClean="0"/>
              <a:t>3. Вес одинаковый. </a:t>
            </a:r>
            <a:br>
              <a:rPr lang="ru-RU" sz="2400" dirty="0" smtClean="0"/>
            </a:br>
            <a:r>
              <a:rPr lang="ru-RU" sz="2400" dirty="0" smtClean="0"/>
              <a:t>4. Один из шариков надуваем. </a:t>
            </a:r>
            <a:br>
              <a:rPr lang="ru-RU" sz="2400" dirty="0" smtClean="0"/>
            </a:br>
            <a:r>
              <a:rPr lang="ru-RU" sz="2400" dirty="0" smtClean="0"/>
              <a:t>5. Вновь взвешиваем. Что произошло? Надутый шар перевешивает пустой: воздух имеет вес. </a:t>
            </a:r>
            <a:br>
              <a:rPr lang="ru-RU" sz="2400" dirty="0" smtClean="0"/>
            </a:br>
            <a:r>
              <a:rPr lang="ru-RU" sz="2400" dirty="0" smtClean="0"/>
              <a:t>6. Проткнем надутый шар. Что произошло?</a:t>
            </a:r>
            <a:endParaRPr lang="ru-RU" sz="2400" dirty="0"/>
          </a:p>
        </p:txBody>
      </p:sp>
      <p:pic>
        <p:nvPicPr>
          <p:cNvPr id="6" name="Содержимое 5" descr="img4.jpg"/>
          <p:cNvPicPr>
            <a:picLocks noGrp="1" noChangeAspect="1"/>
          </p:cNvPicPr>
          <p:nvPr>
            <p:ph idx="1"/>
          </p:nvPr>
        </p:nvPicPr>
        <p:blipFill>
          <a:blip r:embed="rId1"/>
          <a:stretch>
            <a:fillRect/>
          </a:stretch>
        </p:blipFill>
        <p:spPr>
          <a:xfrm>
            <a:off x="1645708" y="3276600"/>
            <a:ext cx="5852583" cy="3048000"/>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33400"/>
            <a:ext cx="8229600" cy="3810000"/>
          </a:xfrm>
        </p:spPr>
        <p:txBody>
          <a:bodyPr>
            <a:normAutofit fontScale="90000"/>
          </a:bodyPr>
          <a:lstStyle/>
          <a:p>
            <a:pPr algn="l"/>
            <a:r>
              <a:rPr lang="ru-RU" sz="3100" b="1" dirty="0" smtClean="0"/>
              <a:t>                              Опыты с водой.  У воды нет запаха </a:t>
            </a:r>
            <a:br>
              <a:rPr lang="ru-RU" sz="1800" dirty="0" smtClean="0"/>
            </a:br>
            <a:r>
              <a:rPr lang="ru-RU" sz="3100" b="1" dirty="0" smtClean="0"/>
              <a:t>Цель:</a:t>
            </a:r>
            <a:r>
              <a:rPr lang="ru-RU" sz="3100" dirty="0" smtClean="0"/>
              <a:t> </a:t>
            </a:r>
            <a:r>
              <a:rPr lang="ru-RU" sz="2700" dirty="0" smtClean="0"/>
              <a:t>познакомить детей со свойствами воды</a:t>
            </a:r>
            <a:br>
              <a:rPr lang="ru-RU" sz="2700" dirty="0" smtClean="0"/>
            </a:br>
            <a:r>
              <a:rPr lang="ru-RU" sz="2700" dirty="0" smtClean="0"/>
              <a:t> </a:t>
            </a:r>
            <a:r>
              <a:rPr lang="ru-RU" sz="3100" b="1" dirty="0" smtClean="0"/>
              <a:t>Материалы:</a:t>
            </a:r>
            <a:r>
              <a:rPr lang="ru-RU" sz="2700" dirty="0" smtClean="0"/>
              <a:t> стаканы с водопроводной водой Предложите детям понюхать воду и сказать, чем она пахнет (или совсем не пахнет). Как и в предыдущем случае, из самых лучших побуждений они вас начнут уверять, что вода очень приятно пахнет. Пусть нюхают еще и еще, пока не убедятся, что запаха нет. Однако подчеркните, что вода из водопроводного крана может иметь запах, так как ее очищают специальными веществами, чтобы она была безопасной для вашего здоровья.</a:t>
            </a:r>
            <a:endParaRPr lang="ru-RU" sz="2700" dirty="0"/>
          </a:p>
        </p:txBody>
      </p:sp>
      <p:pic>
        <p:nvPicPr>
          <p:cNvPr id="4" name="Содержимое 3" descr="img5.jpg"/>
          <p:cNvPicPr>
            <a:picLocks noGrp="1" noChangeAspect="1"/>
          </p:cNvPicPr>
          <p:nvPr>
            <p:ph idx="1"/>
          </p:nvPr>
        </p:nvPicPr>
        <p:blipFill>
          <a:blip r:embed="rId1"/>
          <a:stretch>
            <a:fillRect/>
          </a:stretch>
        </p:blipFill>
        <p:spPr>
          <a:xfrm>
            <a:off x="2514600" y="3962400"/>
            <a:ext cx="6019800" cy="27432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82562"/>
          </a:xfrm>
        </p:spPr>
        <p:txBody>
          <a:bodyPr>
            <a:normAutofit fontScale="90000"/>
          </a:bodyPr>
          <a:lstStyle/>
          <a:p>
            <a:pPr algn="l"/>
            <a:r>
              <a:rPr lang="ru-RU" sz="3200" b="1" dirty="0" smtClean="0"/>
              <a:t>                               </a:t>
            </a:r>
            <a:endParaRPr lang="ru-RU" sz="2700" dirty="0"/>
          </a:p>
        </p:txBody>
      </p:sp>
      <p:pic>
        <p:nvPicPr>
          <p:cNvPr id="4" name="Содержимое 3" descr="slide_3.jpg"/>
          <p:cNvPicPr>
            <a:picLocks noGrp="1" noChangeAspect="1"/>
          </p:cNvPicPr>
          <p:nvPr>
            <p:ph idx="1"/>
          </p:nvPr>
        </p:nvPicPr>
        <p:blipFill>
          <a:blip r:embed="rId1"/>
          <a:stretch>
            <a:fillRect/>
          </a:stretch>
        </p:blipFill>
        <p:spPr>
          <a:xfrm>
            <a:off x="685800" y="381000"/>
            <a:ext cx="7848600" cy="58674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990600"/>
            <a:ext cx="8229600" cy="3505200"/>
          </a:xfrm>
        </p:spPr>
        <p:txBody>
          <a:bodyPr>
            <a:normAutofit fontScale="90000"/>
          </a:bodyPr>
          <a:lstStyle/>
          <a:p>
            <a:pPr algn="l"/>
            <a:r>
              <a:rPr lang="ru-RU" sz="3600" b="1" dirty="0" smtClean="0"/>
              <a:t>                        </a:t>
            </a:r>
            <a:r>
              <a:rPr lang="ru-RU" sz="3100" b="1" dirty="0" smtClean="0"/>
              <a:t>У воды нет вку</a:t>
            </a:r>
            <a:r>
              <a:rPr lang="ru-RU" sz="3600" b="1" dirty="0" smtClean="0"/>
              <a:t>са</a:t>
            </a:r>
            <a:br>
              <a:rPr lang="ru-RU" sz="2000" dirty="0" smtClean="0"/>
            </a:br>
            <a:r>
              <a:rPr lang="ru-RU" sz="2000" dirty="0" smtClean="0"/>
              <a:t> </a:t>
            </a:r>
            <a:r>
              <a:rPr lang="ru-RU" sz="2700" b="1" dirty="0" err="1" smtClean="0"/>
              <a:t>Цель</a:t>
            </a:r>
            <a:r>
              <a:rPr lang="ru-RU" sz="2700" dirty="0" err="1" smtClean="0"/>
              <a:t>:познакомить</a:t>
            </a:r>
            <a:r>
              <a:rPr lang="ru-RU" sz="2700" dirty="0" smtClean="0"/>
              <a:t> детей со свойствами воды</a:t>
            </a:r>
            <a:br>
              <a:rPr lang="ru-RU" sz="2700" dirty="0" smtClean="0"/>
            </a:br>
            <a:r>
              <a:rPr lang="ru-RU" sz="2700" dirty="0" smtClean="0"/>
              <a:t> </a:t>
            </a:r>
            <a:r>
              <a:rPr lang="ru-RU" sz="2700" b="1" dirty="0" err="1" smtClean="0"/>
              <a:t>Материалы</a:t>
            </a:r>
            <a:r>
              <a:rPr lang="ru-RU" sz="2700" dirty="0" err="1" smtClean="0"/>
              <a:t>:стаканы</a:t>
            </a:r>
            <a:r>
              <a:rPr lang="ru-RU" sz="2700" dirty="0" smtClean="0"/>
              <a:t> с водой, стаканы с соком Предложите детям попробовать через соломинку воду. Вопрос: есть ли у нее вкус? Очень часто дети убежденно говорят, что вода очень вкусная. Дайте им для сравнения попробовать сок. Если они не убедились, пусть еще раз попробуют воду. Объясните, что когда человек очень хочет пить, то с удовольствием пьет воду, и, чтобы выразить свое удовольствие, говорит: «Какая вкусная вода!», хотя на самом деле ее вкуса не чувствует. А вот морская вода на вкус соленая, потому что в ней много разных солей. Ее человек не может пить.</a:t>
            </a:r>
            <a:endParaRPr lang="ru-RU" sz="2700" dirty="0"/>
          </a:p>
        </p:txBody>
      </p:sp>
      <p:pic>
        <p:nvPicPr>
          <p:cNvPr id="4" name="Содержимое 3" descr="img4 (1).jpg"/>
          <p:cNvPicPr>
            <a:picLocks noGrp="1" noChangeAspect="1"/>
          </p:cNvPicPr>
          <p:nvPr>
            <p:ph idx="1"/>
          </p:nvPr>
        </p:nvPicPr>
        <p:blipFill>
          <a:blip r:embed="rId1"/>
          <a:stretch>
            <a:fillRect/>
          </a:stretch>
        </p:blipFill>
        <p:spPr>
          <a:xfrm>
            <a:off x="2819400" y="4495800"/>
            <a:ext cx="5791200" cy="2057400"/>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609600"/>
            <a:ext cx="8229600" cy="3886200"/>
          </a:xfrm>
        </p:spPr>
        <p:txBody>
          <a:bodyPr>
            <a:noAutofit/>
          </a:bodyPr>
          <a:lstStyle/>
          <a:p>
            <a:pPr algn="l"/>
            <a:r>
              <a:rPr lang="ru-RU" sz="2000" b="1" dirty="0" smtClean="0"/>
              <a:t>                                         </a:t>
            </a:r>
            <a:r>
              <a:rPr lang="ru-RU" sz="2400" b="1" dirty="0" smtClean="0">
                <a:solidFill>
                  <a:srgbClr val="FF0000"/>
                </a:solidFill>
              </a:rPr>
              <a:t>Куда делась вода?</a:t>
            </a:r>
            <a:br>
              <a:rPr lang="ru-RU" sz="2000" dirty="0" smtClean="0"/>
            </a:br>
            <a:r>
              <a:rPr lang="ru-RU" sz="2000" dirty="0" smtClean="0"/>
              <a:t> </a:t>
            </a:r>
            <a:r>
              <a:rPr lang="ru-RU" sz="2400" b="1" dirty="0" smtClean="0"/>
              <a:t>Цель</a:t>
            </a:r>
            <a:r>
              <a:rPr lang="ru-RU" sz="2000" b="1" dirty="0" smtClean="0"/>
              <a:t>: </a:t>
            </a:r>
            <a:r>
              <a:rPr lang="ru-RU" sz="2000" dirty="0" smtClean="0"/>
              <a:t>выявить процесс испарения воды, зависимость скорости испарения от условий (открытая и закрытая поверхность воды). </a:t>
            </a:r>
            <a:br>
              <a:rPr lang="ru-RU" sz="2000" dirty="0" smtClean="0"/>
            </a:br>
            <a:r>
              <a:rPr lang="ru-RU" sz="2400" b="1" dirty="0" smtClean="0"/>
              <a:t>Материал</a:t>
            </a:r>
            <a:r>
              <a:rPr lang="ru-RU" sz="2000" dirty="0" smtClean="0"/>
              <a:t>: две мерные одинаковые ёмкости. Дети наливают равное количество воды в ёмкости; вместе с воспитателем делают отметку уровня; одну банку закрывают плотно крышкой, другую -оставляют открытой; обе банки ставят на подоконник. В течение недели наблюдают процесс испарения, делая отметки на стенках ёмкостей и фиксируя результаты в дневнике наблюдений. Обсуждают, изменилось ли количество воды (уровень воды стал ниже отметки), куда исчезла вода с открытой банки (частицы воды поднялись с поверхности в воздух). Когда ёмкость закрыты, испарение слабое (частицы воды не могут испариться с закрытого сосуда).</a:t>
            </a:r>
            <a:endParaRPr lang="ru-RU" sz="2000" dirty="0"/>
          </a:p>
        </p:txBody>
      </p:sp>
      <p:pic>
        <p:nvPicPr>
          <p:cNvPr id="4" name="Содержимое 3" descr="hello_html_me0abe92.jpg"/>
          <p:cNvPicPr>
            <a:picLocks noGrp="1" noChangeAspect="1"/>
          </p:cNvPicPr>
          <p:nvPr>
            <p:ph idx="1"/>
          </p:nvPr>
        </p:nvPicPr>
        <p:blipFill>
          <a:blip r:embed="rId1"/>
          <a:stretch>
            <a:fillRect/>
          </a:stretch>
        </p:blipFill>
        <p:spPr>
          <a:xfrm>
            <a:off x="4038600" y="4495800"/>
            <a:ext cx="4251960" cy="2057400"/>
          </a:xfr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rgbClr val="00B050"/>
                </a:solidFill>
              </a:rPr>
              <a:t>Эксперименты с магнитами</a:t>
            </a:r>
            <a:endParaRPr lang="ru-RU" dirty="0">
              <a:solidFill>
                <a:srgbClr val="00B050"/>
              </a:solidFill>
            </a:endParaRPr>
          </a:p>
        </p:txBody>
      </p:sp>
      <p:pic>
        <p:nvPicPr>
          <p:cNvPr id="4" name="Содержимое 3" descr="1600x1200_298622_[www.ArtFile.ru].jpg"/>
          <p:cNvPicPr>
            <a:picLocks noGrp="1" noChangeAspect="1"/>
          </p:cNvPicPr>
          <p:nvPr>
            <p:ph idx="1"/>
          </p:nvPr>
        </p:nvPicPr>
        <p:blipFill>
          <a:blip r:embed="rId1"/>
          <a:stretch>
            <a:fillRect/>
          </a:stretch>
        </p:blipFill>
        <p:spPr>
          <a:xfrm>
            <a:off x="762000" y="1905000"/>
            <a:ext cx="7696200" cy="4267200"/>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04800"/>
            <a:ext cx="8229600" cy="4724400"/>
          </a:xfrm>
        </p:spPr>
        <p:txBody>
          <a:bodyPr>
            <a:noAutofit/>
          </a:bodyPr>
          <a:lstStyle/>
          <a:p>
            <a:pPr algn="l"/>
            <a:r>
              <a:rPr lang="ru-RU" sz="2400" b="1" dirty="0" smtClean="0">
                <a:solidFill>
                  <a:schemeClr val="tx2">
                    <a:lumMod val="60000"/>
                    <a:lumOff val="40000"/>
                  </a:schemeClr>
                </a:solidFill>
              </a:rPr>
              <a:t>                                               Магнитная задача. </a:t>
            </a:r>
            <a:br>
              <a:rPr lang="ru-RU" sz="2000" dirty="0" smtClean="0"/>
            </a:br>
            <a:r>
              <a:rPr lang="ru-RU" sz="2000" b="1" dirty="0" smtClean="0"/>
              <a:t>Цель</a:t>
            </a:r>
            <a:r>
              <a:rPr lang="ru-RU" sz="2000" dirty="0" smtClean="0"/>
              <a:t>: узнать, действительно ли магнит притягивает металлические предметы. </a:t>
            </a:r>
            <a:r>
              <a:rPr lang="ru-RU" sz="2000" b="1" dirty="0" smtClean="0"/>
              <a:t>Материал</a:t>
            </a:r>
            <a:r>
              <a:rPr lang="ru-RU" sz="2000" dirty="0" smtClean="0"/>
              <a:t>: небольшой лист бумаги, гвоздь, магнит. Малыш кладет на стол лист  бумаги, а рядом –гвоздь. Как с помощью магнита можно поднять лист бумаги? Нужно положить под бумагу гвоздь, а сверху приложить магнит и поднять. Гвоздь прилипнет к магниту и поднимет бумагу. </a:t>
            </a:r>
            <a:br>
              <a:rPr lang="ru-RU" sz="2000" dirty="0" smtClean="0"/>
            </a:br>
            <a:r>
              <a:rPr lang="ru-RU" sz="2000" dirty="0" smtClean="0">
                <a:solidFill>
                  <a:schemeClr val="tx2">
                    <a:lumMod val="60000"/>
                    <a:lumOff val="40000"/>
                  </a:schemeClr>
                </a:solidFill>
              </a:rPr>
              <a:t>                                                     </a:t>
            </a:r>
            <a:r>
              <a:rPr lang="ru-RU" sz="2400" b="1" dirty="0" smtClean="0">
                <a:solidFill>
                  <a:schemeClr val="tx2">
                    <a:lumMod val="60000"/>
                    <a:lumOff val="40000"/>
                  </a:schemeClr>
                </a:solidFill>
              </a:rPr>
              <a:t>Летающая бабочка.</a:t>
            </a:r>
            <a:br>
              <a:rPr lang="ru-RU" sz="2000" dirty="0" smtClean="0"/>
            </a:br>
            <a:r>
              <a:rPr lang="ru-RU" sz="2000" b="1" dirty="0" smtClean="0"/>
              <a:t> Цель</a:t>
            </a:r>
            <a:r>
              <a:rPr lang="ru-RU" sz="2000" dirty="0" smtClean="0"/>
              <a:t>: познакомиться с магнитом и магнитной силой.</a:t>
            </a:r>
            <a:br>
              <a:rPr lang="ru-RU" sz="2000" dirty="0" smtClean="0"/>
            </a:br>
            <a:r>
              <a:rPr lang="ru-RU" sz="2000" b="1" dirty="0" smtClean="0"/>
              <a:t> Материа</a:t>
            </a:r>
            <a:r>
              <a:rPr lang="ru-RU" sz="2000" dirty="0" smtClean="0"/>
              <a:t>л: лист цветной бумаги, скрепка, нитки, магнит. Малыш с вашей помощью вырезает из бумаги бабочку. Теперь прикрепляет к ней скрепку, а к скрепке –нитку. Пусть возьмет в одну руку нитку, а в другую магнит. Как заставить бабочку летать? Магнит притягивает скрепку, и бабочка поднимается  -«летает».</a:t>
            </a:r>
            <a:endParaRPr lang="ru-RU" sz="2000" dirty="0"/>
          </a:p>
        </p:txBody>
      </p:sp>
      <p:pic>
        <p:nvPicPr>
          <p:cNvPr id="4" name="Содержимое 3" descr="0.jpg"/>
          <p:cNvPicPr>
            <a:picLocks noGrp="1" noChangeAspect="1"/>
          </p:cNvPicPr>
          <p:nvPr>
            <p:ph idx="1"/>
          </p:nvPr>
        </p:nvPicPr>
        <p:blipFill>
          <a:blip r:embed="rId1"/>
          <a:stretch>
            <a:fillRect/>
          </a:stretch>
        </p:blipFill>
        <p:spPr>
          <a:xfrm>
            <a:off x="5105400" y="4800600"/>
            <a:ext cx="3429000" cy="1828800"/>
          </a:xfr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973762"/>
          </a:xfrm>
        </p:spPr>
        <p:txBody>
          <a:bodyPr>
            <a:normAutofit/>
          </a:bodyPr>
          <a:lstStyle/>
          <a:p>
            <a:pPr algn="l"/>
            <a:r>
              <a:rPr lang="ru-RU" sz="2800" b="1" dirty="0" smtClean="0"/>
              <a:t>                    Опыты с песком . </a:t>
            </a:r>
            <a:r>
              <a:rPr lang="ru-RU" sz="2800" b="1" dirty="0" smtClean="0">
                <a:solidFill>
                  <a:srgbClr val="0070C0"/>
                </a:solidFill>
              </a:rPr>
              <a:t>Сыпучий песок </a:t>
            </a:r>
            <a:br>
              <a:rPr lang="ru-RU" sz="2400" dirty="0" smtClean="0"/>
            </a:br>
            <a:r>
              <a:rPr lang="ru-RU" sz="2800" b="1" dirty="0" smtClean="0"/>
              <a:t>Цель:</a:t>
            </a:r>
            <a:r>
              <a:rPr lang="ru-RU" sz="2400" dirty="0" smtClean="0"/>
              <a:t> знакомить детей со свойствами песка</a:t>
            </a:r>
            <a:br>
              <a:rPr lang="ru-RU" sz="2400" dirty="0" smtClean="0"/>
            </a:br>
            <a:r>
              <a:rPr lang="ru-RU" sz="2400" dirty="0" smtClean="0"/>
              <a:t> </a:t>
            </a:r>
            <a:r>
              <a:rPr lang="ru-RU" sz="2800" b="1" dirty="0" smtClean="0"/>
              <a:t>Материалы: </a:t>
            </a:r>
            <a:r>
              <a:rPr lang="ru-RU" sz="2400" dirty="0" smtClean="0"/>
              <a:t>лоток, песок, лупа Возьмите чистый песок и насыпьте его в большой лоток. Рассмотрите через лупу форму песчинок. Она может быть разной, в пустыне она имеет форму ромба. Возьмите песок в руки, он сыпучий. Попробуйте его пересыпать из рук в руки. </a:t>
            </a:r>
            <a:br>
              <a:rPr lang="ru-RU" sz="2400" dirty="0" smtClean="0"/>
            </a:br>
            <a:r>
              <a:rPr lang="ru-RU" sz="2400" dirty="0" smtClean="0">
                <a:solidFill>
                  <a:srgbClr val="0070C0"/>
                </a:solidFill>
              </a:rPr>
              <a:t>                                      </a:t>
            </a:r>
            <a:r>
              <a:rPr lang="ru-RU" sz="2800" b="1" dirty="0" smtClean="0">
                <a:solidFill>
                  <a:srgbClr val="0070C0"/>
                </a:solidFill>
              </a:rPr>
              <a:t>Песок может двигаться</a:t>
            </a:r>
            <a:br>
              <a:rPr lang="ru-RU" sz="2400" dirty="0" smtClean="0"/>
            </a:br>
            <a:r>
              <a:rPr lang="ru-RU" sz="2400" dirty="0" smtClean="0"/>
              <a:t> </a:t>
            </a:r>
            <a:r>
              <a:rPr lang="ru-RU" sz="2800" b="1" dirty="0" smtClean="0"/>
              <a:t>Цель: </a:t>
            </a:r>
            <a:r>
              <a:rPr lang="ru-RU" sz="2400" dirty="0" smtClean="0"/>
              <a:t>знакомить детей со свойствами песка </a:t>
            </a:r>
            <a:br>
              <a:rPr lang="ru-RU" sz="2400" dirty="0" smtClean="0"/>
            </a:br>
            <a:r>
              <a:rPr lang="ru-RU" sz="2800" b="1" dirty="0" smtClean="0"/>
              <a:t>Материалы:</a:t>
            </a:r>
            <a:r>
              <a:rPr lang="ru-RU" sz="2400" dirty="0" smtClean="0"/>
              <a:t> лоток, песок Возьмите горсть сухого песка и выпустите его струйкой так, чтобы он попал в одно место. Постепенно в месте падения образуется конус, растущий в высоту и занимающий все большую площадь у основания. Если долго сыпать песок, то в одном месте, или в другом возникают сплавы. Движение песка похоже на течение</a:t>
            </a:r>
            <a:r>
              <a:rPr lang="ru-RU" sz="2000" dirty="0" smtClean="0"/>
              <a:t>.</a:t>
            </a:r>
            <a:endParaRPr lang="ru-RU" sz="2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90800"/>
            <a:ext cx="8229600" cy="3962400"/>
          </a:xfrm>
        </p:spPr>
        <p:txBody>
          <a:bodyPr>
            <a:noAutofit/>
          </a:bodyPr>
          <a:lstStyle/>
          <a:p>
            <a:pPr algn="l"/>
            <a:r>
              <a:rPr lang="ru-RU" sz="2400" dirty="0" smtClean="0">
                <a:solidFill>
                  <a:srgbClr val="0070C0"/>
                </a:solidFill>
              </a:rPr>
              <a:t>                                 </a:t>
            </a:r>
            <a:r>
              <a:rPr lang="ru-RU" sz="2400" b="1" dirty="0" smtClean="0">
                <a:solidFill>
                  <a:srgbClr val="0070C0"/>
                </a:solidFill>
              </a:rPr>
              <a:t>Свойства рассеянного песка </a:t>
            </a:r>
            <a:br>
              <a:rPr lang="ru-RU" sz="1800" dirty="0" smtClean="0"/>
            </a:br>
            <a:r>
              <a:rPr lang="ru-RU" sz="1800" b="1" dirty="0" smtClean="0"/>
              <a:t>Цель: </a:t>
            </a:r>
            <a:r>
              <a:rPr lang="ru-RU" sz="1800" dirty="0" smtClean="0"/>
              <a:t>знакомить детей со свойствами песка </a:t>
            </a:r>
            <a:br>
              <a:rPr lang="ru-RU" sz="1800" dirty="0" smtClean="0"/>
            </a:br>
            <a:r>
              <a:rPr lang="ru-RU" sz="1800" b="1" dirty="0" smtClean="0"/>
              <a:t>Материалы:</a:t>
            </a:r>
            <a:r>
              <a:rPr lang="ru-RU" sz="1800" dirty="0" smtClean="0"/>
              <a:t> лоток, песок Разровняйте площадку из сухого песка. Равномерно по всей поверхности сыпьте песок через сито. Погрузите без надавливания в песок карандаш. Положите на поверхность песка какой-нибудь тяжелый предмет (например, ключ). Обратите внимание на глубину следа, оставшегося от предмета на песке. А теперь встряхните лоток. Проделайте ключом и карандашом аналогичные действия. В набросанный песок карандаш погрузится примерно вдвое глубже, чем в рассеянный. Отпечаток тяжелого предмета будет заметно более отчетливым на набросанном песке, чем на рассеянном. Рассеянный песок заметнее плотнее. </a:t>
            </a:r>
            <a:br>
              <a:rPr lang="ru-RU" sz="1800" dirty="0" smtClean="0"/>
            </a:br>
            <a:r>
              <a:rPr lang="ru-RU" sz="1800" dirty="0" smtClean="0"/>
              <a:t>                                             </a:t>
            </a:r>
            <a:r>
              <a:rPr lang="ru-RU" sz="2400" b="1" dirty="0" smtClean="0">
                <a:solidFill>
                  <a:srgbClr val="0070C0"/>
                </a:solidFill>
              </a:rPr>
              <a:t>Свойства мокрого песка </a:t>
            </a:r>
            <a:br>
              <a:rPr lang="ru-RU" sz="1800" dirty="0" smtClean="0"/>
            </a:br>
            <a:r>
              <a:rPr lang="ru-RU" sz="1800" b="1" dirty="0" smtClean="0"/>
              <a:t>Цель: </a:t>
            </a:r>
            <a:r>
              <a:rPr lang="ru-RU" sz="1800" dirty="0" smtClean="0"/>
              <a:t>знакомить детей со свойствами песка </a:t>
            </a:r>
            <a:br>
              <a:rPr lang="ru-RU" sz="1800" dirty="0" smtClean="0"/>
            </a:br>
            <a:r>
              <a:rPr lang="ru-RU" sz="1800" b="1" dirty="0" smtClean="0"/>
              <a:t>Материалы:</a:t>
            </a:r>
            <a:r>
              <a:rPr lang="ru-RU" sz="1800" dirty="0" smtClean="0"/>
              <a:t> лоток, песок Предложите  пересыпать мокрый песок. Мокрый песок нельзя сыпать струйкой из ладони, зато он может принимать  любую нужную форму, пока не высохнет. Когда песок намокнет, воздух между гранями каждой песчинки исчезает, мокрые грани слипаются и держат друг друга.  На мокром песке можно рисовать, высыхая, рисунок сохраняется. Если в мокрый песок добавить цемент,  то и высохнув, песок свою форму не потеряет и станет твердым, как камень.  Вот так песок работает на строительстве  домов. Предложите сделать постройки из песка, нарисовать картинки на песке.</a:t>
            </a:r>
            <a:endParaRPr lang="ru-RU" sz="18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000" b="1" dirty="0" smtClean="0">
                <a:solidFill>
                  <a:srgbClr val="FFC000"/>
                </a:solidFill>
              </a:rPr>
              <a:t>Опыты с зеркалом</a:t>
            </a:r>
            <a:endParaRPr lang="ru-RU" sz="4000" b="1" dirty="0">
              <a:solidFill>
                <a:srgbClr val="FFC000"/>
              </a:solidFill>
            </a:endParaRPr>
          </a:p>
        </p:txBody>
      </p:sp>
      <p:pic>
        <p:nvPicPr>
          <p:cNvPr id="4" name="Содержимое 3" descr="zakal.jpg"/>
          <p:cNvPicPr>
            <a:picLocks noGrp="1" noChangeAspect="1"/>
          </p:cNvPicPr>
          <p:nvPr>
            <p:ph idx="1"/>
          </p:nvPr>
        </p:nvPicPr>
        <p:blipFill>
          <a:blip r:embed="rId1"/>
          <a:stretch>
            <a:fillRect/>
          </a:stretch>
        </p:blipFill>
        <p:spPr>
          <a:xfrm>
            <a:off x="838200" y="1981200"/>
            <a:ext cx="7467600" cy="4572000"/>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049962"/>
          </a:xfrm>
        </p:spPr>
        <p:txBody>
          <a:bodyPr>
            <a:normAutofit/>
          </a:bodyPr>
          <a:lstStyle/>
          <a:p>
            <a:pPr algn="l"/>
            <a:r>
              <a:rPr lang="ru-RU" sz="1800" dirty="0" smtClean="0"/>
              <a:t>•</a:t>
            </a:r>
            <a:r>
              <a:rPr lang="ru-RU" sz="3200" dirty="0" smtClean="0">
                <a:solidFill>
                  <a:srgbClr val="FF0000"/>
                </a:solidFill>
              </a:rPr>
              <a:t>Игра «Свет бывает разный» </a:t>
            </a:r>
            <a:r>
              <a:rPr lang="ru-RU" sz="3200" dirty="0" smtClean="0"/>
              <a:t>—Незнайка предлагает детям разложить картинки на две группы: свет в природе, искусственный свет — изготовленный людьми.   Что светит ярче —свеча, фонарик, настольная лампа ? Продемонстрировать действие этих предметов, сравнить,  разложить в такой же последовательности картинки с изображением этих предметов. Что светит ярче — солнце, луна, костер? Сравнить по картинкам и разложить их по степени яркости света (от самого яркого).</a:t>
            </a:r>
            <a:endParaRPr lang="ru-RU" sz="32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049962"/>
          </a:xfrm>
        </p:spPr>
        <p:txBody>
          <a:bodyPr>
            <a:normAutofit/>
          </a:bodyPr>
          <a:lstStyle/>
          <a:p>
            <a:pPr algn="l"/>
            <a:r>
              <a:rPr lang="ru-RU" sz="2800" b="1" dirty="0" smtClean="0">
                <a:solidFill>
                  <a:srgbClr val="7030A0"/>
                </a:solidFill>
              </a:rPr>
              <a:t>                                Солнечный зайчик </a:t>
            </a:r>
            <a:br>
              <a:rPr lang="ru-RU" sz="2400" b="1" dirty="0" smtClean="0">
                <a:solidFill>
                  <a:srgbClr val="7030A0"/>
                </a:solidFill>
              </a:rPr>
            </a:br>
            <a:r>
              <a:rPr lang="ru-RU" sz="2400" dirty="0" smtClean="0"/>
              <a:t>Выбрав момент, когда солнце заглядывает в окно, поймайте с помощью зеркальца лучик и постарайтесь обратить внимание малыша на то, как солнечный «зайчик» прыгает по стене, по потолку, со стены на диван и т.д. Предложите поймать убегающего «зайчика». Если ребёнку понравилась игра, поменяйтесь ролями: дайте ему зеркало, покажите как поймать луч, а затем встаньте у стены. Постарайтесь «ловить» пятнышко света как можно более эмоционально, не забывая при этом комментировать свои действия: «Поймаю-поймаю! Какой шустрый зайчик –быстро бегает! Ой, а теперь он на потолке, не достать… Ну-ка заяц, спускайся к нам!» и т.д. Смех ребёнка станет вам самой лучшей наградой.     зайчик стал тёплым. «Кто его согрел?».</a:t>
            </a:r>
            <a:br>
              <a:rPr lang="ru-RU" sz="1800" dirty="0" smtClean="0"/>
            </a:br>
            <a:endParaRPr lang="ru-RU" sz="18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278562"/>
          </a:xfrm>
        </p:spPr>
        <p:txBody>
          <a:bodyPr>
            <a:noAutofit/>
          </a:bodyPr>
          <a:lstStyle/>
          <a:p>
            <a:pPr algn="l"/>
            <a:r>
              <a:rPr lang="ru-RU" sz="2400" b="1" dirty="0"/>
              <a:t>Выводы</a:t>
            </a:r>
            <a:r>
              <a:rPr lang="ru-RU" sz="2000" dirty="0"/>
              <a:t>: применение экспериментирования оказало влияние на:</a:t>
            </a:r>
            <a:br>
              <a:rPr lang="ru-RU" sz="2000" dirty="0"/>
            </a:br>
            <a:r>
              <a:rPr lang="ru-RU" sz="2000" dirty="0"/>
              <a:t> Повышение уровня развития любознательности; исследовательские умения и навыки детей (видеть и определять</a:t>
            </a:r>
            <a:r>
              <a:rPr lang="ru-RU" sz="3200" dirty="0"/>
              <a:t> </a:t>
            </a:r>
            <a:r>
              <a:rPr lang="ru-RU" sz="2000" dirty="0"/>
              <a:t>проблему, принимать и ставить цель, решать проблемы, анализировать объект или явление, выделять существенные признаки и связи, сопоставлять различные факты, выдвигать различные гипотезы, отбирать средства и материалы для самостоятельной деятельности, осуществлять эксперимент, делать определенные умозаключения и выводы);</a:t>
            </a:r>
            <a:br>
              <a:rPr lang="ru-RU" sz="2000" dirty="0"/>
            </a:br>
            <a:r>
              <a:rPr lang="ru-RU" sz="3200" dirty="0"/>
              <a:t></a:t>
            </a:r>
            <a:r>
              <a:rPr lang="ru-RU" sz="2000" dirty="0"/>
              <a:t>Речевое развитие (обогащение словарного запаса детей различными терминами, закрепление умения грамматически правильно строить свои ответы на вопросы, умение задавать вопросы, следить за логикой своего высказывания, умение строить доказательную речь);</a:t>
            </a:r>
            <a:br>
              <a:rPr lang="ru-RU" sz="2000" dirty="0"/>
            </a:br>
            <a:r>
              <a:rPr lang="ru-RU" sz="2000" dirty="0"/>
              <a:t>Личностные характеристики (появление инициативы, самостоятельности, умения сотрудничать с другими, потребности отстаивать свою точку зрения, согласовывать её с другими и т. д.);</a:t>
            </a:r>
            <a:br>
              <a:rPr lang="ru-RU" sz="2000" dirty="0"/>
            </a:br>
            <a:r>
              <a:rPr lang="ru-RU" sz="2000" dirty="0"/>
              <a:t> Повысило Знания детей о неживой природе.</a:t>
            </a:r>
            <a:endParaRPr lang="ru-RU" sz="20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287962"/>
          </a:xfrm>
        </p:spPr>
        <p:txBody>
          <a:bodyPr>
            <a:normAutofit/>
          </a:bodyPr>
          <a:lstStyle/>
          <a:p>
            <a:r>
              <a:rPr lang="ru-RU" sz="3200" dirty="0" smtClean="0">
                <a:solidFill>
                  <a:srgbClr val="C00000"/>
                </a:solidFill>
              </a:rPr>
              <a:t>Люди, научившиеся наблюдениям и опытам, приобретают способность сами ставить вопросы и получать на них фактические ответы, оказываясь на более высоком умственном и нравственном уровне в сравнении с теми, кто такой школы не прошел. </a:t>
            </a:r>
            <a:br>
              <a:rPr lang="ru-RU" sz="3200" dirty="0" smtClean="0">
                <a:solidFill>
                  <a:srgbClr val="C00000"/>
                </a:solidFill>
              </a:rPr>
            </a:br>
            <a:r>
              <a:rPr lang="ru-RU" sz="3200" dirty="0" smtClean="0">
                <a:solidFill>
                  <a:srgbClr val="C00000"/>
                </a:solidFill>
              </a:rPr>
              <a:t>К.Е.Тимирязев</a:t>
            </a:r>
            <a:endParaRPr lang="ru-RU" sz="3200" dirty="0">
              <a:solidFill>
                <a:srgbClr val="C00000"/>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0</TotalTime>
  <Words>11459</Words>
  <Application>WPS Presentation</Application>
  <PresentationFormat>Экран (4:3)</PresentationFormat>
  <Paragraphs>53</Paragraphs>
  <Slides>23</Slides>
  <Notes>1</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23</vt:i4>
      </vt:variant>
    </vt:vector>
  </HeadingPairs>
  <TitlesOfParts>
    <vt:vector size="33" baseType="lpstr">
      <vt:lpstr>Arial</vt:lpstr>
      <vt:lpstr>SimSun</vt:lpstr>
      <vt:lpstr>Wingdings</vt:lpstr>
      <vt:lpstr>Wingdings 2</vt:lpstr>
      <vt:lpstr>Wingdings</vt:lpstr>
      <vt:lpstr>Constantia</vt:lpstr>
      <vt:lpstr>Calibri</vt:lpstr>
      <vt:lpstr>Microsoft YaHei</vt:lpstr>
      <vt:lpstr>Arial Unicode MS</vt:lpstr>
      <vt:lpstr>Поток</vt:lpstr>
      <vt:lpstr>Тема самообразования</vt:lpstr>
      <vt:lpstr>Неживая природа:</vt:lpstr>
      <vt:lpstr>Цель: помочь раскрыть перед детьми удивительный мир экспериментирования, развивать познавательные способности; - изучить методическую литературу по данной теме; -помочь ребенку в освоении соответствующего словаря, в умении точно и ясно выражать свои суждения и предположения; - обобщение знаний по данной теме.</vt:lpstr>
      <vt:lpstr> Неживая природа: воздух,песок, магниты, зеркало, космос.  Задачи: - создавать условия для исследовательской активности детей; - поощрять и направлять исследовательскую инициативу детей, развивая их независимость, изобретательность, творческую активность. </vt:lpstr>
      <vt:lpstr>   1</vt:lpstr>
      <vt:lpstr>                                                 </vt:lpstr>
      <vt:lpstr>Опыты с воздухом</vt:lpstr>
      <vt:lpstr>                                                        Как работает воздух.  Цель: увидеть, как  воздух может поддерживать предметы.  Материал: два одинаковых листа бумаги, стул. Предложите малышу скомкать один лист бумаги. Затем пускай он встанет на стул и с одинаковой высоты бросит одновременно смятый и ровный листок. Какой листок приземлился раньше? Вывод: смятый листок упал на пол раньше, так как ровный листок опускается, плавно кружась. Его поддерживает воздух.                                                            Воздух легче воды  Цель: доказать, что воздух легче воды  Материал: надувные игрушки, таз с водой Детям предлагается "утопить" игрушки, наполненные воздухом, в том числе спасательные круги. Почему они не тонут?  Вывод: Воздух легче воды.                                                    Движение воздуха –ветер  Налейте в таз воду. Возьмите веер и помашите им над водой. Почему появились волны? Веер движется и как бы получается ветер. Воздух тоже начинает двигаться. Ветер –это движение воздуха. Сделайте бумажные кораблики и опустите их в воду. Подуйте на кораблики. Кораблики плывут, благодаря ветру. Что происходит с корабликами, если ветра нет? А если ветер очень сильный? Начинается буря и кораблик может потерпеть настоящее крушение. (Всё это дети могут продемонстрировать). </vt:lpstr>
      <vt:lpstr>Опыты с воздухом. Воздух внутри нас  Цель: знакомить детей со свойствами воздуха  Материалы: мыльные пузыри  1. Поставьте перед ребёнком стаканчик с мыльными пузырями и предложите выдуть мыльные пузыри.  2. Обсудите, почему они называются мыльными, что внутри этих пузырей и почему они такие легкие, летают.</vt:lpstr>
      <vt:lpstr>«Имеет ли воздух вес? » 1. Делаем самодельные весы.  2. Взвешиваем 2 не надутых шарика.  3. Вес одинаковый.  4. Один из шариков надуваем.  5. Вновь взвешиваем. Что произошло? Надутый шар перевешивает пустой: воздух имеет вес.  6. Проткнем надутый шар. Что произошло?</vt:lpstr>
      <vt:lpstr>                              Опыты с водой.  У воды нет запаха  Цель: познакомить детей со свойствами воды  Материалы: стаканы с водопроводной водой Предложите детям понюхать воду и сказать, чем она пахнет (или совсем не пахнет). Как и в предыдущем случае, из самых лучших побуждений они вас начнут уверять, что вода очень приятно пахнет. Пусть нюхают еще и еще, пока не убедятся, что запаха нет. Однако подчеркните, что вода из водопроводного крана может иметь запах, так как ее очищают специальными веществами, чтобы она была безопасной для вашего здоровья.</vt:lpstr>
      <vt:lpstr>                               </vt:lpstr>
      <vt:lpstr>                        У воды нет вкуса  Цель:познакомить детей со свойствами воды  Материалы:стаканы с водой, стаканы с соком Предложите детям попробовать через соломинку воду. Вопрос: есть ли у нее вкус? Очень часто дети убежденно говорят, что вода очень вкусная. Дайте им для сравнения попробовать сок. Если они не убедились, пусть еще раз попробуют воду. Объясните, что когда человек очень хочет пить, то с удовольствием пьет воду, и, чтобы выразить свое удовольствие, говорит: «Какая вкусная вода!», хотя на самом деле ее вкуса не чувствует. А вот морская вода на вкус соленая, потому что в ней много разных солей. Ее человек не может пить.</vt:lpstr>
      <vt:lpstr>                                         Куда делась вода?  Цель: выявить процесс испарения воды, зависимость скорости испарения от условий (открытая и закрытая поверхность воды).  Материал: две мерные одинаковые ёмкости. Дети наливают равное количество воды в ёмкости; вместе с воспитателем делают отметку уровня; одну банку закрывают плотно крышкой, другую -оставляют открытой; обе банки ставят на подоконник. В течение недели наблюдают процесс испарения, делая отметки на стенках ёмкостей и фиксируя результаты в дневнике наблюдений. Обсуждают, изменилось ли количество воды (уровень воды стал ниже отметки), куда исчезла вода с открытой банки (частицы воды поднялись с поверхности в воздух). Когда ёмкость закрыты, испарение слабое (частицы воды не могут испариться с закрытого сосуда).</vt:lpstr>
      <vt:lpstr>Эксперименты с магнитами</vt:lpstr>
      <vt:lpstr>                                               Магнитная задача.  Цель: узнать, действительно ли магнит притягивает металлические предметы. Материал: небольшой лист бумаги, гвоздь, магнит. Малыш кладет на стол лист  бумаги, а рядом –гвоздь. Как с помощью магнита можно поднять лист бумаги? Нужно положить под бумагу гвоздь, а сверху приложить магнит и поднять. Гвоздь прилипнет к магниту и поднимет бумагу.                                                       Летающая бабочка.  Цель: познакомиться с магнитом и магнитной силой.  Материал: лист цветной бумаги, скрепка, нитки, магнит. Малыш с вашей помощью вырезает из бумаги бабочку. Теперь прикрепляет к ней скрепку, а к скрепке –нитку. Пусть возьмет в одну руку нитку, а в другую магнит. Как заставить бабочку летать? Магнит притягивает скрепку, и бабочка поднимается  -«летает».</vt:lpstr>
      <vt:lpstr>                    Опыты с песком . Сыпучий песок  Цель: знакомить детей со свойствами песка  Материалы: лоток, песок, лупа Возьмите чистый песок и насыпьте его в большой лоток. Рассмотрите через лупу форму песчинок. Она может быть разной, в пустыне она имеет форму ромба. Возьмите песок в руки, он сыпучий. Попробуйте его пересыпать из рук в руки.                                        Песок может двигаться  Цель: знакомить детей со свойствами песка  Материалы: лоток, песок Возьмите горсть сухого песка и выпустите его струйкой так, чтобы он попал в одно место. Постепенно в месте падения образуется конус, растущий в высоту и занимающий все большую площадь у основания. Если долго сыпать песок, то в одном месте, или в другом возникают сплавы. Движение песка похоже на течение.</vt:lpstr>
      <vt:lpstr>                                 Свойства рассеянного песка  Цель: знакомить детей со свойствами песка  Материалы: лоток, песок Разровняйте площадку из сухого песка. Равномерно по всей поверхности сыпьте песок через сито. Погрузите без надавливания в песок карандаш. Положите на поверхность песка какой-нибудь тяжелый предмет (например, ключ). Обратите внимание на глубину следа, оставшегося от предмета на песке. А теперь встряхните лоток. Проделайте ключом и карандашом аналогичные действия. В набросанный песок карандаш погрузится примерно вдвое глубже, чем в рассеянный. Отпечаток тяжелого предмета будет заметно более отчетливым на набросанном песке, чем на рассеянном. Рассеянный песок заметнее плотнее.                                               Свойства мокрого песка  Цель: знакомить детей со свойствами песка  Материалы: лоток, песок Предложите  пересыпать мокрый песок. Мокрый песок нельзя сыпать струйкой из ладони, зато он может принимать  любую нужную форму, пока не высохнет. Когда песок намокнет, воздух между гранями каждой песчинки исчезает, мокрые грани слипаются и держат друг друга.  На мокром песке можно рисовать, высыхая, рисунок сохраняется. Если в мокрый песок добавить цемент,  то и высохнув, песок свою форму не потеряет и станет твердым, как камень.  Вот так песок работает на строительстве  домов. Предложите сделать постройки из песка, нарисовать картинки на песке.</vt:lpstr>
      <vt:lpstr>Опыты с зеркалом</vt:lpstr>
      <vt:lpstr>•Игра «Свет бывает разный» —Незнайка предлагает детям разложить картинки на две группы: свет в природе, искусственный свет — изготовленный людьми.   Что светит ярче —свеча, фонарик, настольная лампа ? Продемонстрировать действие этих предметов, сравнить,  разложить в такой же последовательности картинки с изображением этих предметов. Что светит ярче — солнце, луна, костер? Сравнить по картинкам и разложить их по степени яркости света (от самого яркого).</vt:lpstr>
      <vt:lpstr>                                Солнечный зайчик  Выбрав момент, когда солнце заглядывает в окно, поймайте с помощью зеркальца лучик и постарайтесь обратить внимание малыша на то, как солнечный «зайчик» прыгает по стене, по потолку, со стены на диван и т.д. Предложите поймать убегающего «зайчика». Если ребёнку понравилась игра, поменяйтесь ролями: дайте ему зеркало, покажите как поймать луч, а затем встаньте у стены. Постарайтесь «ловить» пятнышко света как можно более эмоционально, не забывая при этом комментировать свои действия: «Поймаю-поймаю! Какой шустрый зайчик –быстро бегает! Ой, а теперь он на потолке, не достать… Ну-ка заяц, спускайся к нам!» и т.д. Смех ребёнка станет вам самой лучшей наградой.     зайчик стал тёплым. «Кто его согрел?». </vt:lpstr>
      <vt:lpstr>Выводы: применение экспериментирования оказало влияние на:  Повышение уровня развития любознательности; исследовательские умения и навыки детей (видеть и определять проблему, принимать и ставить цель, решать проблемы, анализировать объект или явление, выделять существенные признаки и связи, сопоставлять различные факты, выдвигать различные гипотезы, отбирать средства и материалы для самостоятельной деятельности, осуществлять эксперимент, делать определенные умозаключения и выводы); Речевое развитие (обогащение словарного запаса детей различными терминами, закрепление умения грамматически правильно строить свои ответы на вопросы, умение задавать вопросы, следить за логикой своего высказывания, умение строить доказательную речь); Личностные характеристики (появление инициативы, самостоятельности, умения сотрудничать с другими, потребности отстаивать свою точку зрения, согласовывать её с другими и т. д.);  Повысило Знания детей о неживой природе.</vt:lpstr>
      <vt:lpstr>Люди, научившиеся наблюдениям и опытам, приобретают способность сами ставить вопросы и получать на них фактические ответы, оказываясь на более высоком умственном и нравственном уровне в сравнении с теми, кто такой школы не прошел.  К.Е.Тимирязев</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Экспериментальная деятельность в детском саду</dc:title>
  <dc:creator>777</dc:creator>
  <cp:lastModifiedBy>WPS_1713003018</cp:lastModifiedBy>
  <cp:revision>46</cp:revision>
  <dcterms:created xsi:type="dcterms:W3CDTF">2017-02-19T18:12:00Z</dcterms:created>
  <dcterms:modified xsi:type="dcterms:W3CDTF">2025-10-20T16:55:48Z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32D77425C54A49CD91B06A563F5C2397_12</vt:lpwstr>
  </property>
  <property fmtid="{D5CDD505-2E9C-101B-9397-08002B2CF9AE}" pid="3" name="KSOProductBuildVer">
    <vt:lpwstr>1049-12.2.0.22549</vt:lpwstr>
  </property>
</Properties>
</file>