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5" r:id="rId3"/>
    <p:sldId id="266" r:id="rId4"/>
    <p:sldId id="267" r:id="rId5"/>
    <p:sldId id="268" r:id="rId6"/>
    <p:sldId id="269" r:id="rId7"/>
    <p:sldId id="270" r:id="rId8"/>
    <p:sldId id="257" r:id="rId9"/>
    <p:sldId id="258" r:id="rId10"/>
    <p:sldId id="263" r:id="rId11"/>
    <p:sldId id="259" r:id="rId12"/>
    <p:sldId id="260" r:id="rId13"/>
    <p:sldId id="261" r:id="rId14"/>
    <p:sldId id="262" r:id="rId15"/>
    <p:sldId id="264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11/12/2021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6568" y="240632"/>
            <a:ext cx="11734799" cy="2999873"/>
          </a:xfrm>
        </p:spPr>
        <p:txBody>
          <a:bodyPr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 тренировок в подготовительном и специально – </a:t>
            </a: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подготовительном периоде</a:t>
            </a:r>
            <a:endParaRPr lang="ru-RU" sz="8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6568" y="3801979"/>
            <a:ext cx="11855115" cy="2719138"/>
          </a:xfrm>
        </p:spPr>
        <p:txBody>
          <a:bodyPr>
            <a:normAutofit fontScale="85000" lnSpcReduction="20000"/>
          </a:bodyPr>
          <a:lstStyle/>
          <a:p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Представляет:</a:t>
            </a: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Плугатыренко Евгений Владимирович</a:t>
            </a: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Тренер – преподаватель </a:t>
            </a: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МКОУ ДО Калачеевская ДЮСШ им. В.И.Бакулина</a:t>
            </a:r>
          </a:p>
          <a:p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тделение «ПЛАВАНИЕ»</a:t>
            </a:r>
          </a:p>
          <a:p>
            <a:endPara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Калач 2021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19376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8168" y="120315"/>
            <a:ext cx="6705600" cy="6617368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Микроцикл — это малый цикл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тренировок,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чаще всего с недельной или околонедельной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продолжительностью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Внешними признаками микроцикла являются: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 двух фаз в его структуре — стимуляционной фазы (кумулятивной) и восстановительной фазы (разгрузка и отдых). При этом равные сочетания (по времени) этих фаз встречаются лишь в тренировке начинающих спортсменов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подготовительном периоде стимуляционная фаза значительно превышает восстановительную, а в соревновательный период их соотношения становятся более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вариативными.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860" y="120316"/>
            <a:ext cx="5093035" cy="3056021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860" y="3248526"/>
            <a:ext cx="5093035" cy="3489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9988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35579" y="48126"/>
            <a:ext cx="6047874" cy="6809874"/>
          </a:xfrm>
        </p:spPr>
        <p:txBody>
          <a:bodyPr>
            <a:noAutofit/>
          </a:bodyPr>
          <a:lstStyle/>
          <a:p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Подготовительный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период</a:t>
            </a:r>
            <a:b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период фундаментальной подготов­ки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b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подразделяется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 </a:t>
            </a:r>
            <a:r>
              <a:rPr lang="ru-RU" sz="20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два крупных этапа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1) общеподготовитель­ный (или базовый)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этап.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2) специально подготовительный этап.</a:t>
            </a:r>
            <a:b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Общеподготовительный этап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этапа — повышение уровня физической подготовленности спортсменов, совершенствование физических качеств, лежащих в основе высоких спортивных достижений в конкретном виде спорта. Длительность этого этапа зависит от числа соревновательных периодов в годичном цикле и составляет, как правило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6 – 12 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недель (в отдельных видах спорта встречаются вариации от 5 до 10 недель).</a:t>
            </a:r>
            <a:b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Специально – подготовительный  </a:t>
            </a:r>
            <a:r>
              <a:rPr lang="ru-RU" sz="2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этом этапе стабилизируются тренировочные нагрузки, объемы, направленные на совершенствование физической подготовленности, и повышается интенсивность за счет увеличения технико-тактических средств тренировки. Длительность этапа 2— 6 недель.</a:t>
            </a:r>
            <a:b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821" y="1467852"/>
            <a:ext cx="5486400" cy="3713747"/>
          </a:xfrm>
        </p:spPr>
      </p:pic>
    </p:spTree>
    <p:extLst>
      <p:ext uri="{BB962C8B-B14F-4D97-AF65-F5344CB8AC3E}">
        <p14:creationId xmlns:p14="http://schemas.microsoft.com/office/powerpoint/2010/main" val="11668016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70884" y="216567"/>
            <a:ext cx="6392779" cy="6481011"/>
          </a:xfrm>
        </p:spPr>
        <p:txBody>
          <a:bodyPr>
            <a:normAutofit fontScale="90000"/>
          </a:bodyPr>
          <a:lstStyle/>
          <a:p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Соревновательный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период.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Основными 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задачами этого периода являются повышение достигнутого уровня специальной подготовленности и достижение высоких спортивных результатов в соревнованиях. Эти задачи решаются с помощью соревновательных и близких к ним специально подготовительных упражнений.</a:t>
            </a:r>
            <a:b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Соревновательный период чаще всего делят на </a:t>
            </a:r>
            <a:r>
              <a:rPr lang="ru-RU" sz="16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два этапа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этап ранних 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стартов,</a:t>
            </a:r>
            <a:b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2) этап непосредственной подготовки к главному старту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 ранних стартов, 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этом этапе длительностью в 2— 3 недели, решаются задачи повышения уровня подготовленности, совершенствования новых технико-тактических навыков в процессе использования соревновательных упражнений. В конце этого этапа обычно проводится главное отборочное соревнование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 непосредственной подготовки к главному старту. 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восстановление работоспособности после главных отбороч­ных соревнований;</a:t>
            </a:r>
            <a:b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дальнейшее совершенствование 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физической 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подготовки и технико-тактических навыков;</a:t>
            </a:r>
            <a:b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создание и поддержание высокой психической готовности у спортсменов за счет регуляции и саморегуляции состояний;</a:t>
            </a:r>
            <a:b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моделирование соревновательной деятельности с целью подведения к старту и контроля за уровнем подготовленности;</a:t>
            </a:r>
            <a:b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обеспечение оптимальных условий для максимального использования всех сторон подготовленности (физической, тех­нической, тактической и психической).</a:t>
            </a:r>
            <a:b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Продолжительность этого этапа колеблется в пределах 2—3 недель.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747" y="216567"/>
            <a:ext cx="5217611" cy="290443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747" y="3387129"/>
            <a:ext cx="5217611" cy="3310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2886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7980" y="1783600"/>
            <a:ext cx="5839326" cy="2595896"/>
          </a:xfrm>
        </p:spPr>
        <p:txBody>
          <a:bodyPr>
            <a:normAutofit/>
          </a:bodyPr>
          <a:lstStyle/>
          <a:p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Переходный период. 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Основными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задачами этого периода являются обеспечение полноценного отдыха после тренировочных и соревновательных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нагрузок.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Особое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 должно быть обращено на полноценное физическое и особенно психическое восстановление. </a:t>
            </a:r>
            <a:endParaRPr lang="ru-RU" sz="1400" b="1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849" y="1238167"/>
            <a:ext cx="5607478" cy="3881437"/>
          </a:xfrm>
        </p:spPr>
      </p:pic>
    </p:spTree>
    <p:extLst>
      <p:ext uri="{BB962C8B-B14F-4D97-AF65-F5344CB8AC3E}">
        <p14:creationId xmlns:p14="http://schemas.microsoft.com/office/powerpoint/2010/main" val="12116890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55269" y="393032"/>
            <a:ext cx="6711616" cy="6232357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Подготовитель­ный </a:t>
            </a:r>
            <a:b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(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базовый, аэробный) период подготовки:</a:t>
            </a:r>
            <a:b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ОФП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кросс, упражнения с собственным весом, развитие гибкости, прыжки, челночный бег и т.д.)</a:t>
            </a:r>
            <a:b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развитие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Аэробного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порога (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наработка техники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плавания, дистанционное плавание, равномерный метод подготовки. Общий объем тренировок 5 – 7 км.)</a:t>
            </a:r>
            <a:b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МПК.</a:t>
            </a:r>
            <a:b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Специально – подготовительный</a:t>
            </a:r>
            <a:b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(или анаэробный)  период подготовки:</a:t>
            </a:r>
            <a:b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СФП (силовые тренажеры, использование специального инвентаря (лопатки, тормозной пояс, ласты и т.д.)</a:t>
            </a:r>
            <a:b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развитие Анаэробного порога (переменный, интервальный, повторный, соревновательный методы подготовки. Общий объем тренировок 4 – 5 км.)</a:t>
            </a:r>
            <a:b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подводка к соревнованиям.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594" y="1395663"/>
            <a:ext cx="4666248" cy="3400926"/>
          </a:xfrm>
        </p:spPr>
      </p:pic>
    </p:spTree>
    <p:extLst>
      <p:ext uri="{BB962C8B-B14F-4D97-AF65-F5344CB8AC3E}">
        <p14:creationId xmlns:p14="http://schemas.microsoft.com/office/powerpoint/2010/main" val="21530085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4723" y="360946"/>
            <a:ext cx="9701909" cy="3496429"/>
          </a:xfrm>
        </p:spPr>
        <p:txBody>
          <a:bodyPr>
            <a:normAutofit fontScale="90000"/>
          </a:bodyPr>
          <a:lstStyle/>
          <a:p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Равномерный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обучения.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Равномерный тренировочный метод предполагает плавание на дистанции от 400 до 1500 метров и 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более, 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ульс 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пловца обычно достигает 20-25 ударов за 10 секунд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Интервальная тренировка.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Направленная 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развитие общей выносливости, характеризуется: длиной проплываемых отрезков и дистанций – 50, 100 или 200 м; интенсивность «зоны» работы – частота пульса 26-30 ударов за 10 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секунд</a:t>
            </a:r>
            <a:b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повторной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тренировки.</a:t>
            </a:r>
            <a:b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Заключается 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повторении дистанций плавания 25, 50, 100, 200, 400 или 800 м с высокой интенсивностью (90-100%). Паузы для отдыха должны обеспечивать хорошее восстановление и иногда продолжаются до 10 минут и более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Соревновательный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или контрольный, метод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подготовки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это прохождение основных дистанций в полную силу на соревнованиях или в условиях, близких к ним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9221" y="3857375"/>
            <a:ext cx="5252466" cy="2792078"/>
          </a:xfrm>
        </p:spPr>
      </p:pic>
    </p:spTree>
    <p:extLst>
      <p:ext uri="{BB962C8B-B14F-4D97-AF65-F5344CB8AC3E}">
        <p14:creationId xmlns:p14="http://schemas.microsoft.com/office/powerpoint/2010/main" val="3159061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352673" y="2197769"/>
            <a:ext cx="5606716" cy="2949964"/>
          </a:xfrm>
        </p:spPr>
        <p:txBody>
          <a:bodyPr/>
          <a:lstStyle/>
          <a:p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рисунке предоставлена «классификация 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тренировочных нагрузок, используемых в тренировке </a:t>
            </a: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пловцов»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02" y="88232"/>
            <a:ext cx="5913488" cy="6667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5473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352673" y="2197769"/>
            <a:ext cx="5606716" cy="2949964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рисунке предоставлена </a:t>
            </a: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«характеристика 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нагрузок в разных зонах </a:t>
            </a: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интенсивности».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50" y="88232"/>
            <a:ext cx="5939339" cy="6681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724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424" y="861512"/>
            <a:ext cx="8048625" cy="504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1682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352673" y="2197769"/>
            <a:ext cx="5606716" cy="2949964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chemeClr val="tx1"/>
                </a:solidFill>
              </a:rPr>
              <a:t>На рисунке предоставлены </a:t>
            </a:r>
            <a:r>
              <a:rPr lang="ru-RU" sz="3200" b="1" dirty="0" smtClean="0">
                <a:solidFill>
                  <a:schemeClr val="tx1"/>
                </a:solidFill>
              </a:rPr>
              <a:t>«допустимые </a:t>
            </a:r>
            <a:r>
              <a:rPr lang="ru-RU" sz="3200" b="1" dirty="0">
                <a:solidFill>
                  <a:schemeClr val="tx1"/>
                </a:solidFill>
              </a:rPr>
              <a:t>сочетания работы в различных зонах интенсивности в недельном </a:t>
            </a:r>
            <a:r>
              <a:rPr lang="ru-RU" sz="3200" b="1" dirty="0" smtClean="0">
                <a:solidFill>
                  <a:schemeClr val="tx1"/>
                </a:solidFill>
              </a:rPr>
              <a:t>микроцикле»</a:t>
            </a:r>
            <a:endParaRPr lang="ru-RU" sz="3200" b="1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78" y="88232"/>
            <a:ext cx="5799222" cy="6677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8937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352673" y="2197769"/>
            <a:ext cx="5606716" cy="2949964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chemeClr val="tx1"/>
                </a:solidFill>
              </a:rPr>
              <a:t>На рисунке представлены </a:t>
            </a:r>
            <a:r>
              <a:rPr lang="ru-RU" sz="3200" b="1" dirty="0" smtClean="0">
                <a:solidFill>
                  <a:schemeClr val="tx1"/>
                </a:solidFill>
              </a:rPr>
              <a:t>«допустимые </a:t>
            </a:r>
            <a:r>
              <a:rPr lang="ru-RU" sz="3200" b="1" dirty="0">
                <a:solidFill>
                  <a:schemeClr val="tx1"/>
                </a:solidFill>
              </a:rPr>
              <a:t>сочетания работы в различных зонах интенсивности в одной </a:t>
            </a:r>
            <a:r>
              <a:rPr lang="ru-RU" sz="3200" b="1" dirty="0" smtClean="0">
                <a:solidFill>
                  <a:schemeClr val="tx1"/>
                </a:solidFill>
              </a:rPr>
              <a:t>тренировке».</a:t>
            </a:r>
            <a:endParaRPr lang="ru-RU" sz="3200" b="1" dirty="0">
              <a:solidFill>
                <a:schemeClr val="tx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7" y="88231"/>
            <a:ext cx="5701966" cy="6577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8501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835" y="104274"/>
            <a:ext cx="9215440" cy="6649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9249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320" y="256675"/>
            <a:ext cx="9191123" cy="633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9356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0633" y="88233"/>
            <a:ext cx="11718756" cy="1451810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Тестирование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подготовленности пловцов.</a:t>
            </a:r>
            <a:b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оценки специальной физической подготовленности пловцов используются следующие плавательные тесты: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4379" y="1636295"/>
            <a:ext cx="11903242" cy="5125452"/>
          </a:xfrm>
        </p:spPr>
        <p:txBody>
          <a:bodyPr>
            <a:normAutofit/>
          </a:bodyPr>
          <a:lstStyle/>
          <a:p>
            <a:pPr algn="just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Тест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20*50м., пульс 29 – 30уд/10сек., режим 1 минута, определяется уровень ПАНО</a:t>
            </a:r>
          </a:p>
          <a:p>
            <a:pPr algn="just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Тест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50м.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сновным стилем на ногах с толчка, определяется уровень силы ног, спортсмен должен проплывать отрезок не более + 15 сек от лучшего времени проплывания в полной координации.</a:t>
            </a:r>
          </a:p>
          <a:p>
            <a:pPr algn="just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Например, лучшее время 26 сек, тогда 26 + 15 = 41сек, задача проплыть быстрее 41 секунды.</a:t>
            </a:r>
          </a:p>
          <a:p>
            <a:pPr algn="just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Тест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6*50м.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аксимальная скорость, отдых между подходами 10 сек., где убираем лучшее и худшее время отрезка, время 4х отрезков суммируем и делим на 2, получаем результат теста для контрольного времени 100м</a:t>
            </a:r>
          </a:p>
          <a:p>
            <a:pPr algn="just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Тест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35м. </a:t>
            </a:r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MAX! – 100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 спокойно – 30м. </a:t>
            </a:r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MAX! –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100м спокойно – 35м</a:t>
            </a:r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MAX! – 100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покойно., в тесте производится замер суммы времени на отрезках проплывания с МАХ скоростью., </a:t>
            </a:r>
          </a:p>
          <a:p>
            <a:pPr algn="just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где сумма отрезков 35 – 30 – 35 м результат контрольного заплыва 100м</a:t>
            </a:r>
          </a:p>
          <a:p>
            <a:pPr algn="just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Тест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выполняется основным стилем с максимальной скоростью</a:t>
            </a:r>
          </a:p>
          <a:p>
            <a:pPr algn="just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50м. со старта + 20 сек. отдых – 50м с толчка от бортика,</a:t>
            </a:r>
          </a:p>
          <a:p>
            <a:pPr algn="just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где сумма 2*50м определяет скорость 100м </a:t>
            </a:r>
          </a:p>
          <a:p>
            <a:pPr algn="just"/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9996727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340</TotalTime>
  <Words>310</Words>
  <Application>Microsoft Office PowerPoint</Application>
  <PresentationFormat>Широкоэкранный</PresentationFormat>
  <Paragraphs>29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Times New Roman</vt:lpstr>
      <vt:lpstr>Trebuchet MS</vt:lpstr>
      <vt:lpstr>Wingdings 3</vt:lpstr>
      <vt:lpstr>Грань</vt:lpstr>
      <vt:lpstr>Методика тренировок в подготовительном и специально – подготовительном периоде</vt:lpstr>
      <vt:lpstr>Микроцикл — это малый цикл тренировок, чаще всего с недельной или околонедельной продолжительностью.  Внешними признаками микроцикла являются: наличие двух фаз в его структуре — стимуляционной фазы (кумулятивной) и восстановительной фазы (разгрузка и отдых). При этом равные сочетания (по времени) этих фаз встречаются лишь в тренировке начинающих спортсменов. В подготовительном периоде стимуляционная фаза значительно превышает восстановительную, а в соревновательный период их соотношения становятся более вариативными.</vt:lpstr>
      <vt:lpstr>Подготовительный период (период фундаментальной подготов­ки) подразделяется на два крупных этапа:  1) общеподготовитель­ный (или базовый) этап.  2) специально подготовительный этап. Общеподготовительный этап. Основные задачи этапа — повышение уровня физической подготовленности спортсменов, совершенствование физических качеств, лежащих в основе высоких спортивных достижений в конкретном виде спорта. Длительность этого этапа зависит от числа соревновательных периодов в годичном цикле и составляет, как правило, 6 – 12  недель (в отдельных видах спорта встречаются вариации от 5 до 10 недель). Специально – подготовительный  этап. На этом этапе стабилизируются тренировочные нагрузки, объемы, направленные на совершенствование физической подготовленности, и повышается интенсивность за счет увеличения технико-тактических средств тренировки. Длительность этапа 2— 6 недель. </vt:lpstr>
      <vt:lpstr>Соревновательный период. Основными задачами этого периода являются повышение достигнутого уровня специальной подготовленности и достижение высоких спортивных результатов в соревнованиях. Эти задачи решаются с помощью соревновательных и близких к ним специально подготовительных упражнений. Соревновательный период чаще всего делят на два этапа:  1) этап ранних стартов,  2) этап непосредственной подготовки к главному старту.  Этап ранних стартов, на этом этапе длительностью в 2— 3 недели, решаются задачи повышения уровня подготовленности, совершенствования новых технико-тактических навыков в процессе использования соревновательных упражнений. В конце этого этапа обычно проводится главное отборочное соревнование.  Этап непосредственной подготовки к главному старту.  — восстановление работоспособности после главных отбороч­ных соревнований; — дальнейшее совершенствование физической подготовки и технико-тактических навыков; — создание и поддержание высокой психической готовности у спортсменов за счет регуляции и саморегуляции состояний; — моделирование соревновательной деятельности с целью подведения к старту и контроля за уровнем подготовленности; — обеспечение оптимальных условий для максимального использования всех сторон подготовленности (физической, тех­нической, тактической и психической). Продолжительность этого этапа колеблется в пределах 2—3 недель.</vt:lpstr>
      <vt:lpstr>Переходный период.  Основными задачами этого периода являются обеспечение полноценного отдыха после тренировочных и соревновательных нагрузок. Особое внимание должно быть обращено на полноценное физическое и особенно психическое восстановление. </vt:lpstr>
      <vt:lpstr>                                Подготовитель­ный            (или базовый, аэробный) период подготовки: 1. ОФП (кросс, упражнения с собственным весом, развитие гибкости, прыжки, челночный бег и т.д.) - развитие Аэробного порога (наработка техники плавания, дистанционное плавание, равномерный метод подготовки. Общий объем тренировок 5 – 7 км.) развитие МПК.                        Специально – подготовительный                  (или анаэробный)  период подготовки: 2. СФП (силовые тренажеры, использование специального инвентаря (лопатки, тормозной пояс, ласты и т.д.) - развитие Анаэробного порога (переменный, интервальный, повторный, соревновательный методы подготовки. Общий объем тренировок 4 – 5 км.) подводка к соревнованиям. </vt:lpstr>
      <vt:lpstr>                                               Равномерный метод обучения. Равномерный тренировочный метод предполагает плавание на дистанции от 400 до 1500 метров и более, пульс пловца обычно достигает 20-25 ударов за 10 секунд.                                                 Интервальная тренировка. Направленная на развитие общей выносливости, характеризуется: длиной проплываемых отрезков и дистанций – 50, 100 или 200 м; интенсивность «зоны» работы – частота пульса 26-30 ударов за 10 секунд                                                 Метод повторной тренировки. Заключается в повторении дистанций плавания 25, 50, 100, 200, 400 или 800 м с высокой интенсивностью (90-100%). Паузы для отдыха должны обеспечивать хорошее восстановление и иногда продолжаются до 10 минут и более.                                     Соревновательный, или контрольный, метод подготовки  - это прохождение основных дистанций в полную силу на соревнованиях или в условиях, близких к ним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Тестирование подготовленности пловцов. Для оценки специальной физической подготовленности пловцов используются следующие плавательные тесты: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Учетная запись Майкрософт</dc:creator>
  <cp:lastModifiedBy>Учетная запись Майкрософт</cp:lastModifiedBy>
  <cp:revision>28</cp:revision>
  <dcterms:created xsi:type="dcterms:W3CDTF">2021-11-11T06:27:37Z</dcterms:created>
  <dcterms:modified xsi:type="dcterms:W3CDTF">2021-11-12T05:55:07Z</dcterms:modified>
</cp:coreProperties>
</file>