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67" r:id="rId2"/>
    <p:sldId id="266" r:id="rId3"/>
    <p:sldId id="262" r:id="rId4"/>
    <p:sldId id="261" r:id="rId5"/>
    <p:sldId id="259" r:id="rId6"/>
    <p:sldId id="265" r:id="rId7"/>
    <p:sldId id="264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63" r:id="rId21"/>
    <p:sldId id="287" r:id="rId22"/>
    <p:sldId id="282" r:id="rId23"/>
    <p:sldId id="283" r:id="rId24"/>
    <p:sldId id="286" r:id="rId25"/>
    <p:sldId id="291" r:id="rId26"/>
    <p:sldId id="285" r:id="rId27"/>
    <p:sldId id="292" r:id="rId28"/>
    <p:sldId id="293" r:id="rId29"/>
    <p:sldId id="288" r:id="rId30"/>
    <p:sldId id="268" r:id="rId31"/>
    <p:sldId id="260" r:id="rId32"/>
    <p:sldId id="269" r:id="rId33"/>
    <p:sldId id="290" r:id="rId34"/>
    <p:sldId id="256" r:id="rId35"/>
    <p:sldId id="257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59" autoAdjust="0"/>
    <p:restoredTop sz="86380" autoAdjust="0"/>
  </p:normalViewPr>
  <p:slideViewPr>
    <p:cSldViewPr>
      <p:cViewPr varScale="1">
        <p:scale>
          <a:sx n="61" d="100"/>
          <a:sy n="61" d="100"/>
        </p:scale>
        <p:origin x="1014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E2CBDF-4C49-43F0-82B2-71193B2B2674}" type="datetimeFigureOut">
              <a:rPr lang="ru-RU" smtClean="0"/>
              <a:t>08.10.2020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811391-0AD9-4EBD-BBF1-06E03A8557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3604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11391-0AD9-4EBD-BBF1-06E03A855783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38332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emf"/><Relationship Id="rId4" Type="http://schemas.openxmlformats.org/officeDocument/2006/relationships/oleObject" Target="../embeddings/_________Microsoft_Word_97_20031.doc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6.emf"/><Relationship Id="rId4" Type="http://schemas.openxmlformats.org/officeDocument/2006/relationships/oleObject" Target="../embeddings/_________Microsoft_Word_97_20032.doc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7.emf"/><Relationship Id="rId4" Type="http://schemas.openxmlformats.org/officeDocument/2006/relationships/oleObject" Target="../embeddings/_________Microsoft_Word_97_20033.doc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Документы\Мои рисунки\фон\эж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1588"/>
            <a:ext cx="9142412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1928794" y="836613"/>
            <a:ext cx="6715172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 smtClean="0"/>
              <a:t>                    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              «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Здоровье всего дороже»</a:t>
            </a:r>
          </a:p>
          <a:p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Шеина Юлия Михайловна</a:t>
            </a:r>
          </a:p>
          <a:p>
            <a:pPr algn="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Воспитатель</a:t>
            </a:r>
          </a:p>
          <a:p>
            <a:pPr algn="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МБДОУ Детский сад №3 «Соловушка»</a:t>
            </a:r>
          </a:p>
        </p:txBody>
      </p:sp>
      <p:pic>
        <p:nvPicPr>
          <p:cNvPr id="3" name="Picture 2" descr="C:\Users\Admin\Pictures\2016-12-28 2016\2016 0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2786058"/>
            <a:ext cx="2366651" cy="31559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smile5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WordArt 5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920037" cy="62642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4"/>
                <a:gd name="adj2" fmla="val 50000"/>
              </a:avLst>
            </a:prstTxWarp>
          </a:bodyPr>
          <a:lstStyle/>
          <a:p>
            <a:pPr algn="ctr"/>
            <a:endParaRPr lang="ru-RU" sz="80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1071546"/>
            <a:ext cx="8863004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44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2698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«Здоровье есть высочайшее богатство человека».</a:t>
            </a:r>
          </a:p>
          <a:p>
            <a:pPr marL="0" marR="0" lvl="0" indent="269875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Гиппократ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072074"/>
            <a:ext cx="8858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14283" y="1357297"/>
            <a:ext cx="84296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FontTx/>
              <a:buChar char="-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Users\Екатерина\Downloads\zaryadka-kartinki-dlya-detey-4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3786190"/>
            <a:ext cx="3857652" cy="288037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smile5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WordArt 5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920037" cy="62642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4"/>
                <a:gd name="adj2" fmla="val 50000"/>
              </a:avLst>
            </a:prstTxWarp>
          </a:bodyPr>
          <a:lstStyle/>
          <a:p>
            <a:pPr algn="ctr"/>
            <a:endParaRPr lang="ru-RU" sz="80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0"/>
            <a:ext cx="8863004" cy="630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               Актуальность:</a:t>
            </a:r>
            <a:r>
              <a:rPr kumimoji="0" lang="ru-RU" sz="3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Вопросы формирования у дошкольников основ здорового образа жизни, потребности в ежедневной двигательной деятельности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отражены во всех ныне действующих программах воспитания и обучения. Наряду с работой по закаливанию, формированию культурно- гигиенических навыков и основных движений в этих программах ставится задача обучения ребенка заботе о своем здоровье и безопасности.</a:t>
            </a: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Каждый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человек имеет большие возможности для укрепления и поддержания своего здоровья, для сохранения трудоспособности, физической активности и бодрости до глубокой старости. Самой актуальной проблемой на сегодняшний день является сохранение и укрепление здоровья детей. В. А. Сухомлинский писал: «Я не боюсь еще и еще раз повторить: забота о здоровье ребенка – это важнейший труд воспитателя». Здоровье рассматривается как полное физическое, психическое и социальное благополучие, как гармоничное состояние организма, которое позволяет человеку быть активным в своей жизни, добиваться успехов в различной деятельности.  Общеизвестно, что здоровье нации является одним из главнейших показателей ее благополучия. От здоровья подрастающего поколения зависит будущее России.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072074"/>
            <a:ext cx="8858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14283" y="1357297"/>
            <a:ext cx="84296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FontTx/>
              <a:buChar char="-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smile5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WordArt 5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920037" cy="62642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4"/>
                <a:gd name="adj2" fmla="val 50000"/>
              </a:avLst>
            </a:prstTxWarp>
          </a:bodyPr>
          <a:lstStyle/>
          <a:p>
            <a:pPr algn="ctr"/>
            <a:endParaRPr lang="ru-RU" sz="80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0"/>
            <a:ext cx="886300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 проекта: 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воспитание психофизически</a:t>
            </a:r>
            <a:r>
              <a:rPr kumimoji="0" lang="ru-RU" sz="2800" b="0" i="0" u="none" strike="noStrike" cap="none" normalizeH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здорового, интеллектуально развитого, социально активного ребенка.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072074"/>
            <a:ext cx="885828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14283" y="1285860"/>
            <a:ext cx="842968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Задачи проекта: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Сохранить и укрепить физическое и психическое здоровье детей,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Формировать начальные представления о здоровом образе жизни;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Обеспечить психофизическое благополучие детей и формировать сознательное отношение к собственному здоровью;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Создать развивающую предметную среды ДОУ, благоприятную атмосферу;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Развивать и совершенствовать двигательные умения и навыки детей;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Воспитывать желание быть здоровым;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Формировать у родителей и воспитанников ответственность за сохранение и  укрепление здоровья;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Воспитывать добрые чувства, эмоциональную отзывчивость, умения различать эмоциональные состояния и настроения окружающих людей.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ctrTitle"/>
          </p:nvPr>
        </p:nvSpPr>
        <p:spPr>
          <a:xfrm>
            <a:off x="611560" y="4581129"/>
            <a:ext cx="8280920" cy="1008112"/>
          </a:xfrm>
        </p:spPr>
        <p:txBody>
          <a:bodyPr anchor="t">
            <a:normAutofit/>
          </a:bodyPr>
          <a:lstStyle/>
          <a:p>
            <a:pPr algn="r"/>
            <a:r>
              <a:rPr lang="ru-RU" sz="18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18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2" name="Object 4"/>
          <p:cNvGraphicFramePr>
            <a:graphicFrameLocks noChangeAspect="1"/>
          </p:cNvGraphicFramePr>
          <p:nvPr/>
        </p:nvGraphicFramePr>
        <p:xfrm>
          <a:off x="250825" y="404813"/>
          <a:ext cx="8893175" cy="6119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cument" r:id="rId4" imgW="9965738" imgH="6372126" progId="">
                  <p:embed/>
                </p:oleObj>
              </mc:Choice>
              <mc:Fallback>
                <p:oleObj name="Document" r:id="rId4" imgW="9965738" imgH="6372126" progId="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404813"/>
                        <a:ext cx="8893175" cy="6119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WordArt 5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920037" cy="62642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4"/>
                <a:gd name="adj2" fmla="val 50000"/>
              </a:avLst>
            </a:prstTxWarp>
          </a:bodyPr>
          <a:lstStyle/>
          <a:p>
            <a:pPr algn="ctr"/>
            <a:endParaRPr lang="ru-RU" sz="80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1071546"/>
            <a:ext cx="8863004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269875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072074"/>
            <a:ext cx="8858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14283" y="1357297"/>
            <a:ext cx="84296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FontTx/>
              <a:buChar char="-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050" name="Object 3"/>
          <p:cNvGraphicFramePr>
            <a:graphicFrameLocks noChangeAspect="1"/>
          </p:cNvGraphicFramePr>
          <p:nvPr/>
        </p:nvGraphicFramePr>
        <p:xfrm>
          <a:off x="179388" y="549275"/>
          <a:ext cx="8496300" cy="6048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Document" r:id="rId4" imgW="9238519" imgH="6197631" progId="">
                  <p:embed/>
                </p:oleObj>
              </mc:Choice>
              <mc:Fallback>
                <p:oleObj name="Document" r:id="rId4" imgW="9238519" imgH="6197631" progId="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8" y="549275"/>
                        <a:ext cx="8496300" cy="6048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WordArt 5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920037" cy="62642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4"/>
                <a:gd name="adj2" fmla="val 50000"/>
              </a:avLst>
            </a:prstTxWarp>
          </a:bodyPr>
          <a:lstStyle/>
          <a:p>
            <a:pPr algn="ctr"/>
            <a:endParaRPr lang="ru-RU" sz="80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1071546"/>
            <a:ext cx="8863004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4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44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2698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269875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072074"/>
            <a:ext cx="8858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14283" y="1357297"/>
            <a:ext cx="84296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FontTx/>
              <a:buChar char="-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250825" y="476250"/>
          <a:ext cx="8642350" cy="612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Document" r:id="rId4" imgW="9238519" imgH="6244763" progId="">
                  <p:embed/>
                </p:oleObj>
              </mc:Choice>
              <mc:Fallback>
                <p:oleObj name="Document" r:id="rId4" imgW="9238519" imgH="6244763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476250"/>
                        <a:ext cx="8642350" cy="6121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smile5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350"/>
            <a:ext cx="9143999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WordArt 5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920037" cy="62642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4"/>
                <a:gd name="adj2" fmla="val 50000"/>
              </a:avLst>
            </a:prstTxWarp>
          </a:bodyPr>
          <a:lstStyle/>
          <a:p>
            <a:pPr algn="ctr"/>
            <a:endParaRPr lang="ru-RU" sz="80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0"/>
            <a:ext cx="886300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b="1" baseline="0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072074"/>
            <a:ext cx="8858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28662" y="642918"/>
            <a:ext cx="74295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u="sng" dirty="0" smtClean="0">
                <a:latin typeface="Constantia" pitchFamily="18" charset="0"/>
              </a:rPr>
              <a:t>Предполагаемый результат: </a:t>
            </a:r>
            <a:r>
              <a:rPr lang="ru-RU" u="sng" dirty="0" smtClean="0">
                <a:latin typeface="Constantia" pitchFamily="18" charset="0"/>
              </a:rPr>
              <a:t/>
            </a:r>
            <a:br>
              <a:rPr lang="ru-RU" u="sng" dirty="0" smtClean="0">
                <a:latin typeface="Constantia" pitchFamily="18" charset="0"/>
              </a:rPr>
            </a:b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Для детей: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1) Сформированные навыки здорового образа жизни.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2) Правильное физическое развитие детского организма, повышение его сопротивляемости инфекциям.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3)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Сформированность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гигиенической культуры, наличие потребности в здоровом образе жизни и возможностей его обеспечения.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Для родителей: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1) Сформированная активная родительская позиция.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2) Повышение компетентности родителей в вопросах физического развития и здоровья.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3) Активное участие родителей в жизнедеятельности ДОУ.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smile5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350"/>
            <a:ext cx="9143999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WordArt 5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920037" cy="62642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4"/>
                <a:gd name="adj2" fmla="val 50000"/>
              </a:avLst>
            </a:prstTxWarp>
          </a:bodyPr>
          <a:lstStyle/>
          <a:p>
            <a:pPr algn="ctr"/>
            <a:endParaRPr lang="ru-RU" sz="80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0"/>
            <a:ext cx="886300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b="1" baseline="0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072074"/>
            <a:ext cx="8858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00034" y="474345"/>
            <a:ext cx="7929618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Основными компонентами здорового образа жизни являются: </a:t>
            </a:r>
          </a:p>
          <a:p>
            <a:r>
              <a:rPr lang="ru-RU" dirty="0" smtClean="0">
                <a:latin typeface="Constantia" pitchFamily="18" charset="0"/>
              </a:rPr>
              <a:t/>
            </a:r>
            <a:br>
              <a:rPr lang="ru-RU" dirty="0" smtClean="0">
                <a:latin typeface="Constantia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Рациональное питание (объем пищи, последовательность ее приема, разнообразие в питании, питьевой режим)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Регулярные физические нагрузки.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Личная гигиена. Воспитание культурно-гигиенических навыков.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Закаливание организма.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Отказ от вредных привычек.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Режим дня.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Знакомство с особенностями строения и функциями организма человека.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Умение использовать специальные физические упражнения для укрепления своих органов и систем.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Представления о роли солнечного света, воздуха и воды в жизни человека и их влияние на здоровье.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Активный отдых.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smile5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707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WordArt 5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920037" cy="62642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4"/>
                <a:gd name="adj2" fmla="val 50000"/>
              </a:avLst>
            </a:prstTxWarp>
          </a:bodyPr>
          <a:lstStyle/>
          <a:p>
            <a:pPr algn="ctr"/>
            <a:endParaRPr lang="ru-RU" sz="80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0"/>
            <a:ext cx="886300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b="1" baseline="0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072074"/>
            <a:ext cx="8858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214290"/>
            <a:ext cx="8143932" cy="5948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>
              <a:lnSpc>
                <a:spcPct val="134000"/>
              </a:lnSpc>
              <a:buClr>
                <a:schemeClr val="accent3"/>
              </a:buClr>
              <a:defRPr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Роль родителей в реализации проекта:</a:t>
            </a:r>
          </a:p>
          <a:p>
            <a:pPr marL="274320" indent="-274320">
              <a:lnSpc>
                <a:spcPct val="134000"/>
              </a:lnSpc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dirty="0" smtClean="0"/>
              <a:t>1. Участие в родительских собраниях, семинарах – практикумах, консультациях.</a:t>
            </a:r>
          </a:p>
          <a:p>
            <a:pPr marL="274320" indent="-274320">
              <a:lnSpc>
                <a:spcPct val="134000"/>
              </a:lnSpc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dirty="0" smtClean="0"/>
              <a:t>2. Участие в индивидуальных и групповых беседах  по  проблемам укрепления и сохранения здоровья детей.</a:t>
            </a:r>
          </a:p>
          <a:p>
            <a:pPr marL="274320" indent="-274320">
              <a:lnSpc>
                <a:spcPct val="134000"/>
              </a:lnSpc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dirty="0" smtClean="0"/>
              <a:t>3. Дни открытых дверей.</a:t>
            </a:r>
          </a:p>
          <a:p>
            <a:pPr marL="274320" indent="-274320">
              <a:lnSpc>
                <a:spcPct val="134000"/>
              </a:lnSpc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dirty="0" smtClean="0"/>
              <a:t>4.Экскурсии по детскому саду для вновь прибывших.</a:t>
            </a:r>
          </a:p>
          <a:p>
            <a:pPr marL="274320" indent="-274320">
              <a:lnSpc>
                <a:spcPct val="134000"/>
              </a:lnSpc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dirty="0" smtClean="0"/>
              <a:t>5.Просмотр непосредственно образовательной деятельности детей (как уже посещавших дошкольное учреждение, так и вновь прибывших).</a:t>
            </a:r>
          </a:p>
          <a:p>
            <a:pPr marL="274320" indent="-274320">
              <a:lnSpc>
                <a:spcPct val="134000"/>
              </a:lnSpc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dirty="0" smtClean="0"/>
              <a:t>6.Совместные занятия для детей и родителей.</a:t>
            </a:r>
          </a:p>
          <a:p>
            <a:pPr marL="274320" indent="-274320">
              <a:lnSpc>
                <a:spcPct val="134000"/>
              </a:lnSpc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dirty="0" smtClean="0"/>
              <a:t>7.Круглые столы с привлечением специалистов детского сада (логопеда,  медицинской сестры, врача).</a:t>
            </a:r>
          </a:p>
          <a:p>
            <a:pPr marL="274320" indent="-274320">
              <a:lnSpc>
                <a:spcPct val="134000"/>
              </a:lnSpc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dirty="0" smtClean="0"/>
              <a:t>8.Организация совместных дел.</a:t>
            </a:r>
          </a:p>
          <a:p>
            <a:pPr marL="274320" indent="-274320">
              <a:lnSpc>
                <a:spcPct val="134000"/>
              </a:lnSpc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dirty="0" smtClean="0"/>
              <a:t>9. Анкетирование.</a:t>
            </a:r>
          </a:p>
          <a:p>
            <a:pPr marL="274320" indent="-274320">
              <a:lnSpc>
                <a:spcPct val="134000"/>
              </a:lnSpc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dirty="0" smtClean="0"/>
              <a:t>10.Физкультурный досуг с родителями: «Территория  безопасности».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smile5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707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WordArt 5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920037" cy="62642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4"/>
                <a:gd name="adj2" fmla="val 50000"/>
              </a:avLst>
            </a:prstTxWarp>
          </a:bodyPr>
          <a:lstStyle/>
          <a:p>
            <a:pPr algn="ctr"/>
            <a:endParaRPr lang="ru-RU" sz="80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0"/>
            <a:ext cx="886300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b="1" baseline="0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072074"/>
            <a:ext cx="8858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928662" y="428604"/>
            <a:ext cx="78581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Здоровый образ  жизни в семье.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Admin\Documents\Bluetooth Folder\image (23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1643050"/>
            <a:ext cx="3464725" cy="4619633"/>
          </a:xfrm>
          <a:prstGeom prst="rect">
            <a:avLst/>
          </a:prstGeom>
          <a:noFill/>
        </p:spPr>
      </p:pic>
      <p:pic>
        <p:nvPicPr>
          <p:cNvPr id="9" name="Picture 4" descr="D:\Elena\Desktop\Новая папка\SAM_283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857364"/>
            <a:ext cx="4668683" cy="3500462"/>
          </a:xfrm>
          <a:prstGeom prst="rect">
            <a:avLst/>
          </a:prstGeom>
          <a:ln w="57150">
            <a:solidFill>
              <a:schemeClr val="tx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smile5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707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WordArt 5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920037" cy="62642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4"/>
                <a:gd name="adj2" fmla="val 50000"/>
              </a:avLst>
            </a:prstTxWarp>
          </a:bodyPr>
          <a:lstStyle/>
          <a:p>
            <a:pPr algn="ctr"/>
            <a:endParaRPr lang="ru-RU" sz="80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0"/>
            <a:ext cx="886300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b="1" baseline="0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072074"/>
            <a:ext cx="8858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571604" y="714356"/>
            <a:ext cx="7143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Здоровый образ  жизни в семье.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Admin\Documents\Bluetooth Folder\image (28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1357298"/>
            <a:ext cx="3964791" cy="5286388"/>
          </a:xfrm>
          <a:prstGeom prst="rect">
            <a:avLst/>
          </a:prstGeom>
          <a:noFill/>
        </p:spPr>
      </p:pic>
      <p:pic>
        <p:nvPicPr>
          <p:cNvPr id="5123" name="Picture 3" descr="C:\Users\Admin\Documents\Bluetooth Folder\image (39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1428736"/>
            <a:ext cx="4071948" cy="542926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smile5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707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WordArt 5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920037" cy="62642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4"/>
                <a:gd name="adj2" fmla="val 50000"/>
              </a:avLst>
            </a:prstTxWarp>
          </a:bodyPr>
          <a:lstStyle/>
          <a:p>
            <a:pPr algn="ctr"/>
            <a:endParaRPr lang="ru-RU" sz="80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0"/>
            <a:ext cx="886300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b="1" baseline="0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072074"/>
            <a:ext cx="8858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6146" name="Picture 2" descr="C:\Users\Admin\Documents\Bluetooth Folder\image (47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3786190"/>
            <a:ext cx="2357454" cy="3143271"/>
          </a:xfrm>
          <a:prstGeom prst="rect">
            <a:avLst/>
          </a:prstGeom>
          <a:noFill/>
        </p:spPr>
      </p:pic>
      <p:pic>
        <p:nvPicPr>
          <p:cNvPr id="6147" name="Picture 3" descr="C:\Users\Admin\Documents\Bluetooth Folder\image (19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285728"/>
            <a:ext cx="2500312" cy="3333749"/>
          </a:xfrm>
          <a:prstGeom prst="rect">
            <a:avLst/>
          </a:prstGeom>
          <a:noFill/>
        </p:spPr>
      </p:pic>
      <p:pic>
        <p:nvPicPr>
          <p:cNvPr id="6148" name="Picture 4" descr="C:\Users\Admin\Documents\Bluetooth Folder\image (29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214290"/>
            <a:ext cx="5357850" cy="3214710"/>
          </a:xfrm>
          <a:prstGeom prst="rect">
            <a:avLst/>
          </a:prstGeom>
          <a:noFill/>
        </p:spPr>
      </p:pic>
      <p:pic>
        <p:nvPicPr>
          <p:cNvPr id="6149" name="Picture 5" descr="C:\Users\Admin\Documents\Bluetooth Folder\image (40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00496" y="3643315"/>
            <a:ext cx="2428892" cy="323852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smile5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707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WordArt 5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920037" cy="62642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4"/>
                <a:gd name="adj2" fmla="val 50000"/>
              </a:avLst>
            </a:prstTxWarp>
          </a:bodyPr>
          <a:lstStyle/>
          <a:p>
            <a:pPr algn="ctr"/>
            <a:endParaRPr lang="ru-RU" sz="80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0"/>
            <a:ext cx="886300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b="1" baseline="0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072074"/>
            <a:ext cx="8858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85720" y="357166"/>
            <a:ext cx="72866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Пальчиковая гимнастика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F:\садик 09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3" y="1571612"/>
            <a:ext cx="4806399" cy="4214842"/>
          </a:xfrm>
          <a:prstGeom prst="rect">
            <a:avLst/>
          </a:prstGeom>
          <a:noFill/>
        </p:spPr>
      </p:pic>
      <p:pic>
        <p:nvPicPr>
          <p:cNvPr id="20482" name="Picture 2" descr="F:\садик 09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1428736"/>
            <a:ext cx="3571900" cy="482603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smile5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707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WordArt 5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920037" cy="62642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4"/>
                <a:gd name="adj2" fmla="val 50000"/>
              </a:avLst>
            </a:prstTxWarp>
          </a:bodyPr>
          <a:lstStyle/>
          <a:p>
            <a:pPr algn="ctr"/>
            <a:endParaRPr lang="ru-RU" sz="80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0"/>
            <a:ext cx="886300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b="1" baseline="0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072074"/>
            <a:ext cx="8858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235768" y="500042"/>
            <a:ext cx="26724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Релаксация</a:t>
            </a:r>
            <a:endParaRPr lang="ru-RU" sz="3600" dirty="0"/>
          </a:p>
        </p:txBody>
      </p:sp>
      <p:pic>
        <p:nvPicPr>
          <p:cNvPr id="21506" name="Picture 2" descr="F:\садик 1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1285860"/>
            <a:ext cx="3000396" cy="5334037"/>
          </a:xfrm>
          <a:prstGeom prst="rect">
            <a:avLst/>
          </a:prstGeom>
          <a:noFill/>
        </p:spPr>
      </p:pic>
      <p:pic>
        <p:nvPicPr>
          <p:cNvPr id="21507" name="Picture 3" descr="F:\садик 1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1285860"/>
            <a:ext cx="3000369" cy="533398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smile5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707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WordArt 5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920037" cy="62642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4"/>
                <a:gd name="adj2" fmla="val 50000"/>
              </a:avLst>
            </a:prstTxWarp>
          </a:bodyPr>
          <a:lstStyle/>
          <a:p>
            <a:pPr algn="ctr"/>
            <a:endParaRPr lang="ru-RU" sz="80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0"/>
            <a:ext cx="886300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b="1" baseline="0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072074"/>
            <a:ext cx="8858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643174" y="500042"/>
            <a:ext cx="55721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Гимнастика для глаз</a:t>
            </a:r>
            <a:endParaRPr lang="ru-RU" sz="4000" dirty="0"/>
          </a:p>
        </p:txBody>
      </p:sp>
      <p:pic>
        <p:nvPicPr>
          <p:cNvPr id="22530" name="Picture 2" descr="F:\садик 1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1500174"/>
            <a:ext cx="4143404" cy="514353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smile5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707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WordArt 5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920037" cy="62642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4"/>
                <a:gd name="adj2" fmla="val 50000"/>
              </a:avLst>
            </a:prstTxWarp>
          </a:bodyPr>
          <a:lstStyle/>
          <a:p>
            <a:pPr algn="ctr"/>
            <a:endParaRPr lang="ru-RU" sz="80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0"/>
            <a:ext cx="886300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b="1" baseline="0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072074"/>
            <a:ext cx="8858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357166"/>
            <a:ext cx="892971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solidFill>
                  <a:schemeClr val="tx2">
                    <a:lumMod val="50000"/>
                  </a:schemeClr>
                </a:solidFill>
              </a:rPr>
              <a:t>  Здоровый образ жизни в детском саду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  <a:endParaRPr lang="ru-RU" dirty="0"/>
          </a:p>
        </p:txBody>
      </p:sp>
      <p:pic>
        <p:nvPicPr>
          <p:cNvPr id="23554" name="Picture 2" descr="F:\даша 0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1643050"/>
            <a:ext cx="2705700" cy="4497787"/>
          </a:xfrm>
          <a:prstGeom prst="rect">
            <a:avLst/>
          </a:prstGeom>
          <a:noFill/>
        </p:spPr>
      </p:pic>
      <p:pic>
        <p:nvPicPr>
          <p:cNvPr id="23555" name="Picture 3" descr="F:\даша 05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1428736"/>
            <a:ext cx="2357422" cy="3918831"/>
          </a:xfrm>
          <a:prstGeom prst="rect">
            <a:avLst/>
          </a:prstGeom>
          <a:noFill/>
        </p:spPr>
      </p:pic>
      <p:pic>
        <p:nvPicPr>
          <p:cNvPr id="23556" name="Picture 4" descr="F:\даша 05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0364" y="2478967"/>
            <a:ext cx="2634262" cy="437903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smile5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707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WordArt 5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920037" cy="62642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4"/>
                <a:gd name="adj2" fmla="val 50000"/>
              </a:avLst>
            </a:prstTxWarp>
          </a:bodyPr>
          <a:lstStyle/>
          <a:p>
            <a:pPr algn="ctr"/>
            <a:endParaRPr lang="ru-RU" sz="80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0"/>
            <a:ext cx="886300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b="1" baseline="0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072074"/>
            <a:ext cx="8858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285728"/>
            <a:ext cx="91439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solidFill>
                  <a:schemeClr val="tx2">
                    <a:lumMod val="50000"/>
                  </a:schemeClr>
                </a:solidFill>
              </a:rPr>
              <a:t>  Здоровый образ жизни в детском саду</a:t>
            </a:r>
            <a:endParaRPr lang="ru-RU" sz="4000" dirty="0"/>
          </a:p>
        </p:txBody>
      </p:sp>
      <p:pic>
        <p:nvPicPr>
          <p:cNvPr id="24579" name="Picture 3" descr="F:\садик 1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1" y="1500174"/>
            <a:ext cx="2370849" cy="4214842"/>
          </a:xfrm>
          <a:prstGeom prst="rect">
            <a:avLst/>
          </a:prstGeom>
          <a:noFill/>
        </p:spPr>
      </p:pic>
      <p:pic>
        <p:nvPicPr>
          <p:cNvPr id="24580" name="Picture 4" descr="F:\садик 1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1396985"/>
            <a:ext cx="3071821" cy="5461015"/>
          </a:xfrm>
          <a:prstGeom prst="rect">
            <a:avLst/>
          </a:prstGeom>
          <a:noFill/>
        </p:spPr>
      </p:pic>
      <p:pic>
        <p:nvPicPr>
          <p:cNvPr id="24581" name="Picture 5" descr="F:\садик 11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1714487"/>
            <a:ext cx="2357454" cy="419102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smile5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707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WordArt 5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920037" cy="62642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4"/>
                <a:gd name="adj2" fmla="val 50000"/>
              </a:avLst>
            </a:prstTxWarp>
          </a:bodyPr>
          <a:lstStyle/>
          <a:p>
            <a:pPr algn="ctr"/>
            <a:endParaRPr lang="ru-RU" sz="80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0"/>
            <a:ext cx="886300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b="1" baseline="0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072074"/>
            <a:ext cx="8858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00034" y="500042"/>
            <a:ext cx="88092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Играем в настольные игры.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 descr="F:\2016 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4125520"/>
            <a:ext cx="3643306" cy="2732480"/>
          </a:xfrm>
          <a:prstGeom prst="rect">
            <a:avLst/>
          </a:prstGeom>
          <a:noFill/>
        </p:spPr>
      </p:pic>
      <p:pic>
        <p:nvPicPr>
          <p:cNvPr id="25603" name="Picture 3" descr="F:\2016 0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1285860"/>
            <a:ext cx="3786214" cy="2730774"/>
          </a:xfrm>
          <a:prstGeom prst="rect">
            <a:avLst/>
          </a:prstGeom>
          <a:noFill/>
        </p:spPr>
      </p:pic>
      <p:pic>
        <p:nvPicPr>
          <p:cNvPr id="25604" name="Picture 4" descr="F:\2016 0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1214422"/>
            <a:ext cx="3608067" cy="27060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smile5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350"/>
            <a:ext cx="9143999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WordArt 5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920037" cy="62642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4"/>
                <a:gd name="adj2" fmla="val 50000"/>
              </a:avLst>
            </a:prstTxWarp>
          </a:bodyPr>
          <a:lstStyle/>
          <a:p>
            <a:pPr algn="ctr"/>
            <a:endParaRPr lang="ru-RU" sz="80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0"/>
            <a:ext cx="886300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072074"/>
            <a:ext cx="8858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6" name="Picture 2" descr="E:\Документы\Мои рисунки\фон\эж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1000100" y="1500174"/>
            <a:ext cx="764386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А вот наши картотеки:</a:t>
            </a:r>
          </a:p>
          <a:p>
            <a:pPr>
              <a:buFont typeface="Arial" pitchFamily="34" charset="0"/>
              <a:buChar char="•"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подвижные игры;</a:t>
            </a:r>
          </a:p>
          <a:p>
            <a:pPr>
              <a:buFont typeface="Arial" pitchFamily="34" charset="0"/>
              <a:buChar char="•"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пальчиковая гимнастика; </a:t>
            </a:r>
          </a:p>
          <a:p>
            <a:pPr>
              <a:buFont typeface="Arial" pitchFamily="34" charset="0"/>
              <a:buChar char="•"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дыхательная гимнастика; </a:t>
            </a:r>
          </a:p>
          <a:p>
            <a:pPr>
              <a:buFont typeface="Arial" pitchFamily="34" charset="0"/>
              <a:buChar char="•"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гимнастика после сна;</a:t>
            </a:r>
          </a:p>
          <a:p>
            <a:pPr>
              <a:buFont typeface="Arial" pitchFamily="34" charset="0"/>
              <a:buChar char="•"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гимнастика для глаз; </a:t>
            </a:r>
          </a:p>
          <a:p>
            <a:pPr>
              <a:buFont typeface="Arial" pitchFamily="34" charset="0"/>
              <a:buChar char="•"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динамические паузы.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smile5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350"/>
            <a:ext cx="9143999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WordArt 5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920037" cy="62642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4"/>
                <a:gd name="adj2" fmla="val 50000"/>
              </a:avLst>
            </a:prstTxWarp>
          </a:bodyPr>
          <a:lstStyle/>
          <a:p>
            <a:pPr algn="ctr"/>
            <a:endParaRPr lang="ru-RU" sz="80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0"/>
            <a:ext cx="886300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072074"/>
            <a:ext cx="8858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6" name="Picture 2" descr="C:\Users\Екатерина\Desktop\ОЛЯ\DSC018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85728"/>
            <a:ext cx="8715436" cy="628654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smile5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707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WordArt 5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920037" cy="62642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4"/>
                <a:gd name="adj2" fmla="val 50000"/>
              </a:avLst>
            </a:prstTxWarp>
          </a:bodyPr>
          <a:lstStyle/>
          <a:p>
            <a:pPr algn="ctr"/>
            <a:endParaRPr lang="ru-RU" sz="80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0"/>
            <a:ext cx="886300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b="1" baseline="0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072074"/>
            <a:ext cx="8858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6" name="Picture 2" descr="C:\Users\Екатерина\Desktop\ОЛЯ\DSC018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14290"/>
            <a:ext cx="8572560" cy="635798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smile5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707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WordArt 5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920037" cy="62642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4"/>
                <a:gd name="adj2" fmla="val 50000"/>
              </a:avLst>
            </a:prstTxWarp>
          </a:bodyPr>
          <a:lstStyle/>
          <a:p>
            <a:pPr algn="ctr"/>
            <a:endParaRPr lang="ru-RU" sz="80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0"/>
            <a:ext cx="886300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b="1" baseline="0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072074"/>
            <a:ext cx="8858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6" name="Picture 2" descr="C:\Users\Екатерина\Desktop\ОЛЯ\DSC018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85728"/>
            <a:ext cx="8715436" cy="635798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smile5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350"/>
            <a:ext cx="9143999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WordArt 5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920037" cy="62642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4"/>
                <a:gd name="adj2" fmla="val 50000"/>
              </a:avLst>
            </a:prstTxWarp>
          </a:bodyPr>
          <a:lstStyle/>
          <a:p>
            <a:pPr algn="ctr"/>
            <a:endParaRPr lang="ru-RU" sz="80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0"/>
            <a:ext cx="8863004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b="1" baseline="0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072074"/>
            <a:ext cx="8858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286000" y="357167"/>
            <a:ext cx="457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                  Работа с родителями: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14348" y="1071546"/>
            <a:ext cx="80010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dirty="0" smtClean="0"/>
              <a:t>Изготовление печатных консультаций, буклетов по темам: «Адаптация детей к дошкольному учреждению», «Рациональное питание и режим дня», «Закаливание ребенка в домашних условиях». «Грязные руки- источник кишечных инфекций»;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 Наглядная агитация ( стенды, памятки, папки – передвижки, устные журналы): «Профилактика простудных заболеваний», «Профилактические прививки и их значение,» «Здоровье и питание»; «Будьте осторожны: глисты», «Чтобы зубки не болели», «Будь здоров».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Подбор  пословиц и поговорок о здоровье;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Индивидуальные консультации по возникшим вопросам;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Плакат «Здоровый выходной в моей семье»;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Смотр-конкурс нестандартного физкультурного оборудования;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Организация выставок детских работ: рисунков, аппликаций, лепки;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Физкультурный досуг с родителями «Территория безопасности»;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Встречи в «Семейной гостиной»;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Семинары – практикумы: «Азбука здоровья», «Я здоровье берегу».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smile5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707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WordArt 5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920037" cy="62642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4"/>
                <a:gd name="adj2" fmla="val 50000"/>
              </a:avLst>
            </a:prstTxWarp>
          </a:bodyPr>
          <a:lstStyle/>
          <a:p>
            <a:pPr algn="ctr"/>
            <a:endParaRPr lang="ru-RU" sz="80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0"/>
            <a:ext cx="886300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b="1" baseline="0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072074"/>
            <a:ext cx="8858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85720" y="571480"/>
            <a:ext cx="88582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 Совместное художественное творчество     родителей и детей.</a:t>
            </a:r>
            <a:endParaRPr lang="ru-RU" sz="3200" b="1" dirty="0"/>
          </a:p>
        </p:txBody>
      </p:sp>
      <p:pic>
        <p:nvPicPr>
          <p:cNvPr id="7" name="Picture 5" descr="G:\SDC154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857364"/>
            <a:ext cx="4141818" cy="3265488"/>
          </a:xfrm>
          <a:prstGeom prst="rect">
            <a:avLst/>
          </a:prstGeom>
          <a:noFill/>
          <a:ln w="57150">
            <a:solidFill>
              <a:srgbClr val="0070C0"/>
            </a:solidFill>
            <a:miter lim="800000"/>
            <a:headEnd/>
            <a:tailEnd/>
          </a:ln>
        </p:spPr>
      </p:pic>
      <p:pic>
        <p:nvPicPr>
          <p:cNvPr id="9" name="Picture 4" descr="G:\SDC154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4357686" y="2928934"/>
            <a:ext cx="4438650" cy="3327400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smile5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707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WordArt 5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920037" cy="62642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4"/>
                <a:gd name="adj2" fmla="val 50000"/>
              </a:avLst>
            </a:prstTxWarp>
          </a:bodyPr>
          <a:lstStyle/>
          <a:p>
            <a:pPr algn="ctr"/>
            <a:endParaRPr lang="ru-RU" sz="80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0"/>
            <a:ext cx="886300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b="1" baseline="0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072074"/>
            <a:ext cx="8858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714348" y="1500174"/>
            <a:ext cx="7572428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Снижение заболеваемости  и повышение уровня здоровья  детей.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Знания детей и осознанное понимание значимости ЗОЖ, желание заботиться о своем здоровье.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Организация содержательной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здоровьесберегающей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развивающей среды в группе.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Сформирована гигиеническая культура у детей и наличие потребности в здоровом образе жизни ( умение соблюдать режим дня, знания  о правильном питании и витаминах.</a:t>
            </a:r>
          </a:p>
          <a:p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357166"/>
            <a:ext cx="87154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        Показатели эффективности: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smile5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707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WordArt 5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920037" cy="62642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4"/>
                <a:gd name="adj2" fmla="val 50000"/>
              </a:avLst>
            </a:prstTxWarp>
          </a:bodyPr>
          <a:lstStyle/>
          <a:p>
            <a:pPr algn="ctr"/>
            <a:endParaRPr lang="ru-RU" sz="80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0"/>
            <a:ext cx="886300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b="1" baseline="0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072074"/>
            <a:ext cx="8858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214291"/>
            <a:ext cx="81439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 самое главное - делать всё с хорошим настроением!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 descr="F:\люда 03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357298"/>
            <a:ext cx="8609638" cy="517923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smile57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3999" cy="7078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WordArt 5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920037" cy="62642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4"/>
                <a:gd name="adj2" fmla="val 50000"/>
              </a:avLst>
            </a:prstTxWarp>
          </a:bodyPr>
          <a:lstStyle/>
          <a:p>
            <a:pPr algn="ctr"/>
            <a:endParaRPr lang="ru-RU" sz="80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0"/>
            <a:ext cx="886300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b="1" baseline="0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072074"/>
            <a:ext cx="8858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85720" y="1142984"/>
            <a:ext cx="91440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285984" y="285728"/>
            <a:ext cx="39290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Литература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28596" y="1142984"/>
            <a:ext cx="821537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Алямовская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В.Г. Современные подходы к оздоровлению детей в дошкольном образовательном учреждении. В.Г.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Алямовская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//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Дошкольное образование – 2004.- №17-24</a:t>
            </a:r>
          </a:p>
          <a:p>
            <a:pPr marL="342900" indent="-342900">
              <a:buAutoNum type="arabicPeriod"/>
            </a:pP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Зедгенидзе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В.Я. Формирование здоровья ребенка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В.Я.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Зедгенидзе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//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Современный детский сад. – 2007.- №1.- С.25-30.</a:t>
            </a:r>
          </a:p>
          <a:p>
            <a:pPr marL="342900" indent="-342900"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Сергиенко, Т.Е. Работа с педагогами по повышению их компетентности в области здорового образа жизни дошкольников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Т.Е. Сергиенко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//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Методист.- 2006.- №10- С. 63-68</a:t>
            </a:r>
          </a:p>
          <a:p>
            <a:pPr marL="342900" indent="-342900"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Сивцова, А.М. Использование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педагогических технологий в дошкольных образовательных учреждений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А.М. Сивцова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//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Методист. – 2007. - №2.- С.65-68</a:t>
            </a:r>
          </a:p>
          <a:p>
            <a:pPr marL="342900" indent="-342900"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Сухарев А.Г. Концепция укрепления здоровья детского и подросткового населения России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//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Школа здоровья. 2000. Т.7. №2. С. 29-34.</a:t>
            </a:r>
          </a:p>
          <a:p>
            <a:pPr marL="342900" indent="-342900">
              <a:buAutoNum type="arabicPeriod"/>
            </a:pP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Шарманова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С.Б. Роль родителей в приобщении дошкольников к здоровому образу жизни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С.Б.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Шарманова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//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Управление ДОУ. – 2006.- №4.- С. 40-45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smile5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WordArt 5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920037" cy="62642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4"/>
                <a:gd name="adj2" fmla="val 50000"/>
              </a:avLst>
            </a:prstTxWarp>
          </a:bodyPr>
          <a:lstStyle/>
          <a:p>
            <a:pPr algn="ctr"/>
            <a:endParaRPr lang="ru-RU" sz="80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0"/>
            <a:ext cx="8863004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b="1" baseline="0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072074"/>
            <a:ext cx="8858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286000" y="1571613"/>
            <a:ext cx="4572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i="1" dirty="0" smtClean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БЛАГОДАРЮ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i="1" dirty="0" smtClean="0">
                <a:ln>
                  <a:solidFill>
                    <a:srgbClr val="7030A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  ВНИМАНИЕ!</a:t>
            </a:r>
            <a:endParaRPr lang="ru-RU" sz="5400" b="1" i="1" dirty="0">
              <a:ln>
                <a:solidFill>
                  <a:srgbClr val="7030A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Прямоугольник 3"/>
          <p:cNvSpPr>
            <a:spLocks noChangeArrowheads="1"/>
          </p:cNvSpPr>
          <p:nvPr/>
        </p:nvSpPr>
        <p:spPr bwMode="auto">
          <a:xfrm>
            <a:off x="574675" y="428604"/>
            <a:ext cx="856932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dirty="0">
                <a:latin typeface="Constantia" pitchFamily="18" charset="0"/>
              </a:rPr>
              <a:t/>
            </a:r>
            <a:br>
              <a:rPr lang="ru-RU" sz="2800" dirty="0">
                <a:latin typeface="Constantia" pitchFamily="18" charset="0"/>
              </a:rPr>
            </a:br>
            <a:endParaRPr lang="ru-RU" sz="2800" dirty="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WordArt 5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920037" cy="62642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4"/>
                <a:gd name="adj2" fmla="val 50000"/>
              </a:avLst>
            </a:prstTxWarp>
          </a:bodyPr>
          <a:lstStyle/>
          <a:p>
            <a:pPr algn="ctr"/>
            <a:endParaRPr lang="ru-RU" sz="80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0"/>
            <a:ext cx="886300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072074"/>
            <a:ext cx="8858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3"/>
          <p:cNvSpPr>
            <a:spLocks noChangeArrowheads="1"/>
          </p:cNvSpPr>
          <p:nvPr/>
        </p:nvSpPr>
        <p:spPr bwMode="auto">
          <a:xfrm>
            <a:off x="0" y="428604"/>
            <a:ext cx="86423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WordArt 5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920037" cy="62642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4"/>
                <a:gd name="adj2" fmla="val 50000"/>
              </a:avLst>
            </a:prstTxWarp>
          </a:bodyPr>
          <a:lstStyle/>
          <a:p>
            <a:pPr algn="ctr"/>
            <a:endParaRPr lang="ru-RU" sz="8000" b="1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0"/>
            <a:ext cx="886300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b="1" baseline="0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072074"/>
            <a:ext cx="8858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ctrTitle"/>
          </p:nvPr>
        </p:nvSpPr>
        <p:spPr>
          <a:xfrm>
            <a:off x="611560" y="4581129"/>
            <a:ext cx="8280920" cy="1008112"/>
          </a:xfrm>
        </p:spPr>
        <p:txBody>
          <a:bodyPr anchor="t">
            <a:normAutofit/>
          </a:bodyPr>
          <a:lstStyle/>
          <a:p>
            <a:pPr algn="ctr"/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1200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sz="1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4" name="Содержимое 13"/>
          <p:cNvSpPr>
            <a:spLocks noGrp="1"/>
          </p:cNvSpPr>
          <p:nvPr>
            <p:ph type="subTitle" idx="1"/>
          </p:nvPr>
        </p:nvSpPr>
        <p:spPr>
          <a:xfrm>
            <a:off x="860635" y="3284984"/>
            <a:ext cx="5904656" cy="1152128"/>
          </a:xfrm>
        </p:spPr>
        <p:txBody>
          <a:bodyPr>
            <a:noAutofit/>
          </a:bodyPr>
          <a:lstStyle/>
          <a:p>
            <a:pPr lvl="0" algn="ctr">
              <a:spcBef>
                <a:spcPts val="0"/>
              </a:spcBef>
              <a:buClr>
                <a:srgbClr val="F0A22E"/>
              </a:buClr>
            </a:pPr>
            <a:endParaRPr lang="ru-RU" sz="3200" b="1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823</Words>
  <Application>Microsoft Office PowerPoint</Application>
  <PresentationFormat>Экран (4:3)</PresentationFormat>
  <Paragraphs>125</Paragraphs>
  <Slides>35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3" baseType="lpstr">
      <vt:lpstr>Arial</vt:lpstr>
      <vt:lpstr>Calibri</vt:lpstr>
      <vt:lpstr>Constantia</vt:lpstr>
      <vt:lpstr>Impact</vt:lpstr>
      <vt:lpstr>Times New Roman</vt:lpstr>
      <vt:lpstr>Wingdings 2</vt:lpstr>
      <vt:lpstr>Тема Office</vt:lpstr>
      <vt:lpstr>Document</vt:lpstr>
      <vt:lpstr>Презентация PowerPoint</vt:lpstr>
      <vt:lpstr>Презентация PowerPoint</vt:lpstr>
      <vt:lpstr>Презентация PowerPoint</vt:lpstr>
      <vt:lpstr>Презентация PowerPoint</vt:lpstr>
      <vt:lpstr>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Microsoft Office</cp:lastModifiedBy>
  <cp:revision>37</cp:revision>
  <dcterms:created xsi:type="dcterms:W3CDTF">2017-07-16T16:06:29Z</dcterms:created>
  <dcterms:modified xsi:type="dcterms:W3CDTF">2020-10-08T17:27:29Z</dcterms:modified>
</cp:coreProperties>
</file>