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8" r:id="rId3"/>
    <p:sldId id="259" r:id="rId4"/>
    <p:sldId id="269" r:id="rId5"/>
    <p:sldId id="261" r:id="rId6"/>
    <p:sldId id="264" r:id="rId7"/>
    <p:sldId id="262" r:id="rId8"/>
    <p:sldId id="266" r:id="rId9"/>
    <p:sldId id="265" r:id="rId10"/>
    <p:sldId id="267" r:id="rId11"/>
    <p:sldId id="272" r:id="rId12"/>
    <p:sldId id="268" r:id="rId13"/>
    <p:sldId id="263" r:id="rId14"/>
    <p:sldId id="270" r:id="rId15"/>
    <p:sldId id="271" r:id="rId16"/>
  </p:sldIdLst>
  <p:sldSz cx="9001125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3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8" autoAdjust="0"/>
    <p:restoredTop sz="94660"/>
  </p:normalViewPr>
  <p:slideViewPr>
    <p:cSldViewPr snapToGrid="0">
      <p:cViewPr varScale="1">
        <p:scale>
          <a:sx n="85" d="100"/>
          <a:sy n="85" d="100"/>
        </p:scale>
        <p:origin x="1596" y="126"/>
      </p:cViewPr>
      <p:guideLst>
        <p:guide orient="horz" pos="2160"/>
        <p:guide pos="283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A66F84-57E2-4E91-AE6D-22CA7CB95FE6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685800"/>
            <a:ext cx="45021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79F8FD-6A86-4783-B4FA-84C46152EF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7278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001125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65576" y="1267730"/>
            <a:ext cx="7069975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68884" y="1411615"/>
            <a:ext cx="6863358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1724" y="1267730"/>
            <a:ext cx="1417677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76110" y="1267731"/>
            <a:ext cx="1248906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2980" y="2091263"/>
            <a:ext cx="6695167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3269" y="4682063"/>
            <a:ext cx="6696837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26741" y="1341256"/>
            <a:ext cx="1147643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303AA64B-29F4-49E6-9055-CA88663FB6DC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073384" y="5211060"/>
            <a:ext cx="435992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354327" y="5212080"/>
            <a:ext cx="1559162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736787D-2CC6-4736-A9BB-2782FB2251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7018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A64B-29F4-49E6-9055-CA88663FB6DC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6787D-2CC6-4736-A9BB-2782FB2251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216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001125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65576" y="1267730"/>
            <a:ext cx="7069975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68884" y="1411615"/>
            <a:ext cx="6863358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1724" y="1267730"/>
            <a:ext cx="1417677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76110" y="1267731"/>
            <a:ext cx="1248906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394" y="2094309"/>
            <a:ext cx="6696837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394" y="4682062"/>
            <a:ext cx="6696837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28991" y="1344502"/>
            <a:ext cx="1147643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03AA64B-29F4-49E6-9055-CA88663FB6DC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73131" y="5211060"/>
            <a:ext cx="4361045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352544" y="5211060"/>
            <a:ext cx="1559445" cy="228600"/>
          </a:xfrm>
        </p:spPr>
        <p:txBody>
          <a:bodyPr/>
          <a:lstStyle/>
          <a:p>
            <a:fld id="{1736787D-2CC6-4736-A9BB-2782FB2251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7199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7598" y="2103120"/>
            <a:ext cx="3510439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3088" y="2103120"/>
            <a:ext cx="3510439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A64B-29F4-49E6-9055-CA88663FB6DC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6787D-2CC6-4736-A9BB-2782FB2251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412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9849" y="2074334"/>
            <a:ext cx="3510439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9849" y="2755898"/>
            <a:ext cx="3510439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5338" y="2074334"/>
            <a:ext cx="3510439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5338" y="2756581"/>
            <a:ext cx="3510439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A64B-29F4-49E6-9055-CA88663FB6DC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6787D-2CC6-4736-A9BB-2782FB2251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432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A64B-29F4-49E6-9055-CA88663FB6DC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6787D-2CC6-4736-A9BB-2782FB2251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3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A64B-29F4-49E6-9055-CA88663FB6DC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6787D-2CC6-4736-A9BB-2782FB2251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148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1270" y="237744"/>
            <a:ext cx="6298537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659582" y="237744"/>
            <a:ext cx="216027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3358" y="607392"/>
            <a:ext cx="1794599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313" y="609600"/>
            <a:ext cx="5738217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63358" y="2286000"/>
            <a:ext cx="1794599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A64B-29F4-49E6-9055-CA88663FB6DC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673457" y="6223002"/>
            <a:ext cx="1080135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736787D-2CC6-4736-A9BB-2782FB2251E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6760844" y="374904"/>
            <a:ext cx="1957745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1217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659582" y="237744"/>
            <a:ext cx="216027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3358" y="603504"/>
            <a:ext cx="179572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68770" y="237744"/>
            <a:ext cx="6298537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63358" y="2286000"/>
            <a:ext cx="179572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03AA64B-29F4-49E6-9055-CA88663FB6DC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5709" y="6227064"/>
            <a:ext cx="1080135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736787D-2CC6-4736-A9BB-2782FB2251E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760844" y="374904"/>
            <a:ext cx="1957745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8305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A64B-29F4-49E6-9055-CA88663FB6DC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6787D-2CC6-4736-A9BB-2782FB2251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441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330" y="762000"/>
            <a:ext cx="1743968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8828" y="762000"/>
            <a:ext cx="5963245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A64B-29F4-49E6-9055-CA88663FB6DC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6787D-2CC6-4736-A9BB-2782FB2251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702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3272" y="237744"/>
            <a:ext cx="8654582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87599" y="642594"/>
            <a:ext cx="7425928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7599" y="2103120"/>
            <a:ext cx="7425928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2525" y="6307672"/>
            <a:ext cx="2025253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03AA64B-29F4-49E6-9055-CA88663FB6DC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6572" y="6307672"/>
            <a:ext cx="3847981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29716" y="6307672"/>
            <a:ext cx="1080135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736787D-2CC6-4736-A9BB-2782FB2251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650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2838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0112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2995" y="-143219"/>
            <a:ext cx="8541347" cy="2721059"/>
          </a:xfrm>
        </p:spPr>
        <p:txBody>
          <a:bodyPr/>
          <a:lstStyle/>
          <a:p>
            <a:r>
              <a:rPr lang="ru-RU" sz="4800" b="1" dirty="0">
                <a:latin typeface="Gabriola" pitchFamily="82" charset="0"/>
              </a:rPr>
              <a:t>Проект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2877" y="1531345"/>
            <a:ext cx="7412416" cy="3866922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Gabriola" pitchFamily="82" charset="0"/>
              </a:rPr>
              <a:t>«Знакомство детей старшей группы с традиционной тряпичной игрушкой» </a:t>
            </a:r>
          </a:p>
          <a:p>
            <a:endParaRPr lang="ru-RU" sz="2800" b="1" dirty="0">
              <a:latin typeface="Gabriola" pitchFamily="82" charset="0"/>
            </a:endParaRPr>
          </a:p>
          <a:p>
            <a:endParaRPr lang="ru-RU" dirty="0"/>
          </a:p>
        </p:txBody>
      </p:sp>
      <p:pic>
        <p:nvPicPr>
          <p:cNvPr id="5" name="Picture 2" descr="C:\Users\Иван\Downloads\Desktop\Новая папка (5)\DSC002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56511">
            <a:off x="425115" y="3470182"/>
            <a:ext cx="3153233" cy="273706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TextBox 6"/>
          <p:cNvSpPr txBox="1"/>
          <p:nvPr/>
        </p:nvSpPr>
        <p:spPr>
          <a:xfrm>
            <a:off x="2820318" y="3227942"/>
            <a:ext cx="60041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br>
              <a:rPr lang="ru-RU" dirty="0"/>
            </a:br>
            <a:r>
              <a:rPr lang="ru-RU" dirty="0"/>
              <a:t> </a:t>
            </a:r>
            <a:r>
              <a:rPr lang="ru-RU" sz="2400" dirty="0">
                <a:latin typeface="Gabriola" pitchFamily="82" charset="0"/>
              </a:rPr>
              <a:t>Разработала воспитатель Шведова О. В.  </a:t>
            </a:r>
            <a:br>
              <a:rPr lang="ru-RU" sz="2400" dirty="0">
                <a:latin typeface="Gabriola" pitchFamily="82" charset="0"/>
              </a:rPr>
            </a:br>
            <a:r>
              <a:rPr lang="ru-RU" sz="2400" dirty="0">
                <a:latin typeface="Gabriola" pitchFamily="82" charset="0"/>
              </a:rPr>
              <a:t>     МБДОУ «Детский сад №3 «Светлячок» </a:t>
            </a:r>
            <a:br>
              <a:rPr lang="ru-RU" sz="2400" dirty="0">
                <a:latin typeface="Gabriola" pitchFamily="82" charset="0"/>
              </a:rPr>
            </a:br>
            <a:r>
              <a:rPr lang="ru-RU" sz="2400" dirty="0">
                <a:latin typeface="Gabriola" pitchFamily="82" charset="0"/>
              </a:rPr>
              <a:t>          города Алатыря, Чувашской Республики.</a:t>
            </a:r>
          </a:p>
          <a:p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311400" y="2603500"/>
            <a:ext cx="37719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Gabriola" pitchFamily="82" charset="0"/>
              </a:rPr>
              <a:t>Длительность проекта –1 год. 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51025" y="482600"/>
            <a:ext cx="7543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>
                <a:latin typeface="Gabriola" pitchFamily="82" charset="0"/>
              </a:rPr>
              <a:t>Информационно-практико-ориентированный</a:t>
            </a:r>
            <a:endParaRPr lang="ru-RU" sz="2800" dirty="0"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125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2838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0112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394" y="0"/>
            <a:ext cx="6696837" cy="1442720"/>
          </a:xfrm>
        </p:spPr>
        <p:txBody>
          <a:bodyPr/>
          <a:lstStyle/>
          <a:p>
            <a:r>
              <a:rPr lang="ru-RU" sz="3600" dirty="0">
                <a:latin typeface="Gabriola" pitchFamily="82" charset="0"/>
              </a:rPr>
              <a:t>Актуальность</a:t>
            </a:r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637954" y="995548"/>
            <a:ext cx="7868094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Gautami" pitchFamily="34" charset="0"/>
              </a:rPr>
              <a:t>В практической работе с детьми традиционная тряпичная кукла - мощное </a:t>
            </a:r>
            <a:r>
              <a:rPr lang="en-US" sz="2800" dirty="0">
                <a:solidFill>
                  <a:srgbClr val="000000"/>
                </a:solidFill>
                <a:latin typeface="Gabriola" pitchFamily="82" charset="0"/>
                <a:ea typeface="Times New Roman" pitchFamily="18" charset="0"/>
                <a:cs typeface="Gautami" pitchFamily="34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Gabriola" pitchFamily="82" charset="0"/>
                <a:ea typeface="Times New Roman" pitchFamily="18" charset="0"/>
                <a:cs typeface="Gautami" pitchFamily="34" charset="0"/>
              </a:rPr>
              <a:t>в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Gautami" pitchFamily="34" charset="0"/>
              </a:rPr>
              <a:t>оспитательное средство, которое со временем не теряет</a:t>
            </a:r>
            <a:r>
              <a:rPr kumimoji="0" lang="en-US" sz="28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Gautami" pitchFamily="34" charset="0"/>
              </a:rPr>
              <a:t> 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Gautami" pitchFamily="34" charset="0"/>
              </a:rPr>
              <a:t>своих возможностей при умелом обращении с ней.</a:t>
            </a:r>
            <a:r>
              <a:rPr lang="en-US" sz="2800" dirty="0">
                <a:solidFill>
                  <a:srgbClr val="000000"/>
                </a:solidFill>
                <a:latin typeface="Gabriola" pitchFamily="82" charset="0"/>
                <a:ea typeface="Times New Roman" pitchFamily="18" charset="0"/>
                <a:cs typeface="Gautami" pitchFamily="34" charset="0"/>
              </a:rPr>
              <a:t> 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Gautami" pitchFamily="34" charset="0"/>
              </a:rPr>
              <a:t>Сейчас, в наше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Gautami" pitchFamily="34" charset="0"/>
              </a:rPr>
              <a:t> 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Gautami" pitchFamily="34" charset="0"/>
              </a:rPr>
              <a:t>не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Gautami" pitchFamily="34" charset="0"/>
              </a:rPr>
              <a:t> 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Gautami" pitchFamily="34" charset="0"/>
              </a:rPr>
              <a:t>стабильное время, как никогда могут пригодиться и оказать </a:t>
            </a:r>
            <a:r>
              <a:rPr kumimoji="0" lang="en-US" sz="28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Gautami" pitchFamily="34" charset="0"/>
              </a:rPr>
              <a:t> 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Gautami" pitchFamily="34" charset="0"/>
              </a:rPr>
              <a:t>нам</a:t>
            </a:r>
            <a:r>
              <a:rPr lang="en-US" sz="2800" dirty="0">
                <a:solidFill>
                  <a:srgbClr val="000000"/>
                </a:solidFill>
                <a:latin typeface="Gabriola" pitchFamily="82" charset="0"/>
                <a:ea typeface="Times New Roman" pitchFamily="18" charset="0"/>
                <a:cs typeface="Gautami" pitchFamily="34" charset="0"/>
              </a:rPr>
              <a:t> 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Gautami" pitchFamily="34" charset="0"/>
              </a:rPr>
              <a:t>неоценимую помощь знания и опыт предков. 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abriola" pitchFamily="82" charset="0"/>
              <a:cs typeface="Gautami" pitchFamily="34" charset="0"/>
            </a:endParaRPr>
          </a:p>
        </p:txBody>
      </p:sp>
      <p:pic>
        <p:nvPicPr>
          <p:cNvPr id="20483" name="Picture 3" descr="C:\Users\Иван\Downloads\Desktop\Новая папка (5)\DSC002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936" y="3669292"/>
            <a:ext cx="3855178" cy="2536087"/>
          </a:xfrm>
          <a:prstGeom prst="round2DiagRect">
            <a:avLst>
              <a:gd name="adj1" fmla="val 50000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494" y="3530600"/>
            <a:ext cx="3863553" cy="2641369"/>
          </a:xfrm>
          <a:prstGeom prst="round2DiagRect">
            <a:avLst>
              <a:gd name="adj1" fmla="val 50000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870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2838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001125" cy="6858000"/>
          </a:xfrm>
          <a:prstGeom prst="rect">
            <a:avLst/>
          </a:prstGeom>
        </p:spPr>
      </p:pic>
      <p:pic>
        <p:nvPicPr>
          <p:cNvPr id="19457" name="Picture 1" descr="C:\Users\Иван\Downloads\Desktop\Новая папка (5)\DSC002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386137">
            <a:off x="-38413" y="3702257"/>
            <a:ext cx="3170265" cy="19958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458" name="Picture 2" descr="C:\Users\Иван\Downloads\Desktop\Новая папка (5)\DSC002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856528">
            <a:off x="6625652" y="659102"/>
            <a:ext cx="2484217" cy="16619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997200" y="1605515"/>
            <a:ext cx="5540740" cy="4752755"/>
          </a:xfrm>
        </p:spPr>
        <p:txBody>
          <a:bodyPr>
            <a:normAutofit/>
          </a:bodyPr>
          <a:lstStyle/>
          <a:p>
            <a:pPr algn="l"/>
            <a:endParaRPr lang="en-US" sz="3900" b="1" dirty="0">
              <a:latin typeface="Gabriola" pitchFamily="82" charset="0"/>
            </a:endParaRPr>
          </a:p>
          <a:p>
            <a:pPr algn="l"/>
            <a:r>
              <a:rPr lang="en-US" sz="3900" b="1" dirty="0">
                <a:latin typeface="Gabriola" pitchFamily="82" charset="0"/>
              </a:rPr>
              <a:t>        </a:t>
            </a:r>
            <a:r>
              <a:rPr lang="ru-RU" sz="3900" b="1" dirty="0">
                <a:latin typeface="Gabriola" pitchFamily="82" charset="0"/>
              </a:rPr>
              <a:t>Задачи проекта:</a:t>
            </a:r>
            <a:endParaRPr lang="ru-RU" sz="3900" dirty="0">
              <a:latin typeface="Gabriola" pitchFamily="82" charset="0"/>
            </a:endParaRPr>
          </a:p>
          <a:p>
            <a:pPr lvl="0" algn="l">
              <a:buFont typeface="Arial" pitchFamily="34" charset="0"/>
              <a:buChar char="•"/>
            </a:pPr>
            <a:r>
              <a:rPr lang="ru-RU" sz="2400" dirty="0">
                <a:latin typeface="Gabriola" pitchFamily="82" charset="0"/>
              </a:rPr>
              <a:t> </a:t>
            </a:r>
            <a:r>
              <a:rPr lang="en-US" sz="2400" dirty="0">
                <a:latin typeface="Gabriola" pitchFamily="82" charset="0"/>
              </a:rPr>
              <a:t> </a:t>
            </a:r>
            <a:r>
              <a:rPr lang="ru-RU" sz="2400" dirty="0">
                <a:latin typeface="Gabriola" pitchFamily="82" charset="0"/>
              </a:rPr>
              <a:t>Разработать  перспективный план работы с детьми средней группы.</a:t>
            </a:r>
          </a:p>
          <a:p>
            <a:pPr lvl="0" algn="l">
              <a:buFont typeface="Arial" pitchFamily="34" charset="0"/>
              <a:buChar char="•"/>
            </a:pPr>
            <a:r>
              <a:rPr lang="ru-RU" sz="2400" dirty="0">
                <a:latin typeface="Gabriola" pitchFamily="82" charset="0"/>
              </a:rPr>
              <a:t> </a:t>
            </a:r>
            <a:r>
              <a:rPr lang="en-US" sz="2400" dirty="0">
                <a:latin typeface="Gabriola" pitchFamily="82" charset="0"/>
              </a:rPr>
              <a:t>  </a:t>
            </a:r>
            <a:r>
              <a:rPr lang="ru-RU" sz="2400" dirty="0">
                <a:latin typeface="Gabriola" pitchFamily="82" charset="0"/>
              </a:rPr>
              <a:t>Формировать эмоционально-положительный отклик, от знакомства с традиционными игрушками.</a:t>
            </a:r>
          </a:p>
          <a:p>
            <a:pPr lvl="0" algn="l">
              <a:buFont typeface="Arial" pitchFamily="34" charset="0"/>
              <a:buChar char="•"/>
            </a:pPr>
            <a:r>
              <a:rPr lang="en-US" sz="2400" dirty="0">
                <a:latin typeface="Gabriola" pitchFamily="82" charset="0"/>
              </a:rPr>
              <a:t> </a:t>
            </a:r>
            <a:r>
              <a:rPr lang="ru-RU" sz="2400" dirty="0">
                <a:latin typeface="Gabriola" pitchFamily="82" charset="0"/>
              </a:rPr>
              <a:t> Способствовать укреплению семейных связей, посредством совместной деятельности детей и родителей. </a:t>
            </a:r>
          </a:p>
          <a:p>
            <a:pPr algn="l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48807" y="302142"/>
            <a:ext cx="704938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>
                <a:latin typeface="Gabriola" pitchFamily="82" charset="0"/>
              </a:rPr>
              <a:t>Цель</a:t>
            </a:r>
            <a:r>
              <a:rPr lang="ru-RU" sz="3600" dirty="0"/>
              <a:t>:</a:t>
            </a:r>
          </a:p>
          <a:p>
            <a:r>
              <a:rPr lang="ru-RU" dirty="0"/>
              <a:t> </a:t>
            </a:r>
            <a:r>
              <a:rPr lang="ru-RU" sz="3600" dirty="0">
                <a:latin typeface="Gabriola" pitchFamily="82" charset="0"/>
              </a:rPr>
              <a:t>Знакомство с традиционными тряпичными</a:t>
            </a:r>
            <a:br>
              <a:rPr lang="en-US" sz="3600" dirty="0">
                <a:latin typeface="Gabriola" pitchFamily="82" charset="0"/>
              </a:rPr>
            </a:br>
            <a:r>
              <a:rPr lang="ru-RU" sz="3600" dirty="0">
                <a:latin typeface="Gabriola" pitchFamily="82" charset="0"/>
              </a:rPr>
              <a:t> игрушками и  способом их изготовления.   </a:t>
            </a:r>
            <a:endParaRPr lang="ru-RU" dirty="0">
              <a:latin typeface="Gabriola" pitchFamily="82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4429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2838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01125" cy="6858000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15069" y="2456120"/>
            <a:ext cx="5167423" cy="4401879"/>
          </a:xfrm>
        </p:spPr>
        <p:txBody>
          <a:bodyPr>
            <a:normAutofit/>
          </a:bodyPr>
          <a:lstStyle/>
          <a:p>
            <a:pPr lvl="0" algn="l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ru-RU" sz="2800" b="1" dirty="0">
                <a:solidFill>
                  <a:srgbClr val="000000"/>
                </a:solidFill>
                <a:latin typeface="Gabriola" pitchFamily="82" charset="0"/>
                <a:ea typeface="Times New Roman" pitchFamily="18" charset="0"/>
                <a:cs typeface="Tahoma" pitchFamily="34" charset="0"/>
              </a:rPr>
              <a:t>Практическая значимость </a:t>
            </a:r>
            <a:r>
              <a:rPr lang="ru-RU" sz="2000" dirty="0">
                <a:solidFill>
                  <a:srgbClr val="000000"/>
                </a:solidFill>
                <a:latin typeface="Gabriola" pitchFamily="82" charset="0"/>
                <a:ea typeface="Times New Roman" pitchFamily="18" charset="0"/>
                <a:cs typeface="Tahoma" pitchFamily="34" charset="0"/>
              </a:rPr>
              <a:t>проекта состоит в том, что разработанная технология использования традиционной тряпичной игрушки в работе с детьми дошкольного возраста способствует совершенствованию процесса приобщения дошкольников к традиционной народной культуре, а так же принесёт пользу родителям для занятий с детьми в семейном кругу.</a:t>
            </a:r>
          </a:p>
          <a:p>
            <a:pPr lvl="0" algn="l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ru-RU" sz="2000" dirty="0">
              <a:latin typeface="Gabriola" pitchFamily="82" charset="0"/>
              <a:cs typeface="Arial" pitchFamily="34" charset="0"/>
            </a:endParaRPr>
          </a:p>
          <a:p>
            <a:pPr lvl="0" algn="l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ru-RU" sz="2000" dirty="0">
                <a:solidFill>
                  <a:srgbClr val="000000"/>
                </a:solidFill>
                <a:latin typeface="Gabriola" pitchFamily="82" charset="0"/>
                <a:ea typeface="Times New Roman" pitchFamily="18" charset="0"/>
                <a:cs typeface="Tahoma" pitchFamily="34" charset="0"/>
              </a:rPr>
              <a:t>Материалы проекта могут использоваться воспитателями, музыкальными руководителями, педагогами дополнительного образования дошкольных учреждений.</a:t>
            </a:r>
            <a:endParaRPr lang="ru-RU" sz="2000" dirty="0">
              <a:latin typeface="Gabriola" pitchFamily="82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797443" y="520995"/>
            <a:ext cx="7070208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Tahoma" pitchFamily="34" charset="0"/>
              </a:rPr>
              <a:t>Теоретическая значимость: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abriola" pitchFamily="82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Tahoma" pitchFamily="34" charset="0"/>
              </a:rPr>
              <a:t>Внедрение данного проекта вносит вклад в разработку проблемы приобщения детей к традиционной народной культуре и духовно-нравственного воспитания подрастающего поколения.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22" y="2339164"/>
            <a:ext cx="3902149" cy="3753162"/>
          </a:xfrm>
          <a:prstGeom prst="roundRect">
            <a:avLst>
              <a:gd name="adj" fmla="val 402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ContrastingRightFacing"/>
            <a:lightRig rig="threePt" dir="t"/>
          </a:scene3d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74589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2838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0112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1182" y="484743"/>
            <a:ext cx="7447402" cy="716096"/>
          </a:xfrm>
        </p:spPr>
        <p:txBody>
          <a:bodyPr/>
          <a:lstStyle/>
          <a:p>
            <a:r>
              <a:rPr lang="ru-RU" sz="3600" b="1" dirty="0">
                <a:latin typeface="Gabriola" pitchFamily="82" charset="0"/>
              </a:rPr>
              <a:t>Подготовительный этап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19500" y="1257300"/>
            <a:ext cx="4965700" cy="5220618"/>
          </a:xfrm>
        </p:spPr>
        <p:txBody>
          <a:bodyPr>
            <a:normAutofit fontScale="92500"/>
          </a:bodyPr>
          <a:lstStyle/>
          <a:p>
            <a:r>
              <a:rPr lang="ru-RU" sz="2800" dirty="0">
                <a:latin typeface="Gabriola" pitchFamily="82" charset="0"/>
              </a:rPr>
              <a:t>Сбор информации и материалов для реализации проекта.</a:t>
            </a:r>
          </a:p>
          <a:p>
            <a:r>
              <a:rPr lang="ru-RU" sz="2800" dirty="0">
                <a:latin typeface="Gabriola" pitchFamily="82" charset="0"/>
              </a:rPr>
              <a:t>Создание предметно-развивающей среды.</a:t>
            </a:r>
          </a:p>
          <a:p>
            <a:r>
              <a:rPr lang="ru-RU" sz="2800" dirty="0">
                <a:latin typeface="Gabriola" pitchFamily="82" charset="0"/>
              </a:rPr>
              <a:t>Подбор художественной и познавательной литературы, иллюстраций.</a:t>
            </a:r>
          </a:p>
          <a:p>
            <a:r>
              <a:rPr lang="ru-RU" sz="2800" dirty="0">
                <a:latin typeface="Gabriola" pitchFamily="82" charset="0"/>
              </a:rPr>
              <a:t>Разработка презентаций для детей и педагогов, мастер-класса для родителей.</a:t>
            </a:r>
          </a:p>
          <a:p>
            <a:r>
              <a:rPr lang="ru-RU" sz="2800" dirty="0">
                <a:latin typeface="Gabriola" pitchFamily="82" charset="0"/>
              </a:rPr>
              <a:t>Составление плана работы.</a:t>
            </a:r>
          </a:p>
          <a:p>
            <a:r>
              <a:rPr lang="ru-RU" sz="2800" dirty="0">
                <a:latin typeface="Gabriola" pitchFamily="82" charset="0"/>
              </a:rPr>
              <a:t>Поиск единомышленников и</a:t>
            </a:r>
            <a:r>
              <a:rPr lang="en-US" sz="2800" dirty="0">
                <a:latin typeface="Gabriola" pitchFamily="82" charset="0"/>
              </a:rPr>
              <a:t> </a:t>
            </a:r>
            <a:r>
              <a:rPr lang="ru-RU" sz="2800" dirty="0">
                <a:latin typeface="Gabriola" pitchFamily="82" charset="0"/>
              </a:rPr>
              <a:t>организация творческого коллектива.</a:t>
            </a:r>
          </a:p>
          <a:p>
            <a:endParaRPr lang="ru-RU" dirty="0"/>
          </a:p>
        </p:txBody>
      </p:sp>
      <p:pic>
        <p:nvPicPr>
          <p:cNvPr id="17409" name="Picture 1" descr="C:\Users\Иван\Downloads\Desktop\Новая папка (5)\DSC002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701132">
            <a:off x="-250735" y="2861014"/>
            <a:ext cx="4395188" cy="3069563"/>
          </a:xfrm>
          <a:prstGeom prst="round2DiagRect">
            <a:avLst>
              <a:gd name="adj1" fmla="val 50000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82031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12838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01125" cy="6858000"/>
          </a:xfrm>
          <a:prstGeom prst="rect">
            <a:avLst/>
          </a:prstGeom>
        </p:spPr>
      </p:pic>
      <p:pic>
        <p:nvPicPr>
          <p:cNvPr id="5" name="Рисунок 4" descr="Screenshot_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4113" y="459505"/>
            <a:ext cx="3039110" cy="2733544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2773" y="3317358"/>
            <a:ext cx="2434855" cy="1717486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Gabriola" pitchFamily="82" charset="0"/>
              </a:rPr>
              <a:t>Презентация </a:t>
            </a:r>
            <a:br>
              <a:rPr lang="en-US" sz="2400" dirty="0">
                <a:latin typeface="Gabriola" pitchFamily="82" charset="0"/>
              </a:rPr>
            </a:br>
            <a:r>
              <a:rPr lang="ru-RU" sz="2400" dirty="0">
                <a:latin typeface="Gabriola" pitchFamily="82" charset="0"/>
              </a:rPr>
              <a:t>для педагогов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64195" y="2764465"/>
            <a:ext cx="23531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Gabriola" pitchFamily="82" charset="0"/>
              </a:rPr>
              <a:t>Презентация </a:t>
            </a:r>
            <a:br>
              <a:rPr lang="en-US" sz="2400" dirty="0">
                <a:latin typeface="Gabriola" pitchFamily="82" charset="0"/>
              </a:rPr>
            </a:br>
            <a:r>
              <a:rPr lang="en-US" sz="2400" dirty="0">
                <a:latin typeface="Gabriola" pitchFamily="82" charset="0"/>
              </a:rPr>
              <a:t>  </a:t>
            </a:r>
            <a:r>
              <a:rPr lang="ru-RU" sz="2400" dirty="0">
                <a:latin typeface="Gabriola" pitchFamily="82" charset="0"/>
              </a:rPr>
              <a:t>для детей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00775" y="3466216"/>
            <a:ext cx="24503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Gabriola" pitchFamily="82" charset="0"/>
              </a:rPr>
              <a:t>Мастер-класс</a:t>
            </a:r>
            <a:br>
              <a:rPr lang="en-US" sz="2400" dirty="0">
                <a:latin typeface="Gabriola" pitchFamily="82" charset="0"/>
              </a:rPr>
            </a:br>
            <a:r>
              <a:rPr lang="ru-RU" sz="2400" dirty="0">
                <a:latin typeface="Gabriola" pitchFamily="82" charset="0"/>
              </a:rPr>
              <a:t> для родителей </a:t>
            </a:r>
          </a:p>
        </p:txBody>
      </p:sp>
      <p:pic>
        <p:nvPicPr>
          <p:cNvPr id="10" name="Рисунок 9" descr="Screenshot_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2033" y="3519504"/>
            <a:ext cx="3342244" cy="285867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25" y="558800"/>
            <a:ext cx="3235850" cy="2634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428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2838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01125" cy="6858000"/>
          </a:xfrm>
          <a:prstGeom prst="rect">
            <a:avLst/>
          </a:prstGeom>
        </p:spPr>
      </p:pic>
      <p:pic>
        <p:nvPicPr>
          <p:cNvPr id="5" name="Рисунок 4" descr="DSC01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2266" y="435934"/>
            <a:ext cx="4502265" cy="253252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DSC0102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1805" y="3398064"/>
            <a:ext cx="4455595" cy="263687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TextBox 7"/>
          <p:cNvSpPr txBox="1"/>
          <p:nvPr/>
        </p:nvSpPr>
        <p:spPr>
          <a:xfrm>
            <a:off x="627961" y="561860"/>
            <a:ext cx="29855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Gabriola" pitchFamily="82" charset="0"/>
              </a:rPr>
              <a:t>Основной этап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3725" y="1167788"/>
            <a:ext cx="330506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Gabriola" pitchFamily="82" charset="0"/>
              </a:rPr>
              <a:t>Активизация различных видов деятельности с детьми.  </a:t>
            </a:r>
            <a:br>
              <a:rPr lang="ru-RU" sz="2400" dirty="0">
                <a:latin typeface="Gabriola" pitchFamily="82" charset="0"/>
              </a:rPr>
            </a:br>
            <a:r>
              <a:rPr lang="ru-RU" sz="2400" dirty="0">
                <a:latin typeface="Gabriola" pitchFamily="82" charset="0"/>
              </a:rPr>
              <a:t>Консультации для родителей.</a:t>
            </a:r>
            <a:br>
              <a:rPr lang="ru-RU" sz="2400" dirty="0">
                <a:latin typeface="Gabriola" pitchFamily="82" charset="0"/>
              </a:rPr>
            </a:br>
            <a:r>
              <a:rPr lang="ru-RU" sz="2400" dirty="0">
                <a:latin typeface="Gabriola" pitchFamily="82" charset="0"/>
              </a:rPr>
              <a:t>Мастер-класс для педагогов ДОУ. </a:t>
            </a:r>
            <a:br>
              <a:rPr lang="ru-RU" sz="2400" dirty="0">
                <a:latin typeface="Gabriola" pitchFamily="82" charset="0"/>
              </a:rPr>
            </a:br>
            <a:r>
              <a:rPr lang="ru-RU" sz="2400" dirty="0">
                <a:latin typeface="Gabriola" pitchFamily="82" charset="0"/>
              </a:rPr>
              <a:t>Совместные мероприятия с детьми и родителями (направленные на привлечение внимания к тематике проекта). </a:t>
            </a:r>
            <a:br>
              <a:rPr lang="ru-RU" sz="2400" dirty="0">
                <a:latin typeface="Gabriola" pitchFamily="82" charset="0"/>
              </a:rPr>
            </a:br>
            <a:r>
              <a:rPr lang="ru-RU" sz="2400" dirty="0">
                <a:latin typeface="Gabriola" pitchFamily="82" charset="0"/>
              </a:rPr>
              <a:t>Пополнение коллекции тряпичных игрушек .</a:t>
            </a:r>
          </a:p>
        </p:txBody>
      </p:sp>
    </p:spTree>
    <p:extLst>
      <p:ext uri="{BB962C8B-B14F-4D97-AF65-F5344CB8AC3E}">
        <p14:creationId xmlns:p14="http://schemas.microsoft.com/office/powerpoint/2010/main" val="33771211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2838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01125" cy="6858000"/>
          </a:xfrm>
          <a:prstGeom prst="rect">
            <a:avLst/>
          </a:prstGeom>
        </p:spPr>
      </p:pic>
      <p:pic>
        <p:nvPicPr>
          <p:cNvPr id="2051" name="Picture 3" descr="G:\все для проекта Оля Ш\фото к презентации\IMG_67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194" y="3621604"/>
            <a:ext cx="3251200" cy="2438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2" name="Picture 4" descr="G:\все для проекта Оля Ш\фото к презентации\IMG_673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296" y="3666761"/>
            <a:ext cx="3251200" cy="2438400"/>
          </a:xfrm>
          <a:prstGeom prst="round2DiagRect">
            <a:avLst>
              <a:gd name="adj1" fmla="val 0"/>
              <a:gd name="adj2" fmla="val 1875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3" name="Picture 5" descr="G:\все для проекта Оля Ш\фото к презентации\IMG_673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33713" y="334063"/>
            <a:ext cx="3251200" cy="2438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2" descr="G:\все для проекта Оля Ш\фото к презентации\IMG_673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0555" y="270555"/>
            <a:ext cx="3251200" cy="2438400"/>
          </a:xfrm>
          <a:prstGeom prst="round2DiagRect">
            <a:avLst>
              <a:gd name="adj1" fmla="val 0"/>
              <a:gd name="adj2" fmla="val 1875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C:\Users\123\Desktop\игрушки Оля\DSC0110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300" y="1563671"/>
            <a:ext cx="1765300" cy="31391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146300" y="6096000"/>
            <a:ext cx="5410200" cy="596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Gabriola" pitchFamily="82" charset="0"/>
              </a:rPr>
              <a:t>Мастер-класс для педагогов ДОУ.</a:t>
            </a:r>
          </a:p>
        </p:txBody>
      </p:sp>
    </p:spTree>
    <p:extLst>
      <p:ext uri="{BB962C8B-B14F-4D97-AF65-F5344CB8AC3E}">
        <p14:creationId xmlns:p14="http://schemas.microsoft.com/office/powerpoint/2010/main" val="18572728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2838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01125" cy="6858000"/>
          </a:xfrm>
          <a:prstGeom prst="rect">
            <a:avLst/>
          </a:prstGeom>
        </p:spPr>
      </p:pic>
      <p:pic>
        <p:nvPicPr>
          <p:cNvPr id="1026" name="Picture 2" descr="G:\все для проекта Оля Ш\фото к презентации\DSC010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32949">
            <a:off x="441320" y="685519"/>
            <a:ext cx="4381453" cy="24638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27" name="Picture 3" descr="G:\все для проекта Оля Ш\фото к презентации\DSC010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100" y="3546686"/>
            <a:ext cx="5016500" cy="28209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5003800" y="520700"/>
            <a:ext cx="35433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Gabriola" pitchFamily="82" charset="0"/>
              </a:rPr>
              <a:t>Работа над проектом осуществлялась:</a:t>
            </a:r>
            <a:br>
              <a:rPr lang="ru-RU" sz="2400" dirty="0">
                <a:latin typeface="Calibri" pitchFamily="34" charset="0"/>
              </a:rPr>
            </a:br>
            <a:endParaRPr lang="ru-RU" sz="2400" dirty="0">
              <a:latin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0793" y="2786808"/>
            <a:ext cx="3183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796555" y="3765167"/>
            <a:ext cx="2765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702300" y="1460500"/>
            <a:ext cx="3035300" cy="4652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>
                <a:latin typeface="Gabriola" pitchFamily="82" charset="0"/>
              </a:rPr>
              <a:t> во время  образовательной деятельности ;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>
                <a:latin typeface="Gabriola" pitchFamily="82" charset="0"/>
              </a:rPr>
              <a:t> в ходе режимных моментов;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>
                <a:latin typeface="Gabriola" pitchFamily="82" charset="0"/>
              </a:rPr>
              <a:t> в самостоятельной деятельности детей;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>
                <a:latin typeface="Gabriola" pitchFamily="82" charset="0"/>
              </a:rPr>
              <a:t> в совместной деятельности педагогов и детей .</a:t>
            </a:r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21799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2838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01125" cy="6858000"/>
          </a:xfrm>
          <a:prstGeom prst="rect">
            <a:avLst/>
          </a:prstGeom>
        </p:spPr>
      </p:pic>
      <p:pic>
        <p:nvPicPr>
          <p:cNvPr id="3074" name="Picture 2" descr="G:\все для проекта Оля Ш\фото к презентации\DSC010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57554">
            <a:off x="158958" y="3929027"/>
            <a:ext cx="4098581" cy="26688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75" name="Picture 3" descr="G:\все для проекта Оля Ш\фото к презентации\DSC010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14932">
            <a:off x="4201913" y="401773"/>
            <a:ext cx="4756078" cy="26745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76" name="Picture 4" descr="G:\все для проекта Оля Ш\фото к презентации\DSC0106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803353">
            <a:off x="4207286" y="3552596"/>
            <a:ext cx="4530222" cy="28229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77" name="Picture 5" descr="G:\все для проекта Оля Ш\фото к презентации\DSC010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832024">
            <a:off x="190747" y="447204"/>
            <a:ext cx="4308990" cy="24231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2184400" y="2781301"/>
            <a:ext cx="47117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Gabriola" pitchFamily="82" charset="0"/>
                <a:ea typeface="Adobe Ming Std L" pitchFamily="18" charset="-128"/>
                <a:cs typeface="Angsana New" pitchFamily="18" charset="-34"/>
              </a:rPr>
              <a:t>Игрушка является средством передачи культурного опыта народа от поколения к поколению.</a:t>
            </a:r>
          </a:p>
        </p:txBody>
      </p:sp>
    </p:spTree>
    <p:extLst>
      <p:ext uri="{BB962C8B-B14F-4D97-AF65-F5344CB8AC3E}">
        <p14:creationId xmlns:p14="http://schemas.microsoft.com/office/powerpoint/2010/main" val="37933521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2838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01125" cy="6858000"/>
          </a:xfrm>
          <a:prstGeom prst="rect">
            <a:avLst/>
          </a:prstGeom>
        </p:spPr>
      </p:pic>
      <p:pic>
        <p:nvPicPr>
          <p:cNvPr id="2050" name="Picture 2" descr="C:\Users\123\Desktop\игрушки Оля\DSC0109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4108"/>
            <a:ext cx="2438400" cy="26469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123\Desktop\игрушки Оля\DSC0109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504" y="1092201"/>
            <a:ext cx="2473121" cy="2374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123\Desktop\игрушки Оля\DSC0110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18554">
            <a:off x="387381" y="3638314"/>
            <a:ext cx="2063191" cy="29116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123\Desktop\игрушки Оля\DSC0110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613" y="165100"/>
            <a:ext cx="2474169" cy="21808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123\Desktop\игрушки Оля\DSC0110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0362">
            <a:off x="6389406" y="3543487"/>
            <a:ext cx="2224792" cy="31312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123\Desktop\игрушки Оля\DSC01115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913" y="4300183"/>
            <a:ext cx="2638738" cy="23802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123\Desktop\игрушки Оля\DSC01117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117" y="311665"/>
            <a:ext cx="2534393" cy="20378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273300" y="2527300"/>
            <a:ext cx="4749800" cy="121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Gabriola" pitchFamily="82" charset="0"/>
              </a:rPr>
              <a:t>Ни один проект в группе не проходит без участия родителей, ведь именно они являются первыми воспитателями детей. </a:t>
            </a:r>
          </a:p>
        </p:txBody>
      </p:sp>
    </p:spTree>
    <p:extLst>
      <p:ext uri="{BB962C8B-B14F-4D97-AF65-F5344CB8AC3E}">
        <p14:creationId xmlns:p14="http://schemas.microsoft.com/office/powerpoint/2010/main" val="32648250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2838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001125" cy="6858000"/>
          </a:xfrm>
          <a:prstGeom prst="rect">
            <a:avLst/>
          </a:prstGeom>
        </p:spPr>
      </p:pic>
      <p:pic>
        <p:nvPicPr>
          <p:cNvPr id="4098" name="Picture 2" descr="G:\все для проекта Оля Ш\фото к презентации\DSC010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940" y="4020392"/>
            <a:ext cx="4094530" cy="230252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099" name="Picture 3" descr="G:\все для проекта Оля Ш\фото к презентации\DSC010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16814" y="3947251"/>
            <a:ext cx="4159834" cy="233924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100" name="Picture 4" descr="G:\все для проекта Оля Ш\фото к презентации\DSC010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" y="421926"/>
            <a:ext cx="2095499" cy="327008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TextBox 7"/>
          <p:cNvSpPr txBox="1"/>
          <p:nvPr/>
        </p:nvSpPr>
        <p:spPr>
          <a:xfrm>
            <a:off x="2984500" y="469900"/>
            <a:ext cx="5447535" cy="3084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Gabriola" pitchFamily="82" charset="0"/>
              </a:rPr>
              <a:t>Заключительный этап .                         </a:t>
            </a:r>
          </a:p>
          <a:p>
            <a:r>
              <a:rPr lang="ru-RU" sz="2800" dirty="0">
                <a:latin typeface="Gabriola" pitchFamily="82" charset="0"/>
              </a:rPr>
              <a:t>  Выставка совместных работ родителей и детей.</a:t>
            </a:r>
          </a:p>
          <a:p>
            <a:r>
              <a:rPr lang="ru-RU" sz="2800" dirty="0">
                <a:latin typeface="Gabriola" pitchFamily="82" charset="0"/>
              </a:rPr>
              <a:t>  Анализ результатов проектной деятельности .</a:t>
            </a:r>
          </a:p>
          <a:p>
            <a:r>
              <a:rPr lang="ru-RU" sz="2800" dirty="0">
                <a:latin typeface="Gabriola" pitchFamily="82" charset="0"/>
              </a:rPr>
              <a:t>  Обобщение опыта.</a:t>
            </a:r>
          </a:p>
          <a:p>
            <a:r>
              <a:rPr lang="ru-RU" sz="2800" dirty="0">
                <a:latin typeface="Gabriola" pitchFamily="82" charset="0"/>
              </a:rPr>
              <a:t>  Мотивация на продолжение работы. </a:t>
            </a:r>
          </a:p>
        </p:txBody>
      </p:sp>
    </p:spTree>
    <p:extLst>
      <p:ext uri="{BB962C8B-B14F-4D97-AF65-F5344CB8AC3E}">
        <p14:creationId xmlns:p14="http://schemas.microsoft.com/office/powerpoint/2010/main" val="13954927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2838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01125" cy="6858000"/>
          </a:xfrm>
          <a:prstGeom prst="rect">
            <a:avLst/>
          </a:prstGeom>
        </p:spPr>
      </p:pic>
      <p:pic>
        <p:nvPicPr>
          <p:cNvPr id="5" name="Рисунок 4" descr="DSC010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5411" y="371582"/>
            <a:ext cx="3417352" cy="60752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572877" y="925417"/>
            <a:ext cx="4076241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Gabriola" pitchFamily="82" charset="0"/>
              </a:rPr>
              <a:t>Проект был проведен в дружественной атмосфере сотрудничества и сотворчества, </a:t>
            </a:r>
          </a:p>
          <a:p>
            <a:r>
              <a:rPr lang="ru-RU" sz="2800" dirty="0">
                <a:latin typeface="Gabriola" pitchFamily="82" charset="0"/>
              </a:rPr>
              <a:t>что способствовало развитию у воспитанников таких социально- нравственных качеств, как отзывчивость, чувство сопереживания, ответственность,</a:t>
            </a:r>
          </a:p>
          <a:p>
            <a:r>
              <a:rPr lang="ru-RU" sz="2800" dirty="0">
                <a:latin typeface="Gabriola" pitchFamily="82" charset="0"/>
              </a:rPr>
              <a:t>уважение к окружающим  и к труду .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31658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2838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3220"/>
            <a:ext cx="9001125" cy="70012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364" y="2"/>
            <a:ext cx="6696837" cy="1300479"/>
          </a:xfrm>
        </p:spPr>
        <p:txBody>
          <a:bodyPr/>
          <a:lstStyle/>
          <a:p>
            <a:r>
              <a:rPr lang="ru-RU" sz="4000" b="1" dirty="0">
                <a:latin typeface="Gabriola" pitchFamily="82" charset="0"/>
              </a:rPr>
              <a:t>Конечный результат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58809" y="4104167"/>
            <a:ext cx="2492422" cy="103509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406401" y="939800"/>
            <a:ext cx="7364572" cy="5076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Tahoma" pitchFamily="34" charset="0"/>
              </a:rPr>
              <a:t>1. Эмоциональная отзывчивость на традиционную тряпичную игрушку.</a:t>
            </a:r>
            <a:br>
              <a:rPr kumimoji="0" 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Tahoma" pitchFamily="34" charset="0"/>
              </a:rPr>
            </a:b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abriola" pitchFamily="82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Tahoma" pitchFamily="34" charset="0"/>
              </a:rPr>
              <a:t>2. Наличие знаний о возможных вариантах</a:t>
            </a:r>
            <a:b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Tahoma" pitchFamily="34" charset="0"/>
              </a:rPr>
            </a:b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Tahoma" pitchFamily="34" charset="0"/>
              </a:rPr>
              <a:t> действий с народными</a:t>
            </a: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Tahoma" pitchFamily="34" charset="0"/>
              </a:rPr>
              <a:t> игрушками.</a:t>
            </a:r>
            <a:br>
              <a:rPr kumimoji="0" 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Tahoma" pitchFamily="34" charset="0"/>
              </a:rPr>
            </a:b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abriola" pitchFamily="82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Tahoma" pitchFamily="34" charset="0"/>
              </a:rPr>
              <a:t>3. Составление коллекции </a:t>
            </a:r>
            <a:b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Tahoma" pitchFamily="34" charset="0"/>
              </a:rPr>
            </a:b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Tahoma" pitchFamily="34" charset="0"/>
              </a:rPr>
              <a:t>традиционных тряпичных </a:t>
            </a:r>
            <a:br>
              <a:rPr kumimoji="0" 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Tahoma" pitchFamily="34" charset="0"/>
              </a:rPr>
            </a:b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abriola" pitchFamily="82" charset="0"/>
                <a:ea typeface="Times New Roman" pitchFamily="18" charset="0"/>
                <a:cs typeface="Tahoma" pitchFamily="34" charset="0"/>
              </a:rPr>
              <a:t>игрушек. 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abriola" pitchFamily="82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75159" y="3250691"/>
            <a:ext cx="298537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9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/>
          </a:p>
        </p:txBody>
      </p:sp>
      <p:pic>
        <p:nvPicPr>
          <p:cNvPr id="10" name="Picture 6" descr="G:\все для проекта Оля Ш\фото к презентации\DSC010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70816">
            <a:off x="4074712" y="3212856"/>
            <a:ext cx="4737320" cy="30949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101876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2838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01125" cy="6858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1627" y="255181"/>
            <a:ext cx="8059479" cy="5337545"/>
          </a:xfrm>
        </p:spPr>
        <p:txBody>
          <a:bodyPr/>
          <a:lstStyle/>
          <a:p>
            <a:pPr algn="l">
              <a:lnSpc>
                <a:spcPct val="150000"/>
              </a:lnSpc>
            </a:pPr>
            <a:br>
              <a:rPr lang="ru-RU" sz="1200" dirty="0"/>
            </a:br>
            <a:br>
              <a:rPr lang="ru-RU" sz="2400" dirty="0">
                <a:latin typeface="Gabriola" pitchFamily="82" charset="0"/>
              </a:rPr>
            </a:br>
            <a:r>
              <a:rPr lang="ru-RU" sz="2400" dirty="0">
                <a:latin typeface="Gabriola" pitchFamily="82" charset="0"/>
              </a:rPr>
              <a:t>       </a:t>
            </a: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Князева О. А., </a:t>
            </a:r>
            <a:r>
              <a:rPr lang="ru-RU" sz="2400" cap="none" dirty="0" err="1">
                <a:latin typeface="Gabriola" pitchFamily="82" charset="0"/>
                <a:cs typeface="Times New Roman" pitchFamily="18" charset="0"/>
              </a:rPr>
              <a:t>Маханева</a:t>
            </a: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 М. Д. Приобщение детей к истокам русской народной </a:t>
            </a:r>
            <a:br>
              <a:rPr lang="ru-RU" sz="2400" cap="none" dirty="0">
                <a:latin typeface="Gabriola" pitchFamily="82" charset="0"/>
                <a:cs typeface="Times New Roman" pitchFamily="18" charset="0"/>
              </a:rPr>
            </a:b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     культуры. – </a:t>
            </a:r>
            <a:r>
              <a:rPr lang="ru-RU" sz="2400" cap="none" dirty="0" err="1">
                <a:latin typeface="Gabriola" pitchFamily="82" charset="0"/>
                <a:cs typeface="Times New Roman" pitchFamily="18" charset="0"/>
              </a:rPr>
              <a:t>Спб</a:t>
            </a: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. :       </a:t>
            </a:r>
            <a:r>
              <a:rPr lang="ru-RU" sz="2400" cap="none" dirty="0" err="1">
                <a:latin typeface="Gabriola" pitchFamily="82" charset="0"/>
                <a:cs typeface="Times New Roman" pitchFamily="18" charset="0"/>
              </a:rPr>
              <a:t>Акцидент</a:t>
            </a: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, 1997.</a:t>
            </a:r>
            <a:br>
              <a:rPr lang="ru-RU" sz="2400" cap="none" dirty="0">
                <a:latin typeface="Gabriola" pitchFamily="82" charset="0"/>
                <a:cs typeface="Times New Roman" pitchFamily="18" charset="0"/>
              </a:rPr>
            </a:b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     </a:t>
            </a:r>
            <a:r>
              <a:rPr lang="ru-RU" sz="2400" cap="none" dirty="0" err="1">
                <a:latin typeface="Gabriola" pitchFamily="82" charset="0"/>
                <a:cs typeface="Times New Roman" pitchFamily="18" charset="0"/>
              </a:rPr>
              <a:t>Соломенникова</a:t>
            </a: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 О. А. Радость творчества. – М. : Мозаика-синтез, 2008.</a:t>
            </a:r>
            <a:br>
              <a:rPr lang="ru-RU" sz="2400" cap="none" dirty="0">
                <a:latin typeface="Gabriola" pitchFamily="82" charset="0"/>
                <a:cs typeface="Times New Roman" pitchFamily="18" charset="0"/>
              </a:rPr>
            </a:b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     Н.Ю. </a:t>
            </a:r>
            <a:r>
              <a:rPr lang="ru-RU" sz="2400" cap="none" dirty="0" err="1">
                <a:latin typeface="Gabriola" pitchFamily="82" charset="0"/>
                <a:cs typeface="Times New Roman" pitchFamily="18" charset="0"/>
              </a:rPr>
              <a:t>Шлейкова</a:t>
            </a: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. "Добрые игрушки": формирование семейных и  </a:t>
            </a:r>
            <a:br>
              <a:rPr lang="ru-RU" sz="2400" cap="none" dirty="0">
                <a:latin typeface="Gabriola" pitchFamily="82" charset="0"/>
                <a:cs typeface="Times New Roman" pitchFamily="18" charset="0"/>
              </a:rPr>
            </a:b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     нравственных  ценностей. </a:t>
            </a:r>
            <a:r>
              <a:rPr lang="ru-RU" sz="2400" cap="none" dirty="0" err="1">
                <a:latin typeface="Gabriola" pitchFamily="82" charset="0"/>
                <a:cs typeface="Times New Roman" pitchFamily="18" charset="0"/>
              </a:rPr>
              <a:t>Учебно</a:t>
            </a: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 - методическое пособие. Ульяновск 2012г.</a:t>
            </a:r>
            <a:br>
              <a:rPr lang="ru-RU" sz="2400" cap="none" dirty="0">
                <a:latin typeface="Gabriola" pitchFamily="82" charset="0"/>
                <a:cs typeface="Times New Roman" pitchFamily="18" charset="0"/>
              </a:rPr>
            </a:b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      В.В. Абраменкова «Во что играют наши дети" лепта книга, Москва 2010.</a:t>
            </a:r>
            <a:br>
              <a:rPr lang="ru-RU" sz="2400" cap="none" dirty="0">
                <a:latin typeface="Gabriola" pitchFamily="82" charset="0"/>
                <a:cs typeface="Times New Roman" pitchFamily="18" charset="0"/>
              </a:rPr>
            </a:b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      С.В. </a:t>
            </a:r>
            <a:r>
              <a:rPr lang="ru-RU" sz="2400" cap="none" dirty="0" err="1">
                <a:latin typeface="Gabriola" pitchFamily="82" charset="0"/>
                <a:cs typeface="Times New Roman" pitchFamily="18" charset="0"/>
              </a:rPr>
              <a:t>Чиркова</a:t>
            </a: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 «Родительские собрания в детском саду" Москва "ВАКО" 2011.</a:t>
            </a:r>
            <a:br>
              <a:rPr lang="ru-RU" sz="2400" cap="none" dirty="0">
                <a:latin typeface="Gabriola" pitchFamily="82" charset="0"/>
                <a:cs typeface="Times New Roman" pitchFamily="18" charset="0"/>
              </a:rPr>
            </a:b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      </a:t>
            </a:r>
            <a:r>
              <a:rPr lang="ru-RU" sz="2400" cap="none" dirty="0" err="1">
                <a:latin typeface="Gabriola" pitchFamily="82" charset="0"/>
                <a:cs typeface="Times New Roman" pitchFamily="18" charset="0"/>
              </a:rPr>
              <a:t>Берстенева</a:t>
            </a: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  Е. В ., </a:t>
            </a:r>
            <a:r>
              <a:rPr lang="ru-RU" sz="2400" cap="none" dirty="0" err="1">
                <a:latin typeface="Gabriola" pitchFamily="82" charset="0"/>
                <a:cs typeface="Times New Roman" pitchFamily="18" charset="0"/>
              </a:rPr>
              <a:t>Дагаева</a:t>
            </a:r>
            <a:r>
              <a:rPr lang="ru-RU" sz="2400" cap="none" dirty="0">
                <a:latin typeface="Gabriola" pitchFamily="82" charset="0"/>
                <a:cs typeface="Times New Roman" pitchFamily="18" charset="0"/>
              </a:rPr>
              <a:t>  Н.В.  «Кукольный сундучок»  «Белый город»  Москва .</a:t>
            </a:r>
            <a:br>
              <a:rPr lang="ru-RU" sz="2400" dirty="0">
                <a:latin typeface="Gabriola" pitchFamily="82" charset="0"/>
              </a:rPr>
            </a:br>
            <a:endParaRPr lang="ru-RU" sz="2400" dirty="0">
              <a:latin typeface="Gabriola" pitchFamily="8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26512" y="340242"/>
            <a:ext cx="5263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latin typeface="Gabriola" pitchFamily="82" charset="0"/>
              </a:rPr>
              <a:t>Информационные ресурсы: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54394" y="5284381"/>
            <a:ext cx="6696837" cy="1299299"/>
          </a:xfrm>
        </p:spPr>
        <p:txBody>
          <a:bodyPr>
            <a:normAutofit/>
          </a:bodyPr>
          <a:lstStyle/>
          <a:p>
            <a:r>
              <a:rPr lang="ru-RU" sz="5400" b="1" spc="50" dirty="0">
                <a:ln w="1270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Gabriola" pitchFamily="82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5895196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Savon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562</TotalTime>
  <Words>309</Words>
  <Application>Microsoft Office PowerPoint</Application>
  <PresentationFormat>Произвольный</PresentationFormat>
  <Paragraphs>55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6" baseType="lpstr">
      <vt:lpstr>Adobe Ming Std L</vt:lpstr>
      <vt:lpstr>Angsana New</vt:lpstr>
      <vt:lpstr>Arial</vt:lpstr>
      <vt:lpstr>Calibri</vt:lpstr>
      <vt:lpstr>Century Gothic</vt:lpstr>
      <vt:lpstr>Gabriola</vt:lpstr>
      <vt:lpstr>Garamond</vt:lpstr>
      <vt:lpstr>Gautami</vt:lpstr>
      <vt:lpstr>Tahoma</vt:lpstr>
      <vt:lpstr>Times New Roman</vt:lpstr>
      <vt:lpstr>Savon</vt:lpstr>
      <vt:lpstr>Проект</vt:lpstr>
      <vt:lpstr>Актуальность</vt:lpstr>
      <vt:lpstr>Презентация PowerPoint</vt:lpstr>
      <vt:lpstr>Презентация PowerPoint</vt:lpstr>
      <vt:lpstr>Подготовительный этап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Конечный результат</vt:lpstr>
      <vt:lpstr>         Князева О. А., Маханева М. Д. Приобщение детей к истокам русской народной       культуры. – Спб. :       Акцидент, 1997.      Соломенникова О. А. Радость творчества. – М. : Мозаика-синтез, 2008.      Н.Ю. Шлейкова. "Добрые игрушки": формирование семейных и        нравственных  ценностей. Учебно - методическое пособие. Ульяновск 2012г.       В.В. Абраменкова «Во что играют наши дети" лепта книга, Москва 2010.       С.В. Чиркова «Родительские собрания в детском саду" Москва "ВАКО" 2011.       Берстенева  Е. В ., Дагаева  Н.В.  «Кукольный сундучок»  «Белый город»  Москва 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Оля</dc:creator>
  <cp:lastModifiedBy>Charger</cp:lastModifiedBy>
  <cp:revision>59</cp:revision>
  <dcterms:created xsi:type="dcterms:W3CDTF">2016-01-04T08:24:45Z</dcterms:created>
  <dcterms:modified xsi:type="dcterms:W3CDTF">2018-05-02T11:44:36Z</dcterms:modified>
</cp:coreProperties>
</file>