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75" r:id="rId8"/>
    <p:sldId id="276" r:id="rId9"/>
    <p:sldId id="277" r:id="rId10"/>
    <p:sldId id="262" r:id="rId11"/>
    <p:sldId id="269" r:id="rId12"/>
    <p:sldId id="273" r:id="rId13"/>
    <p:sldId id="268" r:id="rId14"/>
    <p:sldId id="270" r:id="rId15"/>
    <p:sldId id="267" r:id="rId16"/>
    <p:sldId id="272" r:id="rId17"/>
    <p:sldId id="271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-102" y="-1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3D8B-A26E-45F7-BBFA-08800345CA5F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34EC-E172-4351-A95E-4FC131B246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2786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3D8B-A26E-45F7-BBFA-08800345CA5F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34EC-E172-4351-A95E-4FC131B246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386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3D8B-A26E-45F7-BBFA-08800345CA5F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34EC-E172-4351-A95E-4FC131B246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822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3D8B-A26E-45F7-BBFA-08800345CA5F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34EC-E172-4351-A95E-4FC131B246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1381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3D8B-A26E-45F7-BBFA-08800345CA5F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34EC-E172-4351-A95E-4FC131B246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1861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3D8B-A26E-45F7-BBFA-08800345CA5F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34EC-E172-4351-A95E-4FC131B246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847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3D8B-A26E-45F7-BBFA-08800345CA5F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34EC-E172-4351-A95E-4FC131B246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0707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3D8B-A26E-45F7-BBFA-08800345CA5F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34EC-E172-4351-A95E-4FC131B246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856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3D8B-A26E-45F7-BBFA-08800345CA5F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34EC-E172-4351-A95E-4FC131B246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7940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3D8B-A26E-45F7-BBFA-08800345CA5F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34EC-E172-4351-A95E-4FC131B246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0016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3D8B-A26E-45F7-BBFA-08800345CA5F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F34EC-E172-4351-A95E-4FC131B246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689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03D8B-A26E-45F7-BBFA-08800345CA5F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F34EC-E172-4351-A95E-4FC131B246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155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audio" Target="../media/audio1.wav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42203" y="323334"/>
            <a:ext cx="32617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Идея атомизма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 descr="Democritus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78" y="908109"/>
            <a:ext cx="3524355" cy="53402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5283200" y="2002135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Греческий философ </a:t>
            </a:r>
            <a:r>
              <a:rPr lang="ru-RU" sz="28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Демокрит</a:t>
            </a: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ru-RU" sz="28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 V в. до н. э. предположил, что все вещества состоят из невидимых человеческим глазом малых частиц – атомов.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061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alton John desk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66" y="409575"/>
            <a:ext cx="4461934" cy="610975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5063067" y="394579"/>
            <a:ext cx="6781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Через два тысячелетия, в XIX в. английский физик и химик 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Джон Дальтон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Объясняя химические превращения и реакции, он пришёл к выводу, </a:t>
            </a:r>
            <a:r>
              <a:rPr lang="ru-RU" sz="2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каждому химическому элементу соответствует свой тип мельчайших невидимых атомов, а все вещества состоят из химических соединений атомов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2798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IMendeleevCab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635" y="458259"/>
            <a:ext cx="4632432" cy="503660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5367866" y="1245569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Последующая классификация атомов в периодической таблице химических элементов 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И. Менделеева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 настоящее время насчитывается 117 химических элементов.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0211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38800" y="839170"/>
            <a:ext cx="62738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1887 г. английский физик 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Джозеф Томсон </a:t>
            </a:r>
          </a:p>
          <a:p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обнаружил ещё одну частицу - </a:t>
            </a:r>
            <a:r>
              <a:rPr lang="ru-RU" sz="2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электрон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По своим характеристикам электрон не вписывался в периодическую таблицу химических элементов Д. И. Менделеева.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 descr="Jj-thomson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844" y="520064"/>
            <a:ext cx="4472623" cy="52203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97539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3266" y="1485669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Открытие английским физиком </a:t>
            </a:r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Эрнестом Резерфордом </a:t>
            </a:r>
          </a:p>
          <a:p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 1911 г. атомного ядра привело к созданию планетарной модели атома.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140" y="480420"/>
            <a:ext cx="4065126" cy="5449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294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7027" y="253540"/>
            <a:ext cx="95379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Последующие эксперименты (1914-1932) показали, что:</a:t>
            </a:r>
          </a:p>
        </p:txBody>
      </p:sp>
      <p:grpSp>
        <p:nvGrpSpPr>
          <p:cNvPr id="49" name="Группа 48"/>
          <p:cNvGrpSpPr/>
          <p:nvPr/>
        </p:nvGrpSpPr>
        <p:grpSpPr>
          <a:xfrm>
            <a:off x="5030893" y="3090967"/>
            <a:ext cx="1713542" cy="1654970"/>
            <a:chOff x="5030893" y="3090967"/>
            <a:chExt cx="1713542" cy="1654970"/>
          </a:xfrm>
        </p:grpSpPr>
        <p:grpSp>
          <p:nvGrpSpPr>
            <p:cNvPr id="38" name="Группа 37"/>
            <p:cNvGrpSpPr/>
            <p:nvPr/>
          </p:nvGrpSpPr>
          <p:grpSpPr>
            <a:xfrm>
              <a:off x="5326463" y="4017274"/>
              <a:ext cx="677334" cy="609600"/>
              <a:chOff x="5483286" y="3073874"/>
              <a:chExt cx="677334" cy="609600"/>
            </a:xfrm>
          </p:grpSpPr>
          <p:sp>
            <p:nvSpPr>
              <p:cNvPr id="39" name="Овал 38"/>
              <p:cNvSpPr/>
              <p:nvPr/>
            </p:nvSpPr>
            <p:spPr>
              <a:xfrm>
                <a:off x="5483286" y="3073874"/>
                <a:ext cx="677334" cy="609600"/>
              </a:xfrm>
              <a:prstGeom prst="ellipse">
                <a:avLst/>
              </a:prstGeom>
              <a:gradFill flip="none" rotWithShape="1">
                <a:gsLst>
                  <a:gs pos="13000">
                    <a:schemeClr val="bg1"/>
                  </a:gs>
                  <a:gs pos="61000">
                    <a:schemeClr val="accent2">
                      <a:lumMod val="95000"/>
                      <a:lumOff val="5000"/>
                    </a:schemeClr>
                  </a:gs>
                  <a:gs pos="100000">
                    <a:schemeClr val="accent2">
                      <a:lumMod val="6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0" name="TextBox 39"/>
                  <p:cNvSpPr txBox="1"/>
                  <p:nvPr/>
                </p:nvSpPr>
                <p:spPr>
                  <a:xfrm>
                    <a:off x="5654150" y="3132452"/>
                    <a:ext cx="335605" cy="49244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oMath>
                      </m:oMathPara>
                    </a14:m>
                    <a:endParaRPr lang="ru-RU" sz="3200" dirty="0"/>
                  </a:p>
                </p:txBody>
              </p:sp>
            </mc:Choice>
            <mc:Fallback xmlns="">
              <p:sp>
                <p:nvSpPr>
                  <p:cNvPr id="40" name="TextBox 39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654150" y="3132452"/>
                    <a:ext cx="335605" cy="492443"/>
                  </a:xfrm>
                  <a:prstGeom prst="rect">
                    <a:avLst/>
                  </a:prstGeom>
                  <a:blipFill rotWithShape="0">
                    <a:blip r:embed="rId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28" name="Группа 27"/>
            <p:cNvGrpSpPr/>
            <p:nvPr/>
          </p:nvGrpSpPr>
          <p:grpSpPr>
            <a:xfrm>
              <a:off x="5443928" y="3090967"/>
              <a:ext cx="677334" cy="609600"/>
              <a:chOff x="6499286" y="3683474"/>
              <a:chExt cx="677334" cy="609600"/>
            </a:xfrm>
          </p:grpSpPr>
          <p:sp>
            <p:nvSpPr>
              <p:cNvPr id="12" name="Овал 11"/>
              <p:cNvSpPr/>
              <p:nvPr/>
            </p:nvSpPr>
            <p:spPr>
              <a:xfrm>
                <a:off x="6499286" y="3683474"/>
                <a:ext cx="677334" cy="609600"/>
              </a:xfrm>
              <a:prstGeom prst="ellipse">
                <a:avLst/>
              </a:prstGeom>
              <a:gradFill flip="none" rotWithShape="1">
                <a:gsLst>
                  <a:gs pos="13000">
                    <a:schemeClr val="bg1"/>
                  </a:gs>
                  <a:gs pos="61000">
                    <a:schemeClr val="accent2">
                      <a:lumMod val="95000"/>
                      <a:lumOff val="5000"/>
                    </a:schemeClr>
                  </a:gs>
                  <a:gs pos="100000">
                    <a:schemeClr val="accent2">
                      <a:lumMod val="6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TextBox 23"/>
                  <p:cNvSpPr txBox="1"/>
                  <p:nvPr/>
                </p:nvSpPr>
                <p:spPr>
                  <a:xfrm>
                    <a:off x="6670150" y="3693476"/>
                    <a:ext cx="335605" cy="49244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oMath>
                      </m:oMathPara>
                    </a14:m>
                    <a:endParaRPr lang="ru-RU" sz="3200" dirty="0"/>
                  </a:p>
                </p:txBody>
              </p:sp>
            </mc:Choice>
            <mc:Fallback xmlns="">
              <p:sp>
                <p:nvSpPr>
                  <p:cNvPr id="24" name="TextBox 2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670150" y="3693476"/>
                    <a:ext cx="335605" cy="492443"/>
                  </a:xfrm>
                  <a:prstGeom prst="rect">
                    <a:avLst/>
                  </a:prstGeom>
                  <a:blipFill rotWithShape="0"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26" name="Группа 25"/>
            <p:cNvGrpSpPr/>
            <p:nvPr/>
          </p:nvGrpSpPr>
          <p:grpSpPr>
            <a:xfrm>
              <a:off x="5030893" y="3466253"/>
              <a:ext cx="677334" cy="609600"/>
              <a:chOff x="3496733" y="3405293"/>
              <a:chExt cx="677334" cy="609600"/>
            </a:xfrm>
          </p:grpSpPr>
          <p:sp>
            <p:nvSpPr>
              <p:cNvPr id="3" name="Овал 2"/>
              <p:cNvSpPr/>
              <p:nvPr/>
            </p:nvSpPr>
            <p:spPr>
              <a:xfrm>
                <a:off x="3496733" y="3405293"/>
                <a:ext cx="677334" cy="609600"/>
              </a:xfrm>
              <a:prstGeom prst="ellipse">
                <a:avLst/>
              </a:prstGeom>
              <a:gradFill flip="none" rotWithShape="1">
                <a:gsLst>
                  <a:gs pos="18000">
                    <a:schemeClr val="accent5">
                      <a:lumMod val="0"/>
                      <a:lumOff val="100000"/>
                    </a:schemeClr>
                  </a:gs>
                  <a:gs pos="14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1" name="TextBox 20"/>
                  <p:cNvSpPr txBox="1"/>
                  <p:nvPr/>
                </p:nvSpPr>
                <p:spPr>
                  <a:xfrm>
                    <a:off x="3667597" y="3437252"/>
                    <a:ext cx="335605" cy="49244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oMath>
                      </m:oMathPara>
                    </a14:m>
                    <a:endParaRPr lang="ru-RU" sz="3200" dirty="0"/>
                  </a:p>
                </p:txBody>
              </p:sp>
            </mc:Choice>
            <mc:Fallback xmlns="">
              <p:sp>
                <p:nvSpPr>
                  <p:cNvPr id="21" name="TextBox 2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667597" y="3437252"/>
                    <a:ext cx="335605" cy="492443"/>
                  </a:xfrm>
                  <a:prstGeom prst="rect">
                    <a:avLst/>
                  </a:prstGeom>
                  <a:blipFill rotWithShape="0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27" name="Группа 26"/>
            <p:cNvGrpSpPr/>
            <p:nvPr/>
          </p:nvGrpSpPr>
          <p:grpSpPr>
            <a:xfrm>
              <a:off x="5844020" y="3498212"/>
              <a:ext cx="677334" cy="609600"/>
              <a:chOff x="5020733" y="4185919"/>
              <a:chExt cx="677334" cy="609600"/>
            </a:xfrm>
          </p:grpSpPr>
          <p:sp>
            <p:nvSpPr>
              <p:cNvPr id="11" name="Овал 10"/>
              <p:cNvSpPr/>
              <p:nvPr/>
            </p:nvSpPr>
            <p:spPr>
              <a:xfrm>
                <a:off x="5020733" y="4185919"/>
                <a:ext cx="677334" cy="609600"/>
              </a:xfrm>
              <a:prstGeom prst="ellipse">
                <a:avLst/>
              </a:prstGeom>
              <a:gradFill flip="none" rotWithShape="1">
                <a:gsLst>
                  <a:gs pos="18000">
                    <a:schemeClr val="accent5">
                      <a:lumMod val="0"/>
                      <a:lumOff val="100000"/>
                    </a:schemeClr>
                  </a:gs>
                  <a:gs pos="14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2" name="TextBox 21"/>
                  <p:cNvSpPr txBox="1"/>
                  <p:nvPr/>
                </p:nvSpPr>
                <p:spPr>
                  <a:xfrm>
                    <a:off x="5191597" y="4244497"/>
                    <a:ext cx="335605" cy="49244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oMath>
                      </m:oMathPara>
                    </a14:m>
                    <a:endParaRPr lang="ru-RU" sz="3200" dirty="0"/>
                  </a:p>
                </p:txBody>
              </p:sp>
            </mc:Choice>
            <mc:Fallback xmlns="">
              <p:sp>
                <p:nvSpPr>
                  <p:cNvPr id="22" name="TextBox 2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191597" y="4244497"/>
                    <a:ext cx="335605" cy="492443"/>
                  </a:xfrm>
                  <a:prstGeom prst="rect">
                    <a:avLst/>
                  </a:prstGeom>
                  <a:blipFill rotWithShape="0"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25" name="Группа 24"/>
            <p:cNvGrpSpPr/>
            <p:nvPr/>
          </p:nvGrpSpPr>
          <p:grpSpPr>
            <a:xfrm>
              <a:off x="5353555" y="3685855"/>
              <a:ext cx="677334" cy="609600"/>
              <a:chOff x="5483286" y="3073874"/>
              <a:chExt cx="677334" cy="609600"/>
            </a:xfrm>
          </p:grpSpPr>
          <p:sp>
            <p:nvSpPr>
              <p:cNvPr id="7" name="Овал 6"/>
              <p:cNvSpPr/>
              <p:nvPr/>
            </p:nvSpPr>
            <p:spPr>
              <a:xfrm>
                <a:off x="5483286" y="3073874"/>
                <a:ext cx="677334" cy="609600"/>
              </a:xfrm>
              <a:prstGeom prst="ellipse">
                <a:avLst/>
              </a:prstGeom>
              <a:gradFill flip="none" rotWithShape="1">
                <a:gsLst>
                  <a:gs pos="13000">
                    <a:schemeClr val="bg1"/>
                  </a:gs>
                  <a:gs pos="61000">
                    <a:schemeClr val="accent2">
                      <a:lumMod val="95000"/>
                      <a:lumOff val="5000"/>
                    </a:schemeClr>
                  </a:gs>
                  <a:gs pos="100000">
                    <a:schemeClr val="accent2">
                      <a:lumMod val="6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3" name="TextBox 22"/>
                  <p:cNvSpPr txBox="1"/>
                  <p:nvPr/>
                </p:nvSpPr>
                <p:spPr>
                  <a:xfrm>
                    <a:off x="5654150" y="3132452"/>
                    <a:ext cx="335605" cy="49244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oMath>
                      </m:oMathPara>
                    </a14:m>
                    <a:endParaRPr lang="ru-RU" sz="3200" dirty="0"/>
                  </a:p>
                </p:txBody>
              </p:sp>
            </mc:Choice>
            <mc:Fallback xmlns="">
              <p:sp>
                <p:nvSpPr>
                  <p:cNvPr id="23" name="TextBox 2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654150" y="3132452"/>
                    <a:ext cx="335605" cy="492443"/>
                  </a:xfrm>
                  <a:prstGeom prst="rect">
                    <a:avLst/>
                  </a:prstGeom>
                  <a:blipFill rotWithShape="0"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29" name="Группа 28"/>
            <p:cNvGrpSpPr/>
            <p:nvPr/>
          </p:nvGrpSpPr>
          <p:grpSpPr>
            <a:xfrm>
              <a:off x="6067101" y="3761051"/>
              <a:ext cx="677334" cy="609600"/>
              <a:chOff x="6499286" y="3683474"/>
              <a:chExt cx="677334" cy="609600"/>
            </a:xfrm>
          </p:grpSpPr>
          <p:sp>
            <p:nvSpPr>
              <p:cNvPr id="30" name="Овал 29"/>
              <p:cNvSpPr/>
              <p:nvPr/>
            </p:nvSpPr>
            <p:spPr>
              <a:xfrm>
                <a:off x="6499286" y="3683474"/>
                <a:ext cx="677334" cy="609600"/>
              </a:xfrm>
              <a:prstGeom prst="ellipse">
                <a:avLst/>
              </a:prstGeom>
              <a:gradFill flip="none" rotWithShape="1">
                <a:gsLst>
                  <a:gs pos="13000">
                    <a:schemeClr val="bg1"/>
                  </a:gs>
                  <a:gs pos="61000">
                    <a:schemeClr val="accent2">
                      <a:lumMod val="95000"/>
                      <a:lumOff val="5000"/>
                    </a:schemeClr>
                  </a:gs>
                  <a:gs pos="100000">
                    <a:schemeClr val="accent2">
                      <a:lumMod val="6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1" name="TextBox 30"/>
                  <p:cNvSpPr txBox="1"/>
                  <p:nvPr/>
                </p:nvSpPr>
                <p:spPr>
                  <a:xfrm>
                    <a:off x="6670150" y="3693476"/>
                    <a:ext cx="335605" cy="49244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oMath>
                      </m:oMathPara>
                    </a14:m>
                    <a:endParaRPr lang="ru-RU" sz="3200" dirty="0"/>
                  </a:p>
                </p:txBody>
              </p:sp>
            </mc:Choice>
            <mc:Fallback xmlns="">
              <p:sp>
                <p:nvSpPr>
                  <p:cNvPr id="31" name="TextBox 3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670150" y="3693476"/>
                    <a:ext cx="335605" cy="492443"/>
                  </a:xfrm>
                  <a:prstGeom prst="rect">
                    <a:avLst/>
                  </a:prstGeom>
                  <a:blipFill rotWithShape="0"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32" name="Группа 31"/>
            <p:cNvGrpSpPr/>
            <p:nvPr/>
          </p:nvGrpSpPr>
          <p:grpSpPr>
            <a:xfrm>
              <a:off x="5654066" y="4136337"/>
              <a:ext cx="677334" cy="609600"/>
              <a:chOff x="3496733" y="3405293"/>
              <a:chExt cx="677334" cy="609600"/>
            </a:xfrm>
          </p:grpSpPr>
          <p:sp>
            <p:nvSpPr>
              <p:cNvPr id="33" name="Овал 32"/>
              <p:cNvSpPr/>
              <p:nvPr/>
            </p:nvSpPr>
            <p:spPr>
              <a:xfrm>
                <a:off x="3496733" y="3405293"/>
                <a:ext cx="677334" cy="609600"/>
              </a:xfrm>
              <a:prstGeom prst="ellipse">
                <a:avLst/>
              </a:prstGeom>
              <a:gradFill flip="none" rotWithShape="1">
                <a:gsLst>
                  <a:gs pos="18000">
                    <a:schemeClr val="accent5">
                      <a:lumMod val="0"/>
                      <a:lumOff val="100000"/>
                    </a:schemeClr>
                  </a:gs>
                  <a:gs pos="14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4" name="TextBox 33"/>
                  <p:cNvSpPr txBox="1"/>
                  <p:nvPr/>
                </p:nvSpPr>
                <p:spPr>
                  <a:xfrm>
                    <a:off x="3667597" y="3437252"/>
                    <a:ext cx="335605" cy="49244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oMath>
                      </m:oMathPara>
                    </a14:m>
                    <a:endParaRPr lang="ru-RU" sz="3200" dirty="0"/>
                  </a:p>
                </p:txBody>
              </p:sp>
            </mc:Choice>
            <mc:Fallback xmlns="">
              <p:sp>
                <p:nvSpPr>
                  <p:cNvPr id="34" name="TextBox 3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667597" y="3437252"/>
                    <a:ext cx="335605" cy="492443"/>
                  </a:xfrm>
                  <a:prstGeom prst="rect">
                    <a:avLst/>
                  </a:prstGeom>
                  <a:blipFill rotWithShape="0"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35" name="Группа 34"/>
            <p:cNvGrpSpPr/>
            <p:nvPr/>
          </p:nvGrpSpPr>
          <p:grpSpPr>
            <a:xfrm>
              <a:off x="5492735" y="3338325"/>
              <a:ext cx="677334" cy="609600"/>
              <a:chOff x="5020733" y="4185919"/>
              <a:chExt cx="677334" cy="609600"/>
            </a:xfrm>
          </p:grpSpPr>
          <p:sp>
            <p:nvSpPr>
              <p:cNvPr id="36" name="Овал 35"/>
              <p:cNvSpPr/>
              <p:nvPr/>
            </p:nvSpPr>
            <p:spPr>
              <a:xfrm>
                <a:off x="5020733" y="4185919"/>
                <a:ext cx="677334" cy="609600"/>
              </a:xfrm>
              <a:prstGeom prst="ellipse">
                <a:avLst/>
              </a:prstGeom>
              <a:gradFill flip="none" rotWithShape="1">
                <a:gsLst>
                  <a:gs pos="18000">
                    <a:schemeClr val="accent5">
                      <a:lumMod val="0"/>
                      <a:lumOff val="100000"/>
                    </a:schemeClr>
                  </a:gs>
                  <a:gs pos="14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7" name="TextBox 36"/>
                  <p:cNvSpPr txBox="1"/>
                  <p:nvPr/>
                </p:nvSpPr>
                <p:spPr>
                  <a:xfrm>
                    <a:off x="5191597" y="4244497"/>
                    <a:ext cx="335605" cy="49244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oMath>
                      </m:oMathPara>
                    </a14:m>
                    <a:endParaRPr lang="ru-RU" sz="3200" dirty="0"/>
                  </a:p>
                </p:txBody>
              </p:sp>
            </mc:Choice>
            <mc:Fallback xmlns="">
              <p:sp>
                <p:nvSpPr>
                  <p:cNvPr id="37" name="TextBox 3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191597" y="4244497"/>
                    <a:ext cx="335605" cy="492443"/>
                  </a:xfrm>
                  <a:prstGeom prst="rect">
                    <a:avLst/>
                  </a:prstGeom>
                  <a:blipFill rotWithShape="0">
                    <a:blip r:embed="rId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cxnSp>
        <p:nvCxnSpPr>
          <p:cNvPr id="42" name="Прямая со стрелкой 41"/>
          <p:cNvCxnSpPr/>
          <p:nvPr/>
        </p:nvCxnSpPr>
        <p:spPr>
          <a:xfrm flipV="1">
            <a:off x="5860024" y="3100969"/>
            <a:ext cx="2074936" cy="542155"/>
          </a:xfrm>
          <a:prstGeom prst="straightConnector1">
            <a:avLst/>
          </a:prstGeom>
          <a:ln w="254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H="1" flipV="1">
            <a:off x="3566160" y="3889346"/>
            <a:ext cx="2097439" cy="159887"/>
          </a:xfrm>
          <a:prstGeom prst="straightConnector1">
            <a:avLst/>
          </a:prstGeom>
          <a:ln w="254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/>
          <p:cNvSpPr/>
          <p:nvPr/>
        </p:nvSpPr>
        <p:spPr>
          <a:xfrm>
            <a:off x="8086757" y="2850135"/>
            <a:ext cx="2419252" cy="523220"/>
          </a:xfrm>
          <a:prstGeom prst="rect">
            <a:avLst/>
          </a:prstGeom>
          <a:ln w="38100">
            <a:solidFill>
              <a:srgbClr val="0070C0"/>
            </a:solidFill>
          </a:ln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Нейтрон, </a:t>
            </a:r>
            <a:r>
              <a:rPr lang="en-US" sz="2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q=0</a:t>
            </a:r>
            <a:endParaRPr lang="ru-RU" dirty="0"/>
          </a:p>
        </p:txBody>
      </p:sp>
      <p:sp>
        <p:nvSpPr>
          <p:cNvPr id="47" name="Прямоугольник 46"/>
          <p:cNvSpPr/>
          <p:nvPr/>
        </p:nvSpPr>
        <p:spPr>
          <a:xfrm>
            <a:off x="1483758" y="3646768"/>
            <a:ext cx="2004972" cy="523220"/>
          </a:xfrm>
          <a:prstGeom prst="rect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Протон, </a:t>
            </a:r>
            <a:r>
              <a:rPr lang="en-US" sz="28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+q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451982" y="983224"/>
            <a:ext cx="11338560" cy="1384995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атомное ядро состоит из тяжёлых (по сравнению с электроном) частиц </a:t>
            </a:r>
            <a:r>
              <a:rPr lang="ru-RU" sz="2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электронейтральных</a:t>
            </a:r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нейтронов и положительно заряженных протонов. </a:t>
            </a:r>
          </a:p>
        </p:txBody>
      </p:sp>
    </p:spTree>
    <p:extLst>
      <p:ext uri="{BB962C8B-B14F-4D97-AF65-F5344CB8AC3E}">
        <p14:creationId xmlns:p14="http://schemas.microsoft.com/office/powerpoint/2010/main" val="2818118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24821" y="213499"/>
            <a:ext cx="110845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Заряд протона равен по величине и противоположен по знаку отрицательному заряду электрона. </a:t>
            </a:r>
          </a:p>
        </p:txBody>
      </p:sp>
      <p:grpSp>
        <p:nvGrpSpPr>
          <p:cNvPr id="40" name="Группа 39"/>
          <p:cNvGrpSpPr/>
          <p:nvPr/>
        </p:nvGrpSpPr>
        <p:grpSpPr>
          <a:xfrm>
            <a:off x="5081693" y="2634894"/>
            <a:ext cx="1713542" cy="1654970"/>
            <a:chOff x="5030893" y="3090967"/>
            <a:chExt cx="1713542" cy="1654970"/>
          </a:xfrm>
        </p:grpSpPr>
        <p:grpSp>
          <p:nvGrpSpPr>
            <p:cNvPr id="4" name="Группа 3"/>
            <p:cNvGrpSpPr/>
            <p:nvPr/>
          </p:nvGrpSpPr>
          <p:grpSpPr>
            <a:xfrm>
              <a:off x="5326463" y="4017274"/>
              <a:ext cx="677334" cy="609600"/>
              <a:chOff x="5483286" y="3073874"/>
              <a:chExt cx="677334" cy="609600"/>
            </a:xfrm>
          </p:grpSpPr>
          <p:sp>
            <p:nvSpPr>
              <p:cNvPr id="5" name="Овал 4"/>
              <p:cNvSpPr/>
              <p:nvPr/>
            </p:nvSpPr>
            <p:spPr>
              <a:xfrm>
                <a:off x="5483286" y="3073874"/>
                <a:ext cx="677334" cy="609600"/>
              </a:xfrm>
              <a:prstGeom prst="ellipse">
                <a:avLst/>
              </a:prstGeom>
              <a:gradFill flip="none" rotWithShape="1">
                <a:gsLst>
                  <a:gs pos="13000">
                    <a:schemeClr val="bg1"/>
                  </a:gs>
                  <a:gs pos="61000">
                    <a:schemeClr val="accent2">
                      <a:lumMod val="95000"/>
                      <a:lumOff val="5000"/>
                    </a:schemeClr>
                  </a:gs>
                  <a:gs pos="100000">
                    <a:schemeClr val="accent2">
                      <a:lumMod val="6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" name="TextBox 5"/>
                  <p:cNvSpPr txBox="1"/>
                  <p:nvPr/>
                </p:nvSpPr>
                <p:spPr>
                  <a:xfrm>
                    <a:off x="5654150" y="3132452"/>
                    <a:ext cx="335605" cy="49244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oMath>
                      </m:oMathPara>
                    </a14:m>
                    <a:endParaRPr lang="ru-RU" sz="3200" dirty="0"/>
                  </a:p>
                </p:txBody>
              </p:sp>
            </mc:Choice>
            <mc:Fallback xmlns="">
              <p:sp>
                <p:nvSpPr>
                  <p:cNvPr id="6" name="TextBox 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654150" y="3132452"/>
                    <a:ext cx="335605" cy="492443"/>
                  </a:xfrm>
                  <a:prstGeom prst="rect">
                    <a:avLst/>
                  </a:prstGeom>
                  <a:blipFill rotWithShape="0"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7" name="Группа 6"/>
            <p:cNvGrpSpPr/>
            <p:nvPr/>
          </p:nvGrpSpPr>
          <p:grpSpPr>
            <a:xfrm>
              <a:off x="5443928" y="3090967"/>
              <a:ext cx="677334" cy="609600"/>
              <a:chOff x="6499286" y="3683474"/>
              <a:chExt cx="677334" cy="609600"/>
            </a:xfrm>
          </p:grpSpPr>
          <p:sp>
            <p:nvSpPr>
              <p:cNvPr id="8" name="Овал 7"/>
              <p:cNvSpPr/>
              <p:nvPr/>
            </p:nvSpPr>
            <p:spPr>
              <a:xfrm>
                <a:off x="6499286" y="3683474"/>
                <a:ext cx="677334" cy="609600"/>
              </a:xfrm>
              <a:prstGeom prst="ellipse">
                <a:avLst/>
              </a:prstGeom>
              <a:gradFill flip="none" rotWithShape="1">
                <a:gsLst>
                  <a:gs pos="13000">
                    <a:schemeClr val="bg1"/>
                  </a:gs>
                  <a:gs pos="61000">
                    <a:schemeClr val="accent2">
                      <a:lumMod val="95000"/>
                      <a:lumOff val="5000"/>
                    </a:schemeClr>
                  </a:gs>
                  <a:gs pos="100000">
                    <a:schemeClr val="accent2">
                      <a:lumMod val="6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" name="TextBox 8"/>
                  <p:cNvSpPr txBox="1"/>
                  <p:nvPr/>
                </p:nvSpPr>
                <p:spPr>
                  <a:xfrm>
                    <a:off x="6670150" y="3693476"/>
                    <a:ext cx="335605" cy="49244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oMath>
                      </m:oMathPara>
                    </a14:m>
                    <a:endParaRPr lang="ru-RU" sz="3200" dirty="0"/>
                  </a:p>
                </p:txBody>
              </p:sp>
            </mc:Choice>
            <mc:Fallback xmlns="">
              <p:sp>
                <p:nvSpPr>
                  <p:cNvPr id="9" name="TextBox 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670150" y="3693476"/>
                    <a:ext cx="335605" cy="492443"/>
                  </a:xfrm>
                  <a:prstGeom prst="rect">
                    <a:avLst/>
                  </a:prstGeom>
                  <a:blipFill rotWithShape="0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0" name="Группа 9"/>
            <p:cNvGrpSpPr/>
            <p:nvPr/>
          </p:nvGrpSpPr>
          <p:grpSpPr>
            <a:xfrm>
              <a:off x="5030893" y="3466253"/>
              <a:ext cx="677334" cy="609600"/>
              <a:chOff x="3496733" y="3405293"/>
              <a:chExt cx="677334" cy="609600"/>
            </a:xfrm>
          </p:grpSpPr>
          <p:sp>
            <p:nvSpPr>
              <p:cNvPr id="11" name="Овал 10"/>
              <p:cNvSpPr/>
              <p:nvPr/>
            </p:nvSpPr>
            <p:spPr>
              <a:xfrm>
                <a:off x="3496733" y="3405293"/>
                <a:ext cx="677334" cy="609600"/>
              </a:xfrm>
              <a:prstGeom prst="ellipse">
                <a:avLst/>
              </a:prstGeom>
              <a:gradFill flip="none" rotWithShape="1">
                <a:gsLst>
                  <a:gs pos="18000">
                    <a:schemeClr val="accent5">
                      <a:lumMod val="0"/>
                      <a:lumOff val="100000"/>
                    </a:schemeClr>
                  </a:gs>
                  <a:gs pos="14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2" name="TextBox 11"/>
                  <p:cNvSpPr txBox="1"/>
                  <p:nvPr/>
                </p:nvSpPr>
                <p:spPr>
                  <a:xfrm>
                    <a:off x="3667597" y="3437252"/>
                    <a:ext cx="335605" cy="49244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oMath>
                      </m:oMathPara>
                    </a14:m>
                    <a:endParaRPr lang="ru-RU" sz="3200" dirty="0"/>
                  </a:p>
                </p:txBody>
              </p:sp>
            </mc:Choice>
            <mc:Fallback xmlns="">
              <p:sp>
                <p:nvSpPr>
                  <p:cNvPr id="12" name="TextBox 1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667597" y="3437252"/>
                    <a:ext cx="335605" cy="492443"/>
                  </a:xfrm>
                  <a:prstGeom prst="rect">
                    <a:avLst/>
                  </a:prstGeom>
                  <a:blipFill rotWithShape="0"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3" name="Группа 12"/>
            <p:cNvGrpSpPr/>
            <p:nvPr/>
          </p:nvGrpSpPr>
          <p:grpSpPr>
            <a:xfrm>
              <a:off x="5844020" y="3498212"/>
              <a:ext cx="677334" cy="609600"/>
              <a:chOff x="5020733" y="4185919"/>
              <a:chExt cx="677334" cy="609600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5020733" y="4185919"/>
                <a:ext cx="677334" cy="609600"/>
              </a:xfrm>
              <a:prstGeom prst="ellipse">
                <a:avLst/>
              </a:prstGeom>
              <a:gradFill flip="none" rotWithShape="1">
                <a:gsLst>
                  <a:gs pos="18000">
                    <a:schemeClr val="accent5">
                      <a:lumMod val="0"/>
                      <a:lumOff val="100000"/>
                    </a:schemeClr>
                  </a:gs>
                  <a:gs pos="14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5" name="TextBox 14"/>
                  <p:cNvSpPr txBox="1"/>
                  <p:nvPr/>
                </p:nvSpPr>
                <p:spPr>
                  <a:xfrm>
                    <a:off x="5191597" y="4244497"/>
                    <a:ext cx="335605" cy="49244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oMath>
                      </m:oMathPara>
                    </a14:m>
                    <a:endParaRPr lang="ru-RU" sz="3200" dirty="0"/>
                  </a:p>
                </p:txBody>
              </p:sp>
            </mc:Choice>
            <mc:Fallback xmlns="">
              <p:sp>
                <p:nvSpPr>
                  <p:cNvPr id="15" name="TextBox 1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191597" y="4244497"/>
                    <a:ext cx="335605" cy="492443"/>
                  </a:xfrm>
                  <a:prstGeom prst="rect">
                    <a:avLst/>
                  </a:prstGeom>
                  <a:blipFill rotWithShape="0"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6" name="Группа 15"/>
            <p:cNvGrpSpPr/>
            <p:nvPr/>
          </p:nvGrpSpPr>
          <p:grpSpPr>
            <a:xfrm>
              <a:off x="5353555" y="3685855"/>
              <a:ext cx="677334" cy="609600"/>
              <a:chOff x="5483286" y="3073874"/>
              <a:chExt cx="677334" cy="609600"/>
            </a:xfrm>
          </p:grpSpPr>
          <p:sp>
            <p:nvSpPr>
              <p:cNvPr id="17" name="Овал 16"/>
              <p:cNvSpPr/>
              <p:nvPr/>
            </p:nvSpPr>
            <p:spPr>
              <a:xfrm>
                <a:off x="5483286" y="3073874"/>
                <a:ext cx="677334" cy="609600"/>
              </a:xfrm>
              <a:prstGeom prst="ellipse">
                <a:avLst/>
              </a:prstGeom>
              <a:gradFill flip="none" rotWithShape="1">
                <a:gsLst>
                  <a:gs pos="13000">
                    <a:schemeClr val="bg1"/>
                  </a:gs>
                  <a:gs pos="61000">
                    <a:schemeClr val="accent2">
                      <a:lumMod val="95000"/>
                      <a:lumOff val="5000"/>
                    </a:schemeClr>
                  </a:gs>
                  <a:gs pos="100000">
                    <a:schemeClr val="accent2">
                      <a:lumMod val="6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8" name="TextBox 17"/>
                  <p:cNvSpPr txBox="1"/>
                  <p:nvPr/>
                </p:nvSpPr>
                <p:spPr>
                  <a:xfrm>
                    <a:off x="5654150" y="3132452"/>
                    <a:ext cx="335605" cy="49244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oMath>
                      </m:oMathPara>
                    </a14:m>
                    <a:endParaRPr lang="ru-RU" sz="3200" dirty="0"/>
                  </a:p>
                </p:txBody>
              </p:sp>
            </mc:Choice>
            <mc:Fallback xmlns="">
              <p:sp>
                <p:nvSpPr>
                  <p:cNvPr id="18" name="TextBox 1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654150" y="3132452"/>
                    <a:ext cx="335605" cy="492443"/>
                  </a:xfrm>
                  <a:prstGeom prst="rect">
                    <a:avLst/>
                  </a:prstGeom>
                  <a:blipFill rotWithShape="0"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9" name="Группа 18"/>
            <p:cNvGrpSpPr/>
            <p:nvPr/>
          </p:nvGrpSpPr>
          <p:grpSpPr>
            <a:xfrm>
              <a:off x="6067101" y="3761051"/>
              <a:ext cx="677334" cy="609600"/>
              <a:chOff x="6499286" y="3683474"/>
              <a:chExt cx="677334" cy="609600"/>
            </a:xfrm>
          </p:grpSpPr>
          <p:sp>
            <p:nvSpPr>
              <p:cNvPr id="20" name="Овал 19"/>
              <p:cNvSpPr/>
              <p:nvPr/>
            </p:nvSpPr>
            <p:spPr>
              <a:xfrm>
                <a:off x="6499286" y="3683474"/>
                <a:ext cx="677334" cy="609600"/>
              </a:xfrm>
              <a:prstGeom prst="ellipse">
                <a:avLst/>
              </a:prstGeom>
              <a:gradFill flip="none" rotWithShape="1">
                <a:gsLst>
                  <a:gs pos="13000">
                    <a:schemeClr val="bg1"/>
                  </a:gs>
                  <a:gs pos="61000">
                    <a:schemeClr val="accent2">
                      <a:lumMod val="95000"/>
                      <a:lumOff val="5000"/>
                    </a:schemeClr>
                  </a:gs>
                  <a:gs pos="100000">
                    <a:schemeClr val="accent2">
                      <a:lumMod val="6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1" name="TextBox 20"/>
                  <p:cNvSpPr txBox="1"/>
                  <p:nvPr/>
                </p:nvSpPr>
                <p:spPr>
                  <a:xfrm>
                    <a:off x="6670150" y="3693476"/>
                    <a:ext cx="335605" cy="49244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oMath>
                      </m:oMathPara>
                    </a14:m>
                    <a:endParaRPr lang="ru-RU" sz="3200" dirty="0"/>
                  </a:p>
                </p:txBody>
              </p:sp>
            </mc:Choice>
            <mc:Fallback xmlns="">
              <p:sp>
                <p:nvSpPr>
                  <p:cNvPr id="21" name="TextBox 2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670150" y="3693476"/>
                    <a:ext cx="335605" cy="492443"/>
                  </a:xfrm>
                  <a:prstGeom prst="rect">
                    <a:avLst/>
                  </a:prstGeom>
                  <a:blipFill rotWithShape="0"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22" name="Группа 21"/>
            <p:cNvGrpSpPr/>
            <p:nvPr/>
          </p:nvGrpSpPr>
          <p:grpSpPr>
            <a:xfrm>
              <a:off x="5654066" y="4136337"/>
              <a:ext cx="677334" cy="609600"/>
              <a:chOff x="3496733" y="3405293"/>
              <a:chExt cx="677334" cy="609600"/>
            </a:xfrm>
          </p:grpSpPr>
          <p:sp>
            <p:nvSpPr>
              <p:cNvPr id="23" name="Овал 22"/>
              <p:cNvSpPr/>
              <p:nvPr/>
            </p:nvSpPr>
            <p:spPr>
              <a:xfrm>
                <a:off x="3496733" y="3405293"/>
                <a:ext cx="677334" cy="609600"/>
              </a:xfrm>
              <a:prstGeom prst="ellipse">
                <a:avLst/>
              </a:prstGeom>
              <a:gradFill flip="none" rotWithShape="1">
                <a:gsLst>
                  <a:gs pos="18000">
                    <a:schemeClr val="accent5">
                      <a:lumMod val="0"/>
                      <a:lumOff val="100000"/>
                    </a:schemeClr>
                  </a:gs>
                  <a:gs pos="14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TextBox 23"/>
                  <p:cNvSpPr txBox="1"/>
                  <p:nvPr/>
                </p:nvSpPr>
                <p:spPr>
                  <a:xfrm>
                    <a:off x="3667597" y="3437252"/>
                    <a:ext cx="335605" cy="49244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oMath>
                      </m:oMathPara>
                    </a14:m>
                    <a:endParaRPr lang="ru-RU" sz="3200" dirty="0"/>
                  </a:p>
                </p:txBody>
              </p:sp>
            </mc:Choice>
            <mc:Fallback xmlns="">
              <p:sp>
                <p:nvSpPr>
                  <p:cNvPr id="24" name="TextBox 2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667597" y="3437252"/>
                    <a:ext cx="335605" cy="492443"/>
                  </a:xfrm>
                  <a:prstGeom prst="rect">
                    <a:avLst/>
                  </a:prstGeom>
                  <a:blipFill rotWithShape="0">
                    <a:blip r:embed="rId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25" name="Группа 24"/>
            <p:cNvGrpSpPr/>
            <p:nvPr/>
          </p:nvGrpSpPr>
          <p:grpSpPr>
            <a:xfrm>
              <a:off x="5492735" y="3338325"/>
              <a:ext cx="677334" cy="609600"/>
              <a:chOff x="5020733" y="4185919"/>
              <a:chExt cx="677334" cy="609600"/>
            </a:xfrm>
          </p:grpSpPr>
          <p:sp>
            <p:nvSpPr>
              <p:cNvPr id="26" name="Овал 25"/>
              <p:cNvSpPr/>
              <p:nvPr/>
            </p:nvSpPr>
            <p:spPr>
              <a:xfrm>
                <a:off x="5020733" y="4185919"/>
                <a:ext cx="677334" cy="609600"/>
              </a:xfrm>
              <a:prstGeom prst="ellipse">
                <a:avLst/>
              </a:prstGeom>
              <a:gradFill flip="none" rotWithShape="1">
                <a:gsLst>
                  <a:gs pos="18000">
                    <a:schemeClr val="accent5">
                      <a:lumMod val="0"/>
                      <a:lumOff val="100000"/>
                    </a:schemeClr>
                  </a:gs>
                  <a:gs pos="14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TextBox 26"/>
                  <p:cNvSpPr txBox="1"/>
                  <p:nvPr/>
                </p:nvSpPr>
                <p:spPr>
                  <a:xfrm>
                    <a:off x="5191597" y="4244497"/>
                    <a:ext cx="335605" cy="49244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oMath>
                      </m:oMathPara>
                    </a14:m>
                    <a:endParaRPr lang="ru-RU" sz="3200" dirty="0"/>
                  </a:p>
                </p:txBody>
              </p:sp>
            </mc:Choice>
            <mc:Fallback xmlns="">
              <p:sp>
                <p:nvSpPr>
                  <p:cNvPr id="27" name="TextBox 2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191597" y="4244497"/>
                    <a:ext cx="335605" cy="492443"/>
                  </a:xfrm>
                  <a:prstGeom prst="rect">
                    <a:avLst/>
                  </a:prstGeom>
                  <a:blipFill rotWithShape="0">
                    <a:blip r:embed="rId10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grpSp>
        <p:nvGrpSpPr>
          <p:cNvPr id="30" name="Группа 29"/>
          <p:cNvGrpSpPr/>
          <p:nvPr/>
        </p:nvGrpSpPr>
        <p:grpSpPr>
          <a:xfrm>
            <a:off x="4572213" y="2295904"/>
            <a:ext cx="375920" cy="492443"/>
            <a:chOff x="7853680" y="2365613"/>
            <a:chExt cx="375920" cy="492443"/>
          </a:xfrm>
        </p:grpSpPr>
        <p:sp>
          <p:nvSpPr>
            <p:cNvPr id="28" name="Овал 27"/>
            <p:cNvSpPr/>
            <p:nvPr/>
          </p:nvSpPr>
          <p:spPr>
            <a:xfrm>
              <a:off x="7853680" y="2482494"/>
              <a:ext cx="375920" cy="343534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7888842" y="2365613"/>
                  <a:ext cx="305596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88842" y="2365613"/>
                  <a:ext cx="305596" cy="492443"/>
                </a:xfrm>
                <a:prstGeom prst="rect">
                  <a:avLst/>
                </a:prstGeom>
                <a:blipFill rotWithShape="0"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1" name="Группа 30"/>
          <p:cNvGrpSpPr/>
          <p:nvPr/>
        </p:nvGrpSpPr>
        <p:grpSpPr>
          <a:xfrm>
            <a:off x="4196293" y="4292208"/>
            <a:ext cx="375920" cy="492443"/>
            <a:chOff x="7853680" y="2365613"/>
            <a:chExt cx="375920" cy="492443"/>
          </a:xfrm>
        </p:grpSpPr>
        <p:sp>
          <p:nvSpPr>
            <p:cNvPr id="32" name="Овал 31"/>
            <p:cNvSpPr/>
            <p:nvPr/>
          </p:nvSpPr>
          <p:spPr>
            <a:xfrm>
              <a:off x="7853680" y="2482494"/>
              <a:ext cx="375920" cy="343534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7888842" y="2365613"/>
                  <a:ext cx="305596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88842" y="2365613"/>
                  <a:ext cx="305596" cy="492443"/>
                </a:xfrm>
                <a:prstGeom prst="rect">
                  <a:avLst/>
                </a:prstGeom>
                <a:blipFill rotWithShape="0"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4" name="Группа 33"/>
          <p:cNvGrpSpPr/>
          <p:nvPr/>
        </p:nvGrpSpPr>
        <p:grpSpPr>
          <a:xfrm>
            <a:off x="5753722" y="1580470"/>
            <a:ext cx="375920" cy="492443"/>
            <a:chOff x="7853680" y="2365613"/>
            <a:chExt cx="375920" cy="492443"/>
          </a:xfrm>
        </p:grpSpPr>
        <p:sp>
          <p:nvSpPr>
            <p:cNvPr id="35" name="Овал 34"/>
            <p:cNvSpPr/>
            <p:nvPr/>
          </p:nvSpPr>
          <p:spPr>
            <a:xfrm>
              <a:off x="7853680" y="2482494"/>
              <a:ext cx="375920" cy="343534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TextBox 35"/>
                <p:cNvSpPr txBox="1"/>
                <p:nvPr/>
              </p:nvSpPr>
              <p:spPr>
                <a:xfrm>
                  <a:off x="7888842" y="2365613"/>
                  <a:ext cx="305596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36" name="TextBox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88842" y="2365613"/>
                  <a:ext cx="305596" cy="492443"/>
                </a:xfrm>
                <a:prstGeom prst="rect">
                  <a:avLst/>
                </a:prstGeom>
                <a:blipFill rotWithShape="0"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7" name="Группа 36"/>
          <p:cNvGrpSpPr/>
          <p:nvPr/>
        </p:nvGrpSpPr>
        <p:grpSpPr>
          <a:xfrm>
            <a:off x="6336143" y="4204666"/>
            <a:ext cx="375920" cy="492443"/>
            <a:chOff x="7853680" y="2365613"/>
            <a:chExt cx="375920" cy="492443"/>
          </a:xfrm>
        </p:grpSpPr>
        <p:sp>
          <p:nvSpPr>
            <p:cNvPr id="38" name="Овал 37"/>
            <p:cNvSpPr/>
            <p:nvPr/>
          </p:nvSpPr>
          <p:spPr>
            <a:xfrm>
              <a:off x="7853680" y="2482494"/>
              <a:ext cx="375920" cy="343534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TextBox 38"/>
                <p:cNvSpPr txBox="1"/>
                <p:nvPr/>
              </p:nvSpPr>
              <p:spPr>
                <a:xfrm>
                  <a:off x="7888842" y="2365613"/>
                  <a:ext cx="305596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39" name="TextBox 3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88842" y="2365613"/>
                  <a:ext cx="305596" cy="492443"/>
                </a:xfrm>
                <a:prstGeom prst="rect">
                  <a:avLst/>
                </a:prstGeom>
                <a:blipFill rotWithShape="0"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1074586" y="1189906"/>
                <a:ext cx="3959482" cy="607923"/>
              </a:xfrm>
              <a:prstGeom prst="rect">
                <a:avLst/>
              </a:prstGeom>
              <a:noFill/>
              <a:ln w="38100">
                <a:solidFill>
                  <a:schemeClr val="accent2">
                    <a:lumMod val="75000"/>
                  </a:schemeClr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3600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𝑍</m:t>
                          </m:r>
                        </m:e>
                        <m:sub>
                          <m:r>
                            <a:rPr lang="en-US" sz="3600" b="0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3600" b="0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=1,6</m:t>
                      </m:r>
                      <m:r>
                        <a:rPr lang="en-US" sz="3600" b="0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n-US" sz="3600" b="0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b="0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US" sz="3600" b="0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−19</m:t>
                          </m:r>
                        </m:sup>
                      </m:sSup>
                      <m:r>
                        <a:rPr lang="en-US" sz="3600" b="0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ru-RU" sz="3600" b="0" i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Кл</m:t>
                      </m:r>
                    </m:oMath>
                  </m:oMathPara>
                </a14:m>
                <a:endParaRPr lang="ru-RU" sz="3600" dirty="0">
                  <a:solidFill>
                    <a:schemeClr val="accent2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4586" y="1189906"/>
                <a:ext cx="3959482" cy="607923"/>
              </a:xfrm>
              <a:prstGeom prst="rect">
                <a:avLst/>
              </a:prstGeom>
              <a:blipFill rotWithShape="0">
                <a:blip r:embed="rId15"/>
                <a:stretch>
                  <a:fillRect/>
                </a:stretch>
              </a:blipFill>
              <a:ln w="38100">
                <a:solidFill>
                  <a:schemeClr val="accent2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6951511" y="1189905"/>
                <a:ext cx="4048031" cy="553998"/>
              </a:xfrm>
              <a:prstGeom prst="rect">
                <a:avLst/>
              </a:prstGeom>
              <a:noFill/>
              <a:ln w="38100">
                <a:solidFill>
                  <a:schemeClr val="accent6">
                    <a:lumMod val="75000"/>
                  </a:schemeClr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𝑒</m:t>
                      </m:r>
                      <m:r>
                        <a:rPr lang="en-US" sz="36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=−1,6∙</m:t>
                      </m:r>
                      <m:sSup>
                        <m:sSupPr>
                          <m:ctrlPr>
                            <a:rPr lang="en-US" sz="3600" b="0" i="1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600" b="0" i="1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US" sz="3600" b="0" i="1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−19</m:t>
                          </m:r>
                        </m:sup>
                      </m:sSup>
                      <m:r>
                        <a:rPr lang="en-US" sz="36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ru-RU" sz="36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Кл</m:t>
                      </m:r>
                    </m:oMath>
                  </m:oMathPara>
                </a14:m>
                <a:endParaRPr lang="ru-RU" sz="36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1511" y="1189905"/>
                <a:ext cx="4048031" cy="553998"/>
              </a:xfrm>
              <a:prstGeom prst="rect">
                <a:avLst/>
              </a:prstGeom>
              <a:blipFill rotWithShape="0">
                <a:blip r:embed="rId16"/>
                <a:stretch>
                  <a:fillRect/>
                </a:stretch>
              </a:blipFill>
              <a:ln w="38100"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28522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4.81481E-6 C 0.04779 4.81481E-6 0.08724 0.12708 0.08724 0.28425 C 0.08724 0.4412 0.04779 0.56921 4.16667E-7 0.56921 C -0.04831 0.56921 -0.08698 0.4412 -0.08698 0.28425 C -0.08698 0.12708 -0.04831 4.81481E-6 4.16667E-7 4.81481E-6 Z " pathEditMode="relative" rAng="0" ptsTypes="AAAAA">
                                      <p:cBhvr>
                                        <p:cTn id="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28449"/>
                                    </p:animMotion>
                                  </p:childTnLst>
                                  <p:subTnLst>
                                    <p:audio>
                                      <p:cMediaNode vol="89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4.81481E-6 C 0.12487 -4.81481E-6 0.2263 -0.06319 0.2263 -0.13935 C 0.2263 -0.21643 0.12487 -0.27847 -1.25E-6 -0.27847 C -0.125 -0.27847 -0.2263 -0.21643 -0.2263 -0.13935 C -0.2263 -0.06319 -0.125 -4.81481E-6 -1.25E-6 -4.81481E-6 Z " pathEditMode="relative" rAng="0" ptsTypes="AAAAA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93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93 -1.85185E-6 C 0.13399 -1.85185E-6 0.20886 0.07917 0.20886 0.17685 C 0.20886 0.27454 0.13399 0.35394 0.04193 0.35394 C -0.05026 0.35394 -0.125 0.27454 -0.125 0.17685 C -0.125 0.07917 -0.05026 -1.85185E-6 0.04193 -1.85185E-6 Z " pathEditMode="relative" rAng="0" ptsTypes="AAAAA">
                                      <p:cBhvr>
                                        <p:cTn id="1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6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657 -0.11412 C -0.06459 0.00648 0.03815 0.07546 0.15247 0.03958 C 0.26666 0.00393 0.3496 -0.12315 0.33763 -0.24399 C 0.32565 -0.36482 0.2233 -0.4338 0.10898 -0.39815 C -0.00521 -0.36227 -0.08855 -0.23496 -0.07657 -0.11412 Z " pathEditMode="relative" rAng="4800000" ptsTypes="AAAAA">
                                      <p:cBhvr>
                                        <p:cTn id="1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16" y="-650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549" y="182017"/>
            <a:ext cx="11401425" cy="954107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В целом атом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электронейтрален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так как число протонов в ядре равно числу электронов в атоме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5230477" y="3011194"/>
            <a:ext cx="677334" cy="609600"/>
            <a:chOff x="5483286" y="3073874"/>
            <a:chExt cx="677334" cy="609600"/>
          </a:xfrm>
        </p:grpSpPr>
        <p:sp>
          <p:nvSpPr>
            <p:cNvPr id="4" name="Овал 3"/>
            <p:cNvSpPr/>
            <p:nvPr/>
          </p:nvSpPr>
          <p:spPr>
            <a:xfrm>
              <a:off x="5483286" y="3073874"/>
              <a:ext cx="677334" cy="609600"/>
            </a:xfrm>
            <a:prstGeom prst="ellipse">
              <a:avLst/>
            </a:prstGeom>
            <a:gradFill flip="none" rotWithShape="1">
              <a:gsLst>
                <a:gs pos="13000">
                  <a:schemeClr val="bg1"/>
                </a:gs>
                <a:gs pos="61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Box 4"/>
                <p:cNvSpPr txBox="1"/>
                <p:nvPr/>
              </p:nvSpPr>
              <p:spPr>
                <a:xfrm>
                  <a:off x="5654150" y="3132452"/>
                  <a:ext cx="335605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5" name="TextBox 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654150" y="3132452"/>
                  <a:ext cx="335605" cy="492443"/>
                </a:xfrm>
                <a:prstGeom prst="rect">
                  <a:avLst/>
                </a:prstGeom>
                <a:blipFill rotWithShape="0"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" name="Группа 5"/>
          <p:cNvGrpSpPr/>
          <p:nvPr/>
        </p:nvGrpSpPr>
        <p:grpSpPr>
          <a:xfrm>
            <a:off x="5347942" y="2084887"/>
            <a:ext cx="677334" cy="609600"/>
            <a:chOff x="6499286" y="3683474"/>
            <a:chExt cx="677334" cy="609600"/>
          </a:xfrm>
        </p:grpSpPr>
        <p:sp>
          <p:nvSpPr>
            <p:cNvPr id="7" name="Овал 6"/>
            <p:cNvSpPr/>
            <p:nvPr/>
          </p:nvSpPr>
          <p:spPr>
            <a:xfrm>
              <a:off x="6499286" y="3683474"/>
              <a:ext cx="677334" cy="609600"/>
            </a:xfrm>
            <a:prstGeom prst="ellipse">
              <a:avLst/>
            </a:prstGeom>
            <a:gradFill flip="none" rotWithShape="1">
              <a:gsLst>
                <a:gs pos="13000">
                  <a:schemeClr val="bg1"/>
                </a:gs>
                <a:gs pos="61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/>
                <p:cNvSpPr txBox="1"/>
                <p:nvPr/>
              </p:nvSpPr>
              <p:spPr>
                <a:xfrm>
                  <a:off x="6670150" y="3693476"/>
                  <a:ext cx="335605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8" name="TextBox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70150" y="3693476"/>
                  <a:ext cx="335605" cy="492443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9" name="Группа 8"/>
          <p:cNvGrpSpPr/>
          <p:nvPr/>
        </p:nvGrpSpPr>
        <p:grpSpPr>
          <a:xfrm>
            <a:off x="4934907" y="2460173"/>
            <a:ext cx="677334" cy="609600"/>
            <a:chOff x="3496733" y="3405293"/>
            <a:chExt cx="677334" cy="609600"/>
          </a:xfrm>
        </p:grpSpPr>
        <p:sp>
          <p:nvSpPr>
            <p:cNvPr id="10" name="Овал 9"/>
            <p:cNvSpPr/>
            <p:nvPr/>
          </p:nvSpPr>
          <p:spPr>
            <a:xfrm>
              <a:off x="3496733" y="3405293"/>
              <a:ext cx="677334" cy="609600"/>
            </a:xfrm>
            <a:prstGeom prst="ellipse">
              <a:avLst/>
            </a:prstGeom>
            <a:gradFill flip="none" rotWithShape="1">
              <a:gsLst>
                <a:gs pos="18000">
                  <a:schemeClr val="accent5">
                    <a:lumMod val="0"/>
                    <a:lumOff val="100000"/>
                  </a:schemeClr>
                </a:gs>
                <a:gs pos="14000">
                  <a:schemeClr val="accent5">
                    <a:lumMod val="0"/>
                    <a:lumOff val="100000"/>
                  </a:schemeClr>
                </a:gs>
                <a:gs pos="100000">
                  <a:schemeClr val="accent5">
                    <a:lumMod val="10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/>
                <p:cNvSpPr txBox="1"/>
                <p:nvPr/>
              </p:nvSpPr>
              <p:spPr>
                <a:xfrm>
                  <a:off x="3667597" y="3437252"/>
                  <a:ext cx="335605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11" name="TextBox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667597" y="3437252"/>
                  <a:ext cx="335605" cy="492443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2" name="Группа 11"/>
          <p:cNvGrpSpPr/>
          <p:nvPr/>
        </p:nvGrpSpPr>
        <p:grpSpPr>
          <a:xfrm>
            <a:off x="5748034" y="2492132"/>
            <a:ext cx="677334" cy="609600"/>
            <a:chOff x="5020733" y="4185919"/>
            <a:chExt cx="677334" cy="609600"/>
          </a:xfrm>
        </p:grpSpPr>
        <p:sp>
          <p:nvSpPr>
            <p:cNvPr id="13" name="Овал 12"/>
            <p:cNvSpPr/>
            <p:nvPr/>
          </p:nvSpPr>
          <p:spPr>
            <a:xfrm>
              <a:off x="5020733" y="4185919"/>
              <a:ext cx="677334" cy="609600"/>
            </a:xfrm>
            <a:prstGeom prst="ellipse">
              <a:avLst/>
            </a:prstGeom>
            <a:gradFill flip="none" rotWithShape="1">
              <a:gsLst>
                <a:gs pos="18000">
                  <a:schemeClr val="accent5">
                    <a:lumMod val="0"/>
                    <a:lumOff val="100000"/>
                  </a:schemeClr>
                </a:gs>
                <a:gs pos="14000">
                  <a:schemeClr val="accent5">
                    <a:lumMod val="0"/>
                    <a:lumOff val="100000"/>
                  </a:schemeClr>
                </a:gs>
                <a:gs pos="100000">
                  <a:schemeClr val="accent5">
                    <a:lumMod val="10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Box 13"/>
                <p:cNvSpPr txBox="1"/>
                <p:nvPr/>
              </p:nvSpPr>
              <p:spPr>
                <a:xfrm>
                  <a:off x="5191597" y="4244497"/>
                  <a:ext cx="335605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14" name="TextBox 1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91597" y="4244497"/>
                  <a:ext cx="335605" cy="492443"/>
                </a:xfrm>
                <a:prstGeom prst="rect">
                  <a:avLst/>
                </a:prstGeom>
                <a:blipFill rotWithShape="0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5" name="Группа 14"/>
          <p:cNvGrpSpPr/>
          <p:nvPr/>
        </p:nvGrpSpPr>
        <p:grpSpPr>
          <a:xfrm>
            <a:off x="5257569" y="2679775"/>
            <a:ext cx="677334" cy="609600"/>
            <a:chOff x="5483286" y="3073874"/>
            <a:chExt cx="677334" cy="609600"/>
          </a:xfrm>
        </p:grpSpPr>
        <p:sp>
          <p:nvSpPr>
            <p:cNvPr id="16" name="Овал 15"/>
            <p:cNvSpPr/>
            <p:nvPr/>
          </p:nvSpPr>
          <p:spPr>
            <a:xfrm>
              <a:off x="5483286" y="3073874"/>
              <a:ext cx="677334" cy="609600"/>
            </a:xfrm>
            <a:prstGeom prst="ellipse">
              <a:avLst/>
            </a:prstGeom>
            <a:gradFill flip="none" rotWithShape="1">
              <a:gsLst>
                <a:gs pos="13000">
                  <a:schemeClr val="bg1"/>
                </a:gs>
                <a:gs pos="61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Box 16"/>
                <p:cNvSpPr txBox="1"/>
                <p:nvPr/>
              </p:nvSpPr>
              <p:spPr>
                <a:xfrm>
                  <a:off x="5654150" y="3132452"/>
                  <a:ext cx="335605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17" name="TextBox 1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654150" y="3132452"/>
                  <a:ext cx="335605" cy="492443"/>
                </a:xfrm>
                <a:prstGeom prst="rect">
                  <a:avLst/>
                </a:prstGeom>
                <a:blipFill rotWithShape="0"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8" name="Группа 17"/>
          <p:cNvGrpSpPr/>
          <p:nvPr/>
        </p:nvGrpSpPr>
        <p:grpSpPr>
          <a:xfrm>
            <a:off x="5971115" y="2754971"/>
            <a:ext cx="677334" cy="609600"/>
            <a:chOff x="6499286" y="3683474"/>
            <a:chExt cx="677334" cy="609600"/>
          </a:xfrm>
        </p:grpSpPr>
        <p:sp>
          <p:nvSpPr>
            <p:cNvPr id="19" name="Овал 18"/>
            <p:cNvSpPr/>
            <p:nvPr/>
          </p:nvSpPr>
          <p:spPr>
            <a:xfrm>
              <a:off x="6499286" y="3683474"/>
              <a:ext cx="677334" cy="609600"/>
            </a:xfrm>
            <a:prstGeom prst="ellipse">
              <a:avLst/>
            </a:prstGeom>
            <a:gradFill flip="none" rotWithShape="1">
              <a:gsLst>
                <a:gs pos="13000">
                  <a:schemeClr val="bg1"/>
                </a:gs>
                <a:gs pos="61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Box 19"/>
                <p:cNvSpPr txBox="1"/>
                <p:nvPr/>
              </p:nvSpPr>
              <p:spPr>
                <a:xfrm>
                  <a:off x="6670150" y="3693476"/>
                  <a:ext cx="335605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20" name="TextBox 1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70150" y="3693476"/>
                  <a:ext cx="335605" cy="492443"/>
                </a:xfrm>
                <a:prstGeom prst="rect">
                  <a:avLst/>
                </a:prstGeom>
                <a:blipFill rotWithShape="0"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1" name="Группа 20"/>
          <p:cNvGrpSpPr/>
          <p:nvPr/>
        </p:nvGrpSpPr>
        <p:grpSpPr>
          <a:xfrm>
            <a:off x="5558080" y="3130257"/>
            <a:ext cx="677334" cy="609600"/>
            <a:chOff x="3496733" y="3405293"/>
            <a:chExt cx="677334" cy="609600"/>
          </a:xfrm>
        </p:grpSpPr>
        <p:sp>
          <p:nvSpPr>
            <p:cNvPr id="22" name="Овал 21"/>
            <p:cNvSpPr/>
            <p:nvPr/>
          </p:nvSpPr>
          <p:spPr>
            <a:xfrm>
              <a:off x="3496733" y="3405293"/>
              <a:ext cx="677334" cy="609600"/>
            </a:xfrm>
            <a:prstGeom prst="ellipse">
              <a:avLst/>
            </a:prstGeom>
            <a:gradFill flip="none" rotWithShape="1">
              <a:gsLst>
                <a:gs pos="18000">
                  <a:schemeClr val="accent5">
                    <a:lumMod val="0"/>
                    <a:lumOff val="100000"/>
                  </a:schemeClr>
                </a:gs>
                <a:gs pos="14000">
                  <a:schemeClr val="accent5">
                    <a:lumMod val="0"/>
                    <a:lumOff val="100000"/>
                  </a:schemeClr>
                </a:gs>
                <a:gs pos="100000">
                  <a:schemeClr val="accent5">
                    <a:lumMod val="10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3667597" y="3437252"/>
                  <a:ext cx="335605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667597" y="3437252"/>
                  <a:ext cx="335605" cy="492443"/>
                </a:xfrm>
                <a:prstGeom prst="rect">
                  <a:avLst/>
                </a:prstGeom>
                <a:blipFill rotWithShape="0"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4" name="Группа 23"/>
          <p:cNvGrpSpPr/>
          <p:nvPr/>
        </p:nvGrpSpPr>
        <p:grpSpPr>
          <a:xfrm>
            <a:off x="5396749" y="2332245"/>
            <a:ext cx="677334" cy="609600"/>
            <a:chOff x="5020733" y="4185919"/>
            <a:chExt cx="677334" cy="609600"/>
          </a:xfrm>
        </p:grpSpPr>
        <p:sp>
          <p:nvSpPr>
            <p:cNvPr id="25" name="Овал 24"/>
            <p:cNvSpPr/>
            <p:nvPr/>
          </p:nvSpPr>
          <p:spPr>
            <a:xfrm>
              <a:off x="5020733" y="4185919"/>
              <a:ext cx="677334" cy="609600"/>
            </a:xfrm>
            <a:prstGeom prst="ellipse">
              <a:avLst/>
            </a:prstGeom>
            <a:gradFill flip="none" rotWithShape="1">
              <a:gsLst>
                <a:gs pos="18000">
                  <a:schemeClr val="accent5">
                    <a:lumMod val="0"/>
                    <a:lumOff val="100000"/>
                  </a:schemeClr>
                </a:gs>
                <a:gs pos="14000">
                  <a:schemeClr val="accent5">
                    <a:lumMod val="0"/>
                    <a:lumOff val="100000"/>
                  </a:schemeClr>
                </a:gs>
                <a:gs pos="100000">
                  <a:schemeClr val="accent5">
                    <a:lumMod val="10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Box 25"/>
                <p:cNvSpPr txBox="1"/>
                <p:nvPr/>
              </p:nvSpPr>
              <p:spPr>
                <a:xfrm>
                  <a:off x="5191597" y="4244497"/>
                  <a:ext cx="335605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26" name="TextBox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91597" y="4244497"/>
                  <a:ext cx="335605" cy="492443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7" name="Прямоугольник 26"/>
          <p:cNvSpPr/>
          <p:nvPr/>
        </p:nvSpPr>
        <p:spPr>
          <a:xfrm>
            <a:off x="5463069" y="4034779"/>
            <a:ext cx="58862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3289164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8 -0.00394 L -0.23438 0.3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58" y="1520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18 0.00231 L -0.16679 0.2148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98" y="1062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0.00116 L -0.16589 0.2025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98" y="1006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-0.003 L -0.04818 0.1622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5" y="826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 -0.00602 L 0.27604 0.2481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67" y="1270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44 0.00162 L 0.17253 0.2627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55" y="1305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-0.00509 L 0.08437 0.2393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1" y="1222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0.00185 L 0.04532 0.1476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6" y="729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226" y="181831"/>
            <a:ext cx="10191750" cy="1384995"/>
          </a:xfrm>
          <a:prstGeom prst="rect">
            <a:avLst/>
          </a:prstGeom>
          <a:ln w="3810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Число протонов в ядре определяет химические свойства атома и его место в периодической таблице химических элементов Д. И. Менделеева</a:t>
            </a:r>
            <a:r>
              <a:rPr lang="ru-RU" sz="2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20986" y="6334780"/>
            <a:ext cx="112871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настоящему времени открыто свыше 400 элементарных частиц.</a:t>
            </a:r>
          </a:p>
        </p:txBody>
      </p:sp>
      <p:pic>
        <p:nvPicPr>
          <p:cNvPr id="53" name="Рисунок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986" y="2518507"/>
            <a:ext cx="4065289" cy="3609976"/>
          </a:xfrm>
          <a:prstGeom prst="rect">
            <a:avLst/>
          </a:prstGeom>
        </p:spPr>
      </p:pic>
      <p:sp>
        <p:nvSpPr>
          <p:cNvPr id="54" name="Овал 53"/>
          <p:cNvSpPr/>
          <p:nvPr/>
        </p:nvSpPr>
        <p:spPr>
          <a:xfrm>
            <a:off x="3534390" y="2687760"/>
            <a:ext cx="990600" cy="101344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Развернутая стрелка 55"/>
          <p:cNvSpPr/>
          <p:nvPr/>
        </p:nvSpPr>
        <p:spPr>
          <a:xfrm flipV="1">
            <a:off x="3905774" y="3672646"/>
            <a:ext cx="3798739" cy="1616764"/>
          </a:xfrm>
          <a:prstGeom prst="uturnArrow">
            <a:avLst>
              <a:gd name="adj1" fmla="val 12039"/>
              <a:gd name="adj2" fmla="val 25000"/>
              <a:gd name="adj3" fmla="val 24826"/>
              <a:gd name="adj4" fmla="val 39985"/>
              <a:gd name="adj5" fmla="val 59409"/>
            </a:avLst>
          </a:prstGeom>
          <a:pattFill prst="trellis">
            <a:fgClr>
              <a:srgbClr val="FF0000"/>
            </a:fgClr>
            <a:bgClr>
              <a:schemeClr val="bg1"/>
            </a:bgClr>
          </a:patt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58" name="Прямая соединительная линия 57"/>
          <p:cNvCxnSpPr/>
          <p:nvPr/>
        </p:nvCxnSpPr>
        <p:spPr>
          <a:xfrm>
            <a:off x="5840238" y="4323495"/>
            <a:ext cx="3152317" cy="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" name="Группа 58"/>
          <p:cNvGrpSpPr/>
          <p:nvPr/>
        </p:nvGrpSpPr>
        <p:grpSpPr>
          <a:xfrm>
            <a:off x="8669002" y="2542283"/>
            <a:ext cx="677334" cy="609600"/>
            <a:chOff x="5483286" y="3073874"/>
            <a:chExt cx="677334" cy="609600"/>
          </a:xfrm>
        </p:grpSpPr>
        <p:sp>
          <p:nvSpPr>
            <p:cNvPr id="60" name="Овал 59"/>
            <p:cNvSpPr/>
            <p:nvPr/>
          </p:nvSpPr>
          <p:spPr>
            <a:xfrm>
              <a:off x="5483286" y="3073874"/>
              <a:ext cx="677334" cy="609600"/>
            </a:xfrm>
            <a:prstGeom prst="ellipse">
              <a:avLst/>
            </a:prstGeom>
            <a:gradFill flip="none" rotWithShape="1">
              <a:gsLst>
                <a:gs pos="13000">
                  <a:schemeClr val="bg1"/>
                </a:gs>
                <a:gs pos="61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1" name="TextBox 60"/>
                <p:cNvSpPr txBox="1"/>
                <p:nvPr/>
              </p:nvSpPr>
              <p:spPr>
                <a:xfrm>
                  <a:off x="5654150" y="3132452"/>
                  <a:ext cx="335605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61" name="TextBox 6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654150" y="3132452"/>
                  <a:ext cx="335605" cy="492443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2" name="Группа 61"/>
          <p:cNvGrpSpPr/>
          <p:nvPr/>
        </p:nvGrpSpPr>
        <p:grpSpPr>
          <a:xfrm>
            <a:off x="8786467" y="1615976"/>
            <a:ext cx="677334" cy="609600"/>
            <a:chOff x="6499286" y="3683474"/>
            <a:chExt cx="677334" cy="609600"/>
          </a:xfrm>
        </p:grpSpPr>
        <p:sp>
          <p:nvSpPr>
            <p:cNvPr id="63" name="Овал 62"/>
            <p:cNvSpPr/>
            <p:nvPr/>
          </p:nvSpPr>
          <p:spPr>
            <a:xfrm>
              <a:off x="6499286" y="3683474"/>
              <a:ext cx="677334" cy="609600"/>
            </a:xfrm>
            <a:prstGeom prst="ellipse">
              <a:avLst/>
            </a:prstGeom>
            <a:gradFill flip="none" rotWithShape="1">
              <a:gsLst>
                <a:gs pos="13000">
                  <a:schemeClr val="bg1"/>
                </a:gs>
                <a:gs pos="61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TextBox 63"/>
                <p:cNvSpPr txBox="1"/>
                <p:nvPr/>
              </p:nvSpPr>
              <p:spPr>
                <a:xfrm>
                  <a:off x="6670150" y="3693476"/>
                  <a:ext cx="335605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64" name="TextBox 6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70150" y="3693476"/>
                  <a:ext cx="335605" cy="492443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5" name="Группа 64"/>
          <p:cNvGrpSpPr/>
          <p:nvPr/>
        </p:nvGrpSpPr>
        <p:grpSpPr>
          <a:xfrm>
            <a:off x="8373432" y="1991262"/>
            <a:ext cx="677334" cy="609600"/>
            <a:chOff x="3496733" y="3405293"/>
            <a:chExt cx="677334" cy="609600"/>
          </a:xfrm>
        </p:grpSpPr>
        <p:sp>
          <p:nvSpPr>
            <p:cNvPr id="66" name="Овал 65"/>
            <p:cNvSpPr/>
            <p:nvPr/>
          </p:nvSpPr>
          <p:spPr>
            <a:xfrm>
              <a:off x="3496733" y="3405293"/>
              <a:ext cx="677334" cy="609600"/>
            </a:xfrm>
            <a:prstGeom prst="ellipse">
              <a:avLst/>
            </a:prstGeom>
            <a:gradFill flip="none" rotWithShape="1">
              <a:gsLst>
                <a:gs pos="18000">
                  <a:schemeClr val="accent5">
                    <a:lumMod val="0"/>
                    <a:lumOff val="100000"/>
                  </a:schemeClr>
                </a:gs>
                <a:gs pos="14000">
                  <a:schemeClr val="accent5">
                    <a:lumMod val="0"/>
                    <a:lumOff val="100000"/>
                  </a:schemeClr>
                </a:gs>
                <a:gs pos="100000">
                  <a:schemeClr val="accent5">
                    <a:lumMod val="10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TextBox 66"/>
                <p:cNvSpPr txBox="1"/>
                <p:nvPr/>
              </p:nvSpPr>
              <p:spPr>
                <a:xfrm>
                  <a:off x="3667597" y="3437252"/>
                  <a:ext cx="335605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67" name="TextBox 6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667597" y="3437252"/>
                  <a:ext cx="335605" cy="492443"/>
                </a:xfrm>
                <a:prstGeom prst="rect">
                  <a:avLst/>
                </a:prstGeom>
                <a:blipFill rotWithShape="0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8" name="Группа 67"/>
          <p:cNvGrpSpPr/>
          <p:nvPr/>
        </p:nvGrpSpPr>
        <p:grpSpPr>
          <a:xfrm>
            <a:off x="9186559" y="2023221"/>
            <a:ext cx="677334" cy="609600"/>
            <a:chOff x="5020733" y="4185919"/>
            <a:chExt cx="677334" cy="609600"/>
          </a:xfrm>
        </p:grpSpPr>
        <p:sp>
          <p:nvSpPr>
            <p:cNvPr id="69" name="Овал 68"/>
            <p:cNvSpPr/>
            <p:nvPr/>
          </p:nvSpPr>
          <p:spPr>
            <a:xfrm>
              <a:off x="5020733" y="4185919"/>
              <a:ext cx="677334" cy="609600"/>
            </a:xfrm>
            <a:prstGeom prst="ellipse">
              <a:avLst/>
            </a:prstGeom>
            <a:gradFill flip="none" rotWithShape="1">
              <a:gsLst>
                <a:gs pos="18000">
                  <a:schemeClr val="accent5">
                    <a:lumMod val="0"/>
                    <a:lumOff val="100000"/>
                  </a:schemeClr>
                </a:gs>
                <a:gs pos="14000">
                  <a:schemeClr val="accent5">
                    <a:lumMod val="0"/>
                    <a:lumOff val="100000"/>
                  </a:schemeClr>
                </a:gs>
                <a:gs pos="100000">
                  <a:schemeClr val="accent5">
                    <a:lumMod val="10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0" name="TextBox 69"/>
                <p:cNvSpPr txBox="1"/>
                <p:nvPr/>
              </p:nvSpPr>
              <p:spPr>
                <a:xfrm>
                  <a:off x="5191597" y="4244497"/>
                  <a:ext cx="335605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70" name="TextBox 6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91597" y="4244497"/>
                  <a:ext cx="335605" cy="492443"/>
                </a:xfrm>
                <a:prstGeom prst="rect">
                  <a:avLst/>
                </a:prstGeom>
                <a:blipFill rotWithShape="0"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71" name="Группа 70"/>
          <p:cNvGrpSpPr/>
          <p:nvPr/>
        </p:nvGrpSpPr>
        <p:grpSpPr>
          <a:xfrm>
            <a:off x="8696094" y="2210864"/>
            <a:ext cx="677334" cy="609600"/>
            <a:chOff x="5483286" y="3073874"/>
            <a:chExt cx="677334" cy="609600"/>
          </a:xfrm>
        </p:grpSpPr>
        <p:sp>
          <p:nvSpPr>
            <p:cNvPr id="72" name="Овал 71"/>
            <p:cNvSpPr/>
            <p:nvPr/>
          </p:nvSpPr>
          <p:spPr>
            <a:xfrm>
              <a:off x="5483286" y="3073874"/>
              <a:ext cx="677334" cy="609600"/>
            </a:xfrm>
            <a:prstGeom prst="ellipse">
              <a:avLst/>
            </a:prstGeom>
            <a:gradFill flip="none" rotWithShape="1">
              <a:gsLst>
                <a:gs pos="13000">
                  <a:schemeClr val="bg1"/>
                </a:gs>
                <a:gs pos="61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3" name="TextBox 72"/>
                <p:cNvSpPr txBox="1"/>
                <p:nvPr/>
              </p:nvSpPr>
              <p:spPr>
                <a:xfrm>
                  <a:off x="5654150" y="3132452"/>
                  <a:ext cx="335605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73" name="TextBox 7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654150" y="3132452"/>
                  <a:ext cx="335605" cy="492443"/>
                </a:xfrm>
                <a:prstGeom prst="rect">
                  <a:avLst/>
                </a:prstGeom>
                <a:blipFill rotWithShape="0"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74" name="Группа 73"/>
          <p:cNvGrpSpPr/>
          <p:nvPr/>
        </p:nvGrpSpPr>
        <p:grpSpPr>
          <a:xfrm>
            <a:off x="9409640" y="2286060"/>
            <a:ext cx="677334" cy="609600"/>
            <a:chOff x="6499286" y="3683474"/>
            <a:chExt cx="677334" cy="609600"/>
          </a:xfrm>
        </p:grpSpPr>
        <p:sp>
          <p:nvSpPr>
            <p:cNvPr id="75" name="Овал 74"/>
            <p:cNvSpPr/>
            <p:nvPr/>
          </p:nvSpPr>
          <p:spPr>
            <a:xfrm>
              <a:off x="6499286" y="3683474"/>
              <a:ext cx="677334" cy="609600"/>
            </a:xfrm>
            <a:prstGeom prst="ellipse">
              <a:avLst/>
            </a:prstGeom>
            <a:gradFill flip="none" rotWithShape="1">
              <a:gsLst>
                <a:gs pos="13000">
                  <a:schemeClr val="bg1"/>
                </a:gs>
                <a:gs pos="61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6" name="TextBox 75"/>
                <p:cNvSpPr txBox="1"/>
                <p:nvPr/>
              </p:nvSpPr>
              <p:spPr>
                <a:xfrm>
                  <a:off x="6670150" y="3693476"/>
                  <a:ext cx="335605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76" name="TextBox 7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70150" y="3693476"/>
                  <a:ext cx="335605" cy="492443"/>
                </a:xfrm>
                <a:prstGeom prst="rect">
                  <a:avLst/>
                </a:prstGeom>
                <a:blipFill rotWithShape="0"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77" name="Группа 76"/>
          <p:cNvGrpSpPr/>
          <p:nvPr/>
        </p:nvGrpSpPr>
        <p:grpSpPr>
          <a:xfrm>
            <a:off x="8996605" y="2661346"/>
            <a:ext cx="677334" cy="609600"/>
            <a:chOff x="3496733" y="3405293"/>
            <a:chExt cx="677334" cy="609600"/>
          </a:xfrm>
        </p:grpSpPr>
        <p:sp>
          <p:nvSpPr>
            <p:cNvPr id="78" name="Овал 77"/>
            <p:cNvSpPr/>
            <p:nvPr/>
          </p:nvSpPr>
          <p:spPr>
            <a:xfrm>
              <a:off x="3496733" y="3405293"/>
              <a:ext cx="677334" cy="609600"/>
            </a:xfrm>
            <a:prstGeom prst="ellipse">
              <a:avLst/>
            </a:prstGeom>
            <a:gradFill flip="none" rotWithShape="1">
              <a:gsLst>
                <a:gs pos="18000">
                  <a:schemeClr val="accent5">
                    <a:lumMod val="0"/>
                    <a:lumOff val="100000"/>
                  </a:schemeClr>
                </a:gs>
                <a:gs pos="14000">
                  <a:schemeClr val="accent5">
                    <a:lumMod val="0"/>
                    <a:lumOff val="100000"/>
                  </a:schemeClr>
                </a:gs>
                <a:gs pos="100000">
                  <a:schemeClr val="accent5">
                    <a:lumMod val="10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9" name="TextBox 78"/>
                <p:cNvSpPr txBox="1"/>
                <p:nvPr/>
              </p:nvSpPr>
              <p:spPr>
                <a:xfrm>
                  <a:off x="3667597" y="3437252"/>
                  <a:ext cx="335605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79" name="TextBox 7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667597" y="3437252"/>
                  <a:ext cx="335605" cy="492443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80" name="Группа 79"/>
          <p:cNvGrpSpPr/>
          <p:nvPr/>
        </p:nvGrpSpPr>
        <p:grpSpPr>
          <a:xfrm>
            <a:off x="8835274" y="1863334"/>
            <a:ext cx="677334" cy="609600"/>
            <a:chOff x="5020733" y="4185919"/>
            <a:chExt cx="677334" cy="609600"/>
          </a:xfrm>
        </p:grpSpPr>
        <p:sp>
          <p:nvSpPr>
            <p:cNvPr id="81" name="Овал 80"/>
            <p:cNvSpPr/>
            <p:nvPr/>
          </p:nvSpPr>
          <p:spPr>
            <a:xfrm>
              <a:off x="5020733" y="4185919"/>
              <a:ext cx="677334" cy="609600"/>
            </a:xfrm>
            <a:prstGeom prst="ellipse">
              <a:avLst/>
            </a:prstGeom>
            <a:gradFill flip="none" rotWithShape="1">
              <a:gsLst>
                <a:gs pos="18000">
                  <a:schemeClr val="accent5">
                    <a:lumMod val="0"/>
                    <a:lumOff val="100000"/>
                  </a:schemeClr>
                </a:gs>
                <a:gs pos="14000">
                  <a:schemeClr val="accent5">
                    <a:lumMod val="0"/>
                    <a:lumOff val="100000"/>
                  </a:schemeClr>
                </a:gs>
                <a:gs pos="100000">
                  <a:schemeClr val="accent5">
                    <a:lumMod val="100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2" name="TextBox 81"/>
                <p:cNvSpPr txBox="1"/>
                <p:nvPr/>
              </p:nvSpPr>
              <p:spPr>
                <a:xfrm>
                  <a:off x="5191597" y="4244497"/>
                  <a:ext cx="335605" cy="49244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oMath>
                    </m:oMathPara>
                  </a14:m>
                  <a:endParaRPr lang="ru-RU" sz="3200" dirty="0"/>
                </a:p>
              </p:txBody>
            </p:sp>
          </mc:Choice>
          <mc:Fallback xmlns="">
            <p:sp>
              <p:nvSpPr>
                <p:cNvPr id="82" name="TextBox 8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91597" y="4244497"/>
                  <a:ext cx="335605" cy="492443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4274577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8 -0.00393 L -0.23438 0.3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58" y="1520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17 0.00231 L -0.1668 0.2148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98" y="1062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0.00116 L -0.16589 0.2025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98" y="1006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-0.00301 L -0.04817 0.1622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5" y="8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eview-image" descr="http://medical-enc.ru/1/images/atom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285" y="998430"/>
            <a:ext cx="4613382" cy="513990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review-image" descr="http://374.ru/images/2007-09/20/13_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600" y="243734"/>
            <a:ext cx="3564467" cy="2973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review-image" descr="http://elementy.ru/images/eltbook/quantum_chromodynamics_520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8426" y="3217333"/>
            <a:ext cx="3893574" cy="364066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" name="Прямая со стрелкой 6"/>
          <p:cNvCxnSpPr/>
          <p:nvPr/>
        </p:nvCxnSpPr>
        <p:spPr>
          <a:xfrm flipV="1">
            <a:off x="3195484" y="2150533"/>
            <a:ext cx="4280583" cy="1339919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8740877" y="2035277"/>
            <a:ext cx="1402190" cy="2438400"/>
          </a:xfrm>
          <a:prstGeom prst="straightConnector1">
            <a:avLst/>
          </a:prstGeom>
          <a:ln w="254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459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2452" y="289498"/>
            <a:ext cx="114742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Элементарная частица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- микрообъект, который невозможно расщепить на составные части.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l="1543" r="33130"/>
          <a:stretch/>
        </p:blipFill>
        <p:spPr>
          <a:xfrm>
            <a:off x="584930" y="1609897"/>
            <a:ext cx="7436183" cy="227185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06" y="4248047"/>
            <a:ext cx="11698736" cy="2114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89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2284" y="989728"/>
            <a:ext cx="1137592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Особую (третью) группу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составляют частицы - переносчики взаимодействий между частицами. </a:t>
            </a:r>
          </a:p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 частности, фотон переносит минимальную порцию энергии электромагнитного поля.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1984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6476" y="279738"/>
            <a:ext cx="1168072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Фундаментальные взаимодействия</a:t>
            </a:r>
          </a:p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Существует четыре вида фундаментальных взаимодействий между ними:</a:t>
            </a:r>
          </a:p>
          <a:p>
            <a:pPr marL="4487863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гравитационное,</a:t>
            </a:r>
          </a:p>
          <a:p>
            <a:pPr marL="4487863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слабое,</a:t>
            </a:r>
          </a:p>
          <a:p>
            <a:pPr marL="4487863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электромагнитное</a:t>
            </a:r>
          </a:p>
          <a:p>
            <a:pPr marL="4487863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сильное.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66916" y="4562650"/>
            <a:ext cx="109924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6213"/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Фундаментальные взаимодействия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- взаимодействия, которые не могут быть сведены к другим, более простым видам взаимодействия.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09600" y="4562650"/>
            <a:ext cx="11149781" cy="1543182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38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23" y="794692"/>
            <a:ext cx="11376686" cy="5065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059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2872" y="160315"/>
            <a:ext cx="110907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Важнейшей характеристикой фундаментального взаимодействия является его радиус действия.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504335" y="5324092"/>
            <a:ext cx="973985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При малом радиусе действия взаимодействие называют </a:t>
            </a:r>
            <a:r>
              <a:rPr lang="ru-RU" sz="28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короткодействующим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При большом - </a:t>
            </a:r>
            <a:r>
              <a:rPr lang="ru-RU" sz="28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дальнодействующим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7956" y="1291797"/>
            <a:ext cx="1113394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Радиус действия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эффективнное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расстояние между частицами, за пределами которого их взаимодействием можно пренебречь.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73626" y="1238865"/>
            <a:ext cx="11336594" cy="1120877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273837"/>
              </p:ext>
            </p:extLst>
          </p:nvPr>
        </p:nvGraphicFramePr>
        <p:xfrm>
          <a:off x="124692" y="2452253"/>
          <a:ext cx="11787445" cy="25381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50770"/>
                <a:gridCol w="3765665"/>
                <a:gridCol w="2100145"/>
                <a:gridCol w="2870865"/>
              </a:tblGrid>
              <a:tr h="8312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Взаимодействие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Взаимодействующие частицы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Радиус действия, м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Относительная интенсивность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156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Гравитационное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∞</a:t>
                      </a:r>
                      <a:endParaRPr lang="ru-RU" sz="2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156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Слабое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Все, кроме фотона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r>
                        <a:rPr lang="ru-RU" sz="28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-17</a:t>
                      </a:r>
                      <a:endParaRPr lang="ru-RU" sz="2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r>
                        <a:rPr lang="ru-RU" sz="28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  <a:endParaRPr lang="ru-RU" sz="2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156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spc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Электромагнитное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Заряженные частицы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∞</a:t>
                      </a:r>
                      <a:endParaRPr lang="ru-RU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r>
                        <a:rPr lang="ru-RU" sz="28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</a:t>
                      </a:r>
                      <a:endParaRPr lang="ru-RU" sz="2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2078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spc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Сильное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Адроны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r>
                        <a:rPr lang="ru-RU" sz="2800" baseline="30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-15</a:t>
                      </a:r>
                      <a:endParaRPr lang="ru-RU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r>
                        <a:rPr lang="ru-RU" sz="28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</a:t>
                      </a:r>
                      <a:endParaRPr lang="ru-RU" sz="2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309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50373" y="304074"/>
            <a:ext cx="99487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Фундаментальные взаимодействия элементарных частиц изображаются с помощью специальных диаграмм</a:t>
            </a:r>
            <a:endParaRPr lang="ru-RU" sz="2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 descr="C:\Users\novik\AppData\Local\Temp\FineReader12.00\media\image2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415" y="1504541"/>
            <a:ext cx="2272815" cy="184769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400856" y="3352234"/>
            <a:ext cx="31551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80340"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гравитационное;</a:t>
            </a:r>
            <a:endParaRPr lang="ru-RU" sz="2800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  <p:pic>
        <p:nvPicPr>
          <p:cNvPr id="5" name="Рисунок 4" descr="C:\Users\novik\AppData\Local\Temp\FineReader12.00\media\image3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864" y="4085779"/>
            <a:ext cx="1954986" cy="188291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3868214" y="5968689"/>
            <a:ext cx="16619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80340"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слабое;</a:t>
            </a:r>
            <a:endParaRPr lang="ru-RU" sz="2800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  <p:pic>
        <p:nvPicPr>
          <p:cNvPr id="7" name="Рисунок 6" descr="C:\Users\novik\AppData\Local\Temp\FineReader12.00\media\image4.jpe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306" y="1504541"/>
            <a:ext cx="2471684" cy="176492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5772850" y="3261616"/>
            <a:ext cx="35208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80340"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электромагнитное;</a:t>
            </a:r>
            <a:endParaRPr lang="ru-RU" sz="2800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  <p:pic>
        <p:nvPicPr>
          <p:cNvPr id="9" name="Рисунок 8" descr="C:\Users\novik\AppData\Local\Temp\FineReader12.00\media\image5.jpe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5845" y="4188542"/>
            <a:ext cx="2561839" cy="179688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9577819" y="6224445"/>
            <a:ext cx="1735732" cy="2333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80340">
              <a:lnSpc>
                <a:spcPts val="1080"/>
              </a:lnSpc>
              <a:spcAft>
                <a:spcPts val="0"/>
              </a:spcAft>
            </a:pPr>
            <a:r>
              <a:rPr lang="ru-RU" sz="2800" i="1" dirty="0" smtClean="0">
                <a:effectLst/>
                <a:latin typeface="Arial" panose="020B0604020202020204" pitchFamily="34" charset="0"/>
                <a:ea typeface="Century Schoolbook" panose="02040604050505020304" pitchFamily="18" charset="0"/>
                <a:cs typeface="Century Schoolbook" panose="02040604050505020304" pitchFamily="18" charset="0"/>
              </a:rPr>
              <a:t>сильное</a:t>
            </a:r>
            <a:endParaRPr lang="ru-RU" sz="2800" i="1" dirty="0">
              <a:effectLst/>
              <a:latin typeface="Century Schoolbook" panose="02040604050505020304" pitchFamily="18" charset="0"/>
              <a:ea typeface="Century Schoolbook" panose="02040604050505020304" pitchFamily="18" charset="0"/>
              <a:cs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96181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1780" y="492656"/>
            <a:ext cx="1135625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 1967 г. </a:t>
            </a:r>
            <a:r>
              <a:rPr lang="ru-RU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Шелдон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Глэшоу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Абдус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Силам и Стивен </a:t>
            </a:r>
            <a:r>
              <a:rPr lang="ru-RU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Вайнберг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создали теорию, </a:t>
            </a:r>
            <a:r>
              <a:rPr lang="ru-RU" sz="28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согласно которой электромагнитное и слабое взаимодействия представляют собой проявление единого электро- слабого взаимодействия.</a:t>
            </a:r>
          </a:p>
          <a:p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 настоящее время экспериментальную проверку проходит теория </a:t>
            </a:r>
            <a:r>
              <a:rPr lang="ru-RU" sz="28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«великого объединения».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Согласно этой теории, объединяющей сильное, слабое и электромагнитное взаимодействия, существуют лишь два типа взаимодействий: объединённое и гравитационное.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43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520</Words>
  <Application>Microsoft Office PowerPoint</Application>
  <PresentationFormat>Произвольный</PresentationFormat>
  <Paragraphs>109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Andrey Novikov</dc:creator>
  <cp:lastModifiedBy>Asus</cp:lastModifiedBy>
  <cp:revision>15</cp:revision>
  <dcterms:created xsi:type="dcterms:W3CDTF">2017-09-05T17:02:56Z</dcterms:created>
  <dcterms:modified xsi:type="dcterms:W3CDTF">2022-10-16T17:59:45Z</dcterms:modified>
</cp:coreProperties>
</file>