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69" r:id="rId3"/>
    <p:sldId id="258" r:id="rId4"/>
    <p:sldId id="275" r:id="rId5"/>
    <p:sldId id="289" r:id="rId6"/>
    <p:sldId id="260" r:id="rId7"/>
    <p:sldId id="261" r:id="rId8"/>
    <p:sldId id="279" r:id="rId9"/>
    <p:sldId id="281" r:id="rId10"/>
    <p:sldId id="282" r:id="rId11"/>
    <p:sldId id="283" r:id="rId12"/>
    <p:sldId id="284" r:id="rId13"/>
    <p:sldId id="285" r:id="rId14"/>
    <p:sldId id="287" r:id="rId15"/>
    <p:sldId id="288" r:id="rId16"/>
    <p:sldId id="27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  <a:srgbClr val="FF0000"/>
    <a:srgbClr val="33CC33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9" autoAdjust="0"/>
    <p:restoredTop sz="86482" autoAdjust="0"/>
  </p:normalViewPr>
  <p:slideViewPr>
    <p:cSldViewPr>
      <p:cViewPr>
        <p:scale>
          <a:sx n="76" d="100"/>
          <a:sy n="76" d="100"/>
        </p:scale>
        <p:origin x="-97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05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BE54B8-70E2-49D0-A62C-A90E95156B22}" type="datetimeFigureOut">
              <a:rPr lang="ru-RU" smtClean="0"/>
              <a:t>25.03.2025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30EE0D-A570-47A1-8971-7C2F0ADCF1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88719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30EE0D-A570-47A1-8971-7C2F0ADCF1D7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8332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5DA6272-4F4E-44E9-A9C0-759886C93D8B}" type="datetimeFigureOut">
              <a:rPr lang="ru-RU" smtClean="0"/>
              <a:pPr/>
              <a:t>25.03.2025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7142D73-88B4-40DA-984B-151AD6B99F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DA6272-4F4E-44E9-A9C0-759886C93D8B}" type="datetimeFigureOut">
              <a:rPr lang="ru-RU" smtClean="0"/>
              <a:pPr/>
              <a:t>25.03.2025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142D73-88B4-40DA-984B-151AD6B99F3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DA6272-4F4E-44E9-A9C0-759886C93D8B}" type="datetimeFigureOut">
              <a:rPr lang="ru-RU" smtClean="0"/>
              <a:pPr/>
              <a:t>25.03.2025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142D73-88B4-40DA-984B-151AD6B99F3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DA6272-4F4E-44E9-A9C0-759886C93D8B}" type="datetimeFigureOut">
              <a:rPr lang="ru-RU" smtClean="0"/>
              <a:pPr/>
              <a:t>25.03.2025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142D73-88B4-40DA-984B-151AD6B99F3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DA6272-4F4E-44E9-A9C0-759886C93D8B}" type="datetimeFigureOut">
              <a:rPr lang="ru-RU" smtClean="0"/>
              <a:pPr/>
              <a:t>25.03.2025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142D73-88B4-40DA-984B-151AD6B99F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DA6272-4F4E-44E9-A9C0-759886C93D8B}" type="datetimeFigureOut">
              <a:rPr lang="ru-RU" smtClean="0"/>
              <a:pPr/>
              <a:t>25.03.2025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142D73-88B4-40DA-984B-151AD6B99F3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DA6272-4F4E-44E9-A9C0-759886C93D8B}" type="datetimeFigureOut">
              <a:rPr lang="ru-RU" smtClean="0"/>
              <a:pPr/>
              <a:t>25.03.2025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142D73-88B4-40DA-984B-151AD6B99F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5DA6272-4F4E-44E9-A9C0-759886C93D8B}" type="datetimeFigureOut">
              <a:rPr lang="ru-RU" smtClean="0"/>
              <a:pPr/>
              <a:t>25.03.2025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142D73-88B4-40DA-984B-151AD6B99F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5DA6272-4F4E-44E9-A9C0-759886C93D8B}" type="datetimeFigureOut">
              <a:rPr lang="ru-RU" smtClean="0"/>
              <a:pPr/>
              <a:t>25.03.2025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7142D73-88B4-40DA-984B-151AD6B99F3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DA6272-4F4E-44E9-A9C0-759886C93D8B}" type="datetimeFigureOut">
              <a:rPr lang="ru-RU" smtClean="0"/>
              <a:pPr/>
              <a:t>25.03.2025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142D73-88B4-40DA-984B-151AD6B99F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DA6272-4F4E-44E9-A9C0-759886C93D8B}" type="datetimeFigureOut">
              <a:rPr lang="ru-RU" smtClean="0"/>
              <a:pPr/>
              <a:t>25.03.2025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142D73-88B4-40DA-984B-151AD6B99F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5DA6272-4F4E-44E9-A9C0-759886C93D8B}" type="datetimeFigureOut">
              <a:rPr lang="ru-RU" smtClean="0"/>
              <a:pPr/>
              <a:t>25.03.2025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7142D73-88B4-40DA-984B-151AD6B99F3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g"/><Relationship Id="rId4" Type="http://schemas.openxmlformats.org/officeDocument/2006/relationships/image" Target="../media/image4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7" Type="http://schemas.openxmlformats.org/officeDocument/2006/relationships/image" Target="../media/image5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eg"/><Relationship Id="rId5" Type="http://schemas.openxmlformats.org/officeDocument/2006/relationships/image" Target="../media/image64.png"/><Relationship Id="rId4" Type="http://schemas.openxmlformats.org/officeDocument/2006/relationships/image" Target="../media/image6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rot="21292910">
            <a:off x="1257360" y="1527058"/>
            <a:ext cx="2306549" cy="2755316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latin typeface="Franklin Gothic Heavy" pitchFamily="34" charset="0"/>
              </a:rPr>
              <a:t>МИНИ-МУЗЕЙ </a:t>
            </a:r>
            <a:r>
              <a:rPr lang="ru-RU" b="1" dirty="0" smtClean="0">
                <a:solidFill>
                  <a:schemeClr val="tx1"/>
                </a:solidFill>
                <a:latin typeface="Franklin Gothic Heavy" pitchFamily="34" charset="0"/>
              </a:rPr>
              <a:t>«</a:t>
            </a:r>
            <a:r>
              <a:rPr lang="ru-RU" sz="2200" b="1" dirty="0" smtClean="0">
                <a:solidFill>
                  <a:schemeClr val="tx1"/>
                </a:solidFill>
                <a:latin typeface="Franklin Gothic Heavy" pitchFamily="34" charset="0"/>
              </a:rPr>
              <a:t>Чемодан исследователя»</a:t>
            </a:r>
          </a:p>
          <a:p>
            <a:pPr algn="ctr"/>
            <a:endParaRPr lang="ru-RU" sz="2200" b="1" dirty="0" smtClean="0">
              <a:solidFill>
                <a:schemeClr val="tx1"/>
              </a:solidFill>
              <a:latin typeface="Franklin Gothic Heavy" pitchFamily="34" charset="0"/>
            </a:endParaRP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Franklin Gothic Heavy" pitchFamily="34" charset="0"/>
              </a:rPr>
              <a:t>МБДОУ -</a:t>
            </a:r>
            <a:r>
              <a:rPr lang="ru-RU" sz="2000" b="1" dirty="0" smtClean="0">
                <a:solidFill>
                  <a:schemeClr val="tx1"/>
                </a:solidFill>
                <a:latin typeface="Franklin Gothic Heavy" pitchFamily="34" charset="0"/>
              </a:rPr>
              <a:t>ДЕТСКИЙ САД  №41</a:t>
            </a: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 rot="394007">
            <a:off x="3854000" y="2418692"/>
            <a:ext cx="2519163" cy="29424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b="1" cap="all" dirty="0" smtClean="0">
                <a:latin typeface="Franklin Gothic Demi Cond" pitchFamily="34" charset="0"/>
              </a:rPr>
              <a:t>Для Дети 5-6 лет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b="1" i="0" u="none" strike="noStrike" kern="1200" cap="all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Franklin Gothic Demi Cond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2000" b="1" cap="all" dirty="0" smtClean="0">
                <a:latin typeface="Franklin Gothic Demi Cond" pitchFamily="34" charset="0"/>
              </a:rPr>
              <a:t>воспитатель</a:t>
            </a:r>
            <a:r>
              <a:rPr kumimoji="0" lang="ru-RU" sz="20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Franklin Gothic Demi Cond" pitchFamily="34" charset="0"/>
              </a:rPr>
              <a:t>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2000" b="1" cap="all" dirty="0" smtClean="0">
                <a:latin typeface="Franklin Gothic Demi Cond" pitchFamily="34" charset="0"/>
              </a:rPr>
              <a:t>Калинина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2000" b="1" cap="all" dirty="0" smtClean="0">
                <a:latin typeface="Franklin Gothic Demi Cond" pitchFamily="34" charset="0"/>
              </a:rPr>
              <a:t>Татьяна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2000" b="1" cap="all" smtClean="0">
                <a:latin typeface="Franklin Gothic Demi Cond" pitchFamily="34" charset="0"/>
              </a:rPr>
              <a:t>Алексеевна</a:t>
            </a:r>
            <a:endParaRPr lang="ru-RU" sz="2000" b="1" cap="all" dirty="0" smtClean="0">
              <a:latin typeface="Franklin Gothic Demi Con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07504" y="2348880"/>
            <a:ext cx="8784976" cy="3240360"/>
          </a:xfrm>
        </p:spPr>
        <p:txBody>
          <a:bodyPr>
            <a:normAutofit/>
          </a:bodyPr>
          <a:lstStyle/>
          <a:p>
            <a:pPr algn="just"/>
            <a:r>
              <a:rPr lang="ru-RU" sz="1600" dirty="0">
                <a:solidFill>
                  <a:schemeClr val="bg1"/>
                </a:solidFill>
                <a:latin typeface="Times New Roman"/>
                <a:ea typeface="Times New Roman"/>
              </a:rPr>
              <a:t>Данный проект является актуальным на сегодняшний день, так как обеспечивает интеллектуальное развитие, необходимое для дальнейшей самореализации и формирования личности ребенка, развития навыков пространственного мышления - как в плане математической подготовки, так и с точки зрения общего интеллектуального развития.</a:t>
            </a:r>
            <a:endParaRPr lang="ru-RU" sz="1600" dirty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87208" cy="99412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dirty="0" smtClean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2200" dirty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2200" dirty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2200" dirty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2200" dirty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2200" dirty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2200" dirty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2200" dirty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2200" dirty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2200" dirty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2200" dirty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2200" dirty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2200" dirty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rgbClr val="00CC0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bg1"/>
                </a:solidFill>
                <a:effectLst/>
                <a:latin typeface="Monotype Corsiva" pitchFamily="66" charset="0"/>
                <a:cs typeface="Times New Roman" pitchFamily="18" charset="0"/>
              </a:rPr>
              <a:t>Для </a:t>
            </a:r>
            <a:r>
              <a:rPr lang="ru-RU" sz="2200" dirty="0">
                <a:solidFill>
                  <a:schemeClr val="bg1"/>
                </a:solidFill>
                <a:effectLst/>
                <a:latin typeface="Monotype Corsiva" pitchFamily="66" charset="0"/>
                <a:cs typeface="Times New Roman" pitchFamily="18" charset="0"/>
              </a:rPr>
              <a:t>детей  мир полон неизвестного. Развивать у ребенка интерес к познанию важная задач </a:t>
            </a:r>
            <a:r>
              <a:rPr lang="ru-RU" sz="2200" dirty="0" err="1">
                <a:solidFill>
                  <a:schemeClr val="bg1"/>
                </a:solidFill>
                <a:effectLst/>
                <a:latin typeface="Monotype Corsiva" pitchFamily="66" charset="0"/>
                <a:cs typeface="Times New Roman" pitchFamily="18" charset="0"/>
              </a:rPr>
              <a:t>дл</a:t>
            </a:r>
            <a:r>
              <a:rPr lang="ru-RU" sz="2200" dirty="0">
                <a:solidFill>
                  <a:schemeClr val="bg1"/>
                </a:solidFill>
                <a:effectLst/>
                <a:latin typeface="Monotype Corsiva" pitchFamily="66" charset="0"/>
                <a:cs typeface="Times New Roman" pitchFamily="18" charset="0"/>
              </a:rPr>
              <a:t> педагогов и родителей. Попадая в наш мини музей дети с удовольствием рассматривают макеты космических объектов и планет </a:t>
            </a:r>
            <a:r>
              <a:rPr lang="ru-RU" sz="2200" dirty="0">
                <a:solidFill>
                  <a:schemeClr val="bg1"/>
                </a:solidFill>
                <a:latin typeface="Monotype Corsiva" pitchFamily="66" charset="0"/>
                <a:cs typeface="Times New Roman" pitchFamily="18" charset="0"/>
              </a:rPr>
              <a:t>Солнечной системы, знакомятся с разными созвездиями, знаменитыми космонавтами и их непростым </a:t>
            </a:r>
            <a:r>
              <a:rPr lang="ru-RU" sz="2200" dirty="0" smtClean="0">
                <a:solidFill>
                  <a:schemeClr val="bg1"/>
                </a:solidFill>
                <a:latin typeface="Monotype Corsiva" pitchFamily="66" charset="0"/>
                <a:cs typeface="Times New Roman" pitchFamily="18" charset="0"/>
              </a:rPr>
              <a:t>трудом.</a:t>
            </a:r>
            <a:r>
              <a:rPr lang="ru-RU" i="1" dirty="0">
                <a:solidFill>
                  <a:schemeClr val="bg1"/>
                </a:solidFill>
                <a:cs typeface="FrankRuehl" pitchFamily="34" charset="-79"/>
              </a:rPr>
              <a:t/>
            </a:r>
            <a:br>
              <a:rPr lang="ru-RU" i="1" dirty="0">
                <a:solidFill>
                  <a:schemeClr val="bg1"/>
                </a:solidFill>
                <a:cs typeface="FrankRuehl" pitchFamily="34" charset="-79"/>
              </a:rPr>
            </a:br>
            <a:r>
              <a:rPr lang="ru-RU" i="1" dirty="0" smtClean="0">
                <a:solidFill>
                  <a:schemeClr val="bg1"/>
                </a:solidFill>
                <a:cs typeface="FrankRuehl" pitchFamily="34" charset="-79"/>
              </a:rPr>
              <a:t>Актуальность</a:t>
            </a:r>
            <a:br>
              <a:rPr lang="ru-RU" i="1" dirty="0" smtClean="0">
                <a:solidFill>
                  <a:schemeClr val="bg1"/>
                </a:solidFill>
                <a:cs typeface="FrankRuehl" pitchFamily="34" charset="-79"/>
              </a:rPr>
            </a:br>
            <a:r>
              <a:rPr lang="ru-RU" i="1" dirty="0" smtClean="0">
                <a:solidFill>
                  <a:srgbClr val="00CC00"/>
                </a:solidFill>
                <a:cs typeface="FrankRuehl" pitchFamily="34" charset="-79"/>
              </a:rPr>
              <a:t/>
            </a:r>
            <a:br>
              <a:rPr lang="ru-RU" i="1" dirty="0" smtClean="0">
                <a:solidFill>
                  <a:srgbClr val="00CC00"/>
                </a:solidFill>
                <a:cs typeface="FrankRuehl" pitchFamily="34" charset="-79"/>
              </a:rPr>
            </a:br>
            <a:r>
              <a:rPr lang="ru-RU" i="1" dirty="0" smtClean="0">
                <a:solidFill>
                  <a:srgbClr val="00CC00"/>
                </a:solidFill>
                <a:cs typeface="FrankRuehl" pitchFamily="34" charset="-79"/>
              </a:rPr>
              <a:t/>
            </a:r>
            <a:br>
              <a:rPr lang="ru-RU" i="1" dirty="0" smtClean="0">
                <a:solidFill>
                  <a:srgbClr val="00CC00"/>
                </a:solidFill>
                <a:cs typeface="FrankRuehl" pitchFamily="34" charset="-79"/>
              </a:rPr>
            </a:br>
            <a:r>
              <a:rPr lang="ru-RU" i="1" dirty="0" smtClean="0">
                <a:solidFill>
                  <a:srgbClr val="00CC00"/>
                </a:solidFill>
                <a:cs typeface="FrankRuehl" pitchFamily="34" charset="-79"/>
              </a:rPr>
              <a:t/>
            </a:r>
            <a:br>
              <a:rPr lang="ru-RU" i="1" dirty="0" smtClean="0">
                <a:solidFill>
                  <a:srgbClr val="00CC00"/>
                </a:solidFill>
                <a:cs typeface="FrankRuehl" pitchFamily="34" charset="-79"/>
              </a:rPr>
            </a:br>
            <a:r>
              <a:rPr lang="ru-RU" i="1" dirty="0" smtClean="0">
                <a:solidFill>
                  <a:srgbClr val="00CC00"/>
                </a:solidFill>
                <a:cs typeface="FrankRuehl" pitchFamily="34" charset="-79"/>
              </a:rPr>
              <a:t/>
            </a:r>
            <a:br>
              <a:rPr lang="ru-RU" i="1" dirty="0" smtClean="0">
                <a:solidFill>
                  <a:srgbClr val="00CC00"/>
                </a:solidFill>
                <a:cs typeface="FrankRuehl" pitchFamily="34" charset="-79"/>
              </a:rPr>
            </a:br>
            <a:endParaRPr lang="ru-RU" i="1" dirty="0">
              <a:solidFill>
                <a:srgbClr val="00CC00"/>
              </a:solidFill>
              <a:cs typeface="FrankRuehl" pitchFamily="34" charset="-79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20" t="26088" r="5073" b="15934"/>
          <a:stretch/>
        </p:blipFill>
        <p:spPr>
          <a:xfrm>
            <a:off x="4372165" y="3501008"/>
            <a:ext cx="4768953" cy="2898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59" t="9354" r="7359" b="9354"/>
          <a:stretch/>
        </p:blipFill>
        <p:spPr>
          <a:xfrm>
            <a:off x="342334" y="3681292"/>
            <a:ext cx="3797617" cy="27180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764704"/>
            <a:ext cx="2123728" cy="15946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51720" y="980729"/>
            <a:ext cx="6681936" cy="3744416"/>
          </a:xfrm>
        </p:spPr>
        <p:txBody>
          <a:bodyPr>
            <a:normAutofit fontScale="70000" lnSpcReduction="20000"/>
          </a:bodyPr>
          <a:lstStyle/>
          <a:p>
            <a:pPr marL="109728" indent="0" algn="ctr">
              <a:spcBef>
                <a:spcPts val="0"/>
              </a:spcBef>
              <a:buNone/>
            </a:pPr>
            <a:r>
              <a:rPr lang="ru-RU" sz="3000" b="1" i="1" dirty="0" smtClean="0">
                <a:solidFill>
                  <a:srgbClr val="00CC00"/>
                </a:solidFill>
                <a:latin typeface="Monotype Corsiva" pitchFamily="66" charset="0"/>
              </a:rPr>
              <a:t>формирование у детей дошкольного возраста представлений о космическом пространстве, освоении космоса людьми.</a:t>
            </a:r>
          </a:p>
          <a:p>
            <a:pPr marL="109728" indent="0" algn="ctr">
              <a:spcBef>
                <a:spcPts val="0"/>
              </a:spcBef>
              <a:buNone/>
            </a:pPr>
            <a:endParaRPr lang="ru-RU" sz="3000" b="1" i="1" dirty="0" smtClean="0">
              <a:solidFill>
                <a:srgbClr val="00CC00"/>
              </a:solidFill>
              <a:latin typeface="Monotype Corsiva" pitchFamily="66" charset="0"/>
            </a:endParaRPr>
          </a:p>
          <a:p>
            <a:pPr marL="109728" indent="0" algn="ctr">
              <a:spcBef>
                <a:spcPts val="0"/>
              </a:spcBef>
              <a:buNone/>
            </a:pPr>
            <a:r>
              <a:rPr lang="ru-RU" sz="3000" b="1" i="1" dirty="0" smtClean="0">
                <a:solidFill>
                  <a:srgbClr val="00CC00"/>
                </a:solidFill>
                <a:latin typeface="Monotype Corsiva" pitchFamily="66" charset="0"/>
              </a:rPr>
              <a:t>Задачи:</a:t>
            </a:r>
            <a:endParaRPr lang="ru-RU" sz="3000" b="1" i="1" dirty="0">
              <a:solidFill>
                <a:srgbClr val="00CC00"/>
              </a:solidFill>
              <a:latin typeface="Monotype Corsiva" pitchFamily="66" charset="0"/>
            </a:endParaRPr>
          </a:p>
          <a:p>
            <a:pPr marL="109728" indent="0">
              <a:spcBef>
                <a:spcPts val="0"/>
              </a:spcBef>
              <a:buNone/>
            </a:pPr>
            <a:r>
              <a:rPr lang="ru-RU" sz="3000" b="1" i="1" dirty="0" smtClean="0">
                <a:solidFill>
                  <a:srgbClr val="00CC00"/>
                </a:solidFill>
                <a:latin typeface="Monotype Corsiva" pitchFamily="66" charset="0"/>
              </a:rPr>
              <a:t>-познакомить </a:t>
            </a:r>
            <a:r>
              <a:rPr lang="ru-RU" sz="3000" b="1" i="1" dirty="0">
                <a:solidFill>
                  <a:srgbClr val="00CC00"/>
                </a:solidFill>
                <a:latin typeface="Monotype Corsiva" pitchFamily="66" charset="0"/>
              </a:rPr>
              <a:t>детей с историей развития </a:t>
            </a:r>
            <a:r>
              <a:rPr lang="ru-RU" sz="3000" b="1" i="1" dirty="0" smtClean="0">
                <a:solidFill>
                  <a:srgbClr val="00CC00"/>
                </a:solidFill>
                <a:latin typeface="Monotype Corsiva" pitchFamily="66" charset="0"/>
              </a:rPr>
              <a:t>космонавтики.;</a:t>
            </a:r>
          </a:p>
          <a:p>
            <a:pPr marL="109728" indent="0">
              <a:spcBef>
                <a:spcPts val="0"/>
              </a:spcBef>
              <a:buNone/>
            </a:pPr>
            <a:r>
              <a:rPr lang="ru-RU" sz="3000" b="1" i="1" dirty="0" smtClean="0">
                <a:solidFill>
                  <a:srgbClr val="00CC00"/>
                </a:solidFill>
                <a:latin typeface="Monotype Corsiva" pitchFamily="66" charset="0"/>
              </a:rPr>
              <a:t>-сформировать </a:t>
            </a:r>
            <a:r>
              <a:rPr lang="ru-RU" sz="3000" b="1" i="1" dirty="0">
                <a:solidFill>
                  <a:srgbClr val="00CC00"/>
                </a:solidFill>
                <a:latin typeface="Monotype Corsiva" pitchFamily="66" charset="0"/>
              </a:rPr>
              <a:t>и закрепить первые представления о вселенной; о планетах солнечной системы, их особенностях расположении относительно </a:t>
            </a:r>
            <a:r>
              <a:rPr lang="ru-RU" sz="3000" b="1" i="1" dirty="0" smtClean="0">
                <a:solidFill>
                  <a:srgbClr val="00CC00"/>
                </a:solidFill>
                <a:latin typeface="Monotype Corsiva" pitchFamily="66" charset="0"/>
              </a:rPr>
              <a:t>солнца</a:t>
            </a:r>
            <a:r>
              <a:rPr lang="ru-RU" sz="3000" b="1" i="1" dirty="0">
                <a:solidFill>
                  <a:srgbClr val="00CC00"/>
                </a:solidFill>
                <a:latin typeface="Monotype Corsiva" pitchFamily="66" charset="0"/>
              </a:rPr>
              <a:t>;</a:t>
            </a:r>
          </a:p>
          <a:p>
            <a:pPr marL="109728" indent="0">
              <a:spcBef>
                <a:spcPts val="0"/>
              </a:spcBef>
              <a:buNone/>
            </a:pPr>
            <a:r>
              <a:rPr lang="ru-RU" sz="3000" b="1" i="1" dirty="0" smtClean="0">
                <a:solidFill>
                  <a:srgbClr val="00CC00"/>
                </a:solidFill>
                <a:latin typeface="Monotype Corsiva" pitchFamily="66" charset="0"/>
              </a:rPr>
              <a:t>-углубить </a:t>
            </a:r>
            <a:r>
              <a:rPr lang="ru-RU" sz="3000" b="1" i="1" dirty="0">
                <a:solidFill>
                  <a:srgbClr val="00CC00"/>
                </a:solidFill>
                <a:latin typeface="Monotype Corsiva" pitchFamily="66" charset="0"/>
              </a:rPr>
              <a:t>знания детей о летательных аппаратах </a:t>
            </a:r>
            <a:r>
              <a:rPr lang="ru-RU" sz="3000" b="1" i="1" dirty="0" smtClean="0">
                <a:solidFill>
                  <a:srgbClr val="00CC00"/>
                </a:solidFill>
                <a:latin typeface="Monotype Corsiva" pitchFamily="66" charset="0"/>
              </a:rPr>
              <a:t>;</a:t>
            </a:r>
          </a:p>
          <a:p>
            <a:pPr marL="109728" indent="0">
              <a:spcBef>
                <a:spcPts val="0"/>
              </a:spcBef>
              <a:buNone/>
            </a:pPr>
            <a:r>
              <a:rPr lang="ru-RU" sz="3000" b="1" i="1" dirty="0" smtClean="0">
                <a:solidFill>
                  <a:srgbClr val="00CC00"/>
                </a:solidFill>
                <a:latin typeface="Monotype Corsiva" pitchFamily="66" charset="0"/>
              </a:rPr>
              <a:t>- о животных </a:t>
            </a:r>
            <a:r>
              <a:rPr lang="ru-RU" sz="3000" b="1" i="1" dirty="0">
                <a:solidFill>
                  <a:srgbClr val="00CC00"/>
                </a:solidFill>
                <a:latin typeface="Monotype Corsiva" pitchFamily="66" charset="0"/>
              </a:rPr>
              <a:t>покоривших </a:t>
            </a:r>
            <a:r>
              <a:rPr lang="ru-RU" sz="3000" b="1" i="1" dirty="0" smtClean="0">
                <a:solidFill>
                  <a:srgbClr val="00CC00"/>
                </a:solidFill>
                <a:latin typeface="Monotype Corsiva" pitchFamily="66" charset="0"/>
              </a:rPr>
              <a:t>космос;</a:t>
            </a:r>
            <a:endParaRPr lang="ru-RU" sz="3000" b="1" i="1" dirty="0">
              <a:solidFill>
                <a:srgbClr val="00CC00"/>
              </a:solidFill>
              <a:latin typeface="Monotype Corsiva" pitchFamily="66" charset="0"/>
            </a:endParaRPr>
          </a:p>
          <a:p>
            <a:pPr marL="109728" indent="0">
              <a:spcBef>
                <a:spcPts val="0"/>
              </a:spcBef>
              <a:buNone/>
            </a:pPr>
            <a:r>
              <a:rPr lang="ru-RU" sz="3000" b="1" i="1" dirty="0" smtClean="0">
                <a:solidFill>
                  <a:srgbClr val="00CC00"/>
                </a:solidFill>
                <a:latin typeface="Monotype Corsiva" pitchFamily="66" charset="0"/>
              </a:rPr>
              <a:t>-</a:t>
            </a:r>
            <a:r>
              <a:rPr lang="ru-RU" sz="3000" b="1" i="1" dirty="0">
                <a:solidFill>
                  <a:srgbClr val="00CC00"/>
                </a:solidFill>
                <a:latin typeface="Monotype Corsiva" pitchFamily="66" charset="0"/>
              </a:rPr>
              <a:t>р</a:t>
            </a:r>
            <a:r>
              <a:rPr lang="ru-RU" sz="3000" b="1" i="1" dirty="0" smtClean="0">
                <a:solidFill>
                  <a:srgbClr val="00CC00"/>
                </a:solidFill>
                <a:latin typeface="Monotype Corsiva" pitchFamily="66" charset="0"/>
              </a:rPr>
              <a:t>азвивать </a:t>
            </a:r>
            <a:r>
              <a:rPr lang="ru-RU" sz="3000" b="1" i="1" dirty="0">
                <a:solidFill>
                  <a:srgbClr val="00CC00"/>
                </a:solidFill>
                <a:latin typeface="Monotype Corsiva" pitchFamily="66" charset="0"/>
              </a:rPr>
              <a:t>познавательную активность, любознательность, коммуникативные навыки</a:t>
            </a:r>
            <a:r>
              <a:rPr lang="ru-RU" sz="3000" b="1" i="1" dirty="0" smtClean="0">
                <a:solidFill>
                  <a:srgbClr val="00CC00"/>
                </a:solidFill>
                <a:latin typeface="Monotype Corsiva" pitchFamily="66" charset="0"/>
              </a:rPr>
              <a:t>;</a:t>
            </a:r>
            <a:endParaRPr lang="ru-RU" sz="3000" b="1" i="1" dirty="0">
              <a:solidFill>
                <a:srgbClr val="00CC00"/>
              </a:solidFill>
              <a:latin typeface="Monotype Corsiva" pitchFamily="66" charset="0"/>
            </a:endParaRPr>
          </a:p>
          <a:p>
            <a:pPr marL="109728" indent="0">
              <a:spcBef>
                <a:spcPts val="0"/>
              </a:spcBef>
              <a:buNone/>
            </a:pPr>
            <a:r>
              <a:rPr lang="ru-RU" sz="3000" b="1" i="1" dirty="0" smtClean="0">
                <a:solidFill>
                  <a:srgbClr val="00CC00"/>
                </a:solidFill>
                <a:latin typeface="Monotype Corsiva" pitchFamily="66" charset="0"/>
              </a:rPr>
              <a:t>-развивать </a:t>
            </a:r>
            <a:r>
              <a:rPr lang="ru-RU" sz="3000" b="1" i="1" dirty="0">
                <a:solidFill>
                  <a:srgbClr val="00CC00"/>
                </a:solidFill>
                <a:latin typeface="Monotype Corsiva" pitchFamily="66" charset="0"/>
              </a:rPr>
              <a:t>умение использовать экспоненты музея в изобразительной речевой игровой деятельности.</a:t>
            </a:r>
          </a:p>
          <a:p>
            <a:pPr marL="109728" indent="0" algn="ctr">
              <a:spcBef>
                <a:spcPts val="0"/>
              </a:spcBef>
              <a:buNone/>
            </a:pPr>
            <a:endParaRPr lang="ru-RU" sz="3000" b="1" i="1" dirty="0">
              <a:solidFill>
                <a:srgbClr val="00CC00"/>
              </a:solidFill>
              <a:latin typeface="Monotype Corsiva" pitchFamily="66" charset="0"/>
            </a:endParaRPr>
          </a:p>
          <a:p>
            <a:pPr marL="109728" indent="0" algn="ctr">
              <a:spcBef>
                <a:spcPts val="0"/>
              </a:spcBef>
              <a:buNone/>
            </a:pPr>
            <a:endParaRPr lang="ru-RU" sz="3000" b="1" i="1" dirty="0">
              <a:solidFill>
                <a:srgbClr val="00CC00"/>
              </a:solidFill>
              <a:latin typeface="Monotype Corsiva" pitchFamily="66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7824" y="332656"/>
            <a:ext cx="5544616" cy="792088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chemeClr val="bg1"/>
                </a:solidFill>
                <a:cs typeface="FrankRuehl" pitchFamily="34" charset="-79"/>
              </a:rPr>
              <a:t>Цель мини-музея: </a:t>
            </a:r>
            <a:endParaRPr lang="ru-RU" i="1" dirty="0">
              <a:solidFill>
                <a:schemeClr val="bg1"/>
              </a:solidFill>
              <a:cs typeface="FrankRuehl" pitchFamily="34" charset="-79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4071" y="3117483"/>
            <a:ext cx="2123727" cy="15946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4717396"/>
            <a:ext cx="3203847" cy="15946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-2398"/>
            <a:ext cx="8784976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CC00"/>
                </a:solidFill>
                <a:cs typeface="FrankRuehl" pitchFamily="34" charset="-79"/>
              </a:rPr>
              <a:t>Этапы организации работы</a:t>
            </a:r>
          </a:p>
          <a:p>
            <a:r>
              <a:rPr lang="ru-RU" sz="2400" b="1" i="1" dirty="0" smtClean="0">
                <a:solidFill>
                  <a:srgbClr val="FF0000"/>
                </a:solidFill>
                <a:latin typeface="Monotype Corsiva" pitchFamily="66" charset="0"/>
              </a:rPr>
              <a:t>Первый этап, подготовительный - «Планирование мини-музея».</a:t>
            </a:r>
          </a:p>
          <a:p>
            <a:r>
              <a:rPr lang="ru-RU" sz="2400" b="1" i="1" dirty="0" smtClean="0">
                <a:solidFill>
                  <a:schemeClr val="bg1"/>
                </a:solidFill>
                <a:latin typeface="Monotype Corsiva" pitchFamily="66" charset="0"/>
              </a:rPr>
              <a:t>1. Предметность и наглядность, обеспечивающие развитие познавательного интереса, эмоционального восприятия.</a:t>
            </a:r>
          </a:p>
          <a:p>
            <a:r>
              <a:rPr lang="ru-RU" sz="2400" b="1" i="1" dirty="0" smtClean="0">
                <a:solidFill>
                  <a:schemeClr val="bg1"/>
                </a:solidFill>
                <a:latin typeface="Monotype Corsiva" pitchFamily="66" charset="0"/>
              </a:rPr>
              <a:t>2. Интерактивность и </a:t>
            </a:r>
            <a:r>
              <a:rPr lang="ru-RU" sz="2400" b="1" i="1" dirty="0" err="1" smtClean="0">
                <a:solidFill>
                  <a:schemeClr val="bg1"/>
                </a:solidFill>
                <a:latin typeface="Monotype Corsiva" pitchFamily="66" charset="0"/>
              </a:rPr>
              <a:t>полифункциональность</a:t>
            </a:r>
            <a:r>
              <a:rPr lang="ru-RU" sz="2400" b="1" i="1" dirty="0" smtClean="0">
                <a:solidFill>
                  <a:schemeClr val="bg1"/>
                </a:solidFill>
                <a:latin typeface="Monotype Corsiva" pitchFamily="66" charset="0"/>
              </a:rPr>
              <a:t> музейного пространства, дает</a:t>
            </a:r>
          </a:p>
          <a:p>
            <a:r>
              <a:rPr lang="ru-RU" sz="2400" b="1" i="1" dirty="0" smtClean="0">
                <a:solidFill>
                  <a:schemeClr val="bg1"/>
                </a:solidFill>
                <a:latin typeface="Monotype Corsiva" pitchFamily="66" charset="0"/>
              </a:rPr>
              <a:t>возможность использовать музейные экспозиции для организации разнообразной деятельности детей и решения различных </a:t>
            </a:r>
            <a:r>
              <a:rPr lang="ru-RU" sz="2400" b="1" i="1" dirty="0" err="1" smtClean="0">
                <a:solidFill>
                  <a:schemeClr val="bg1"/>
                </a:solidFill>
                <a:latin typeface="Monotype Corsiva" pitchFamily="66" charset="0"/>
              </a:rPr>
              <a:t>воспитательно</a:t>
            </a:r>
            <a:r>
              <a:rPr lang="ru-RU" sz="2400" b="1" i="1" dirty="0" smtClean="0">
                <a:solidFill>
                  <a:schemeClr val="bg1"/>
                </a:solidFill>
                <a:latin typeface="Monotype Corsiva" pitchFamily="66" charset="0"/>
              </a:rPr>
              <a:t>- образовательных задач (в том числе комплексно).</a:t>
            </a:r>
          </a:p>
          <a:p>
            <a:r>
              <a:rPr lang="ru-RU" sz="2400" b="1" i="1" dirty="0" smtClean="0">
                <a:solidFill>
                  <a:schemeClr val="bg1"/>
                </a:solidFill>
                <a:latin typeface="Monotype Corsiva" pitchFamily="66" charset="0"/>
              </a:rPr>
              <a:t>3. Психологическая комфортность и безопасность деятельности.</a:t>
            </a:r>
          </a:p>
          <a:p>
            <a:r>
              <a:rPr lang="ru-RU" sz="2400" b="1" i="1" dirty="0" smtClean="0">
                <a:solidFill>
                  <a:schemeClr val="bg1"/>
                </a:solidFill>
                <a:latin typeface="Monotype Corsiva" pitchFamily="66" charset="0"/>
              </a:rPr>
              <a:t>4.Определение перспективы создания мини-музея и разработка алгоритма по созданию мини-музея :</a:t>
            </a:r>
          </a:p>
          <a:p>
            <a:r>
              <a:rPr lang="ru-RU" sz="2400" b="1" i="1" dirty="0" smtClean="0">
                <a:solidFill>
                  <a:schemeClr val="bg1"/>
                </a:solidFill>
                <a:latin typeface="Monotype Corsiva" pitchFamily="66" charset="0"/>
              </a:rPr>
              <a:t> 1) выбор темы мини-музея,</a:t>
            </a:r>
          </a:p>
          <a:p>
            <a:r>
              <a:rPr lang="ru-RU" sz="2400" b="1" i="1" dirty="0" smtClean="0">
                <a:solidFill>
                  <a:schemeClr val="bg1"/>
                </a:solidFill>
                <a:latin typeface="Monotype Corsiva" pitchFamily="66" charset="0"/>
              </a:rPr>
              <a:t>2) определение места размещения мини-музея,</a:t>
            </a:r>
          </a:p>
          <a:p>
            <a:r>
              <a:rPr lang="ru-RU" sz="2400" b="1" i="1" dirty="0" smtClean="0">
                <a:solidFill>
                  <a:schemeClr val="bg1"/>
                </a:solidFill>
                <a:latin typeface="Monotype Corsiva" pitchFamily="66" charset="0"/>
              </a:rPr>
              <a:t> 4) выбор дизайна оформления мини-музея,</a:t>
            </a:r>
          </a:p>
          <a:p>
            <a:r>
              <a:rPr lang="ru-RU" sz="2400" b="1" i="1" dirty="0" smtClean="0">
                <a:solidFill>
                  <a:schemeClr val="bg1"/>
                </a:solidFill>
                <a:latin typeface="Monotype Corsiva" pitchFamily="66" charset="0"/>
              </a:rPr>
              <a:t> 5) подбор экспонатов.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-2398"/>
            <a:ext cx="871296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endParaRPr lang="ru-RU" sz="2400" b="1" i="1" dirty="0">
              <a:solidFill>
                <a:schemeClr val="bg1"/>
              </a:solidFill>
              <a:latin typeface="Monotype Corsiva" pitchFamily="66" charset="0"/>
            </a:endParaRPr>
          </a:p>
          <a:p>
            <a:r>
              <a:rPr lang="ru-RU" sz="2400" b="1" i="1" dirty="0" smtClean="0">
                <a:solidFill>
                  <a:srgbClr val="FF0000"/>
                </a:solidFill>
                <a:latin typeface="Monotype Corsiva" pitchFamily="66" charset="0"/>
              </a:rPr>
              <a:t>Второй этап, практический</a:t>
            </a:r>
          </a:p>
          <a:p>
            <a:pPr>
              <a:buNone/>
            </a:pPr>
            <a:r>
              <a:rPr lang="ru-RU" sz="2400" b="1" i="1" dirty="0">
                <a:solidFill>
                  <a:schemeClr val="bg1"/>
                </a:solidFill>
                <a:latin typeface="Monotype Corsiva" pitchFamily="66" charset="0"/>
              </a:rPr>
              <a:t>1. Выбор темы мини-музея</a:t>
            </a:r>
          </a:p>
          <a:p>
            <a:pPr>
              <a:buNone/>
            </a:pPr>
            <a:r>
              <a:rPr lang="ru-RU" sz="2400" b="1" i="1" dirty="0">
                <a:solidFill>
                  <a:schemeClr val="bg1"/>
                </a:solidFill>
                <a:latin typeface="Monotype Corsiva" pitchFamily="66" charset="0"/>
              </a:rPr>
              <a:t>2. Определение места размещения мини-музея</a:t>
            </a:r>
          </a:p>
          <a:p>
            <a:pPr>
              <a:buNone/>
            </a:pPr>
            <a:r>
              <a:rPr lang="ru-RU" sz="2400" b="1" i="1" dirty="0">
                <a:solidFill>
                  <a:schemeClr val="bg1"/>
                </a:solidFill>
                <a:latin typeface="Monotype Corsiva" pitchFamily="66" charset="0"/>
              </a:rPr>
              <a:t>4. Выбор дизайна оформления мини-музея.</a:t>
            </a:r>
          </a:p>
          <a:p>
            <a:pPr>
              <a:buNone/>
            </a:pPr>
            <a:r>
              <a:rPr lang="ru-RU" sz="2400" b="1" i="1" dirty="0">
                <a:solidFill>
                  <a:schemeClr val="bg1"/>
                </a:solidFill>
                <a:latin typeface="Monotype Corsiva" pitchFamily="66" charset="0"/>
              </a:rPr>
              <a:t>5. Подбор экспонатов. В процессе работы родители </a:t>
            </a:r>
            <a:r>
              <a:rPr lang="ru-RU" sz="2400" b="1" i="1" dirty="0" smtClean="0">
                <a:solidFill>
                  <a:schemeClr val="bg1"/>
                </a:solidFill>
                <a:latin typeface="Monotype Corsiva" pitchFamily="66" charset="0"/>
              </a:rPr>
              <a:t>постепенно, становятся </a:t>
            </a:r>
            <a:r>
              <a:rPr lang="ru-RU" sz="2400" b="1" i="1" dirty="0">
                <a:solidFill>
                  <a:schemeClr val="bg1"/>
                </a:solidFill>
                <a:latin typeface="Monotype Corsiva" pitchFamily="66" charset="0"/>
              </a:rPr>
              <a:t>активными участниками создания </a:t>
            </a:r>
            <a:endParaRPr lang="ru-RU" sz="2400" b="1" i="1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pPr>
              <a:buNone/>
            </a:pPr>
            <a:r>
              <a:rPr lang="ru-RU" sz="2400" b="1" i="1" dirty="0" smtClean="0">
                <a:solidFill>
                  <a:schemeClr val="bg1"/>
                </a:solidFill>
                <a:latin typeface="Monotype Corsiva" pitchFamily="66" charset="0"/>
              </a:rPr>
              <a:t>мини-музея </a:t>
            </a:r>
            <a:r>
              <a:rPr lang="ru-RU" sz="2400" b="1" i="1" dirty="0">
                <a:solidFill>
                  <a:schemeClr val="bg1"/>
                </a:solidFill>
                <a:latin typeface="Monotype Corsiva" pitchFamily="66" charset="0"/>
              </a:rPr>
              <a:t>.</a:t>
            </a:r>
          </a:p>
          <a:p>
            <a:pPr>
              <a:buNone/>
            </a:pPr>
            <a:r>
              <a:rPr lang="ru-RU" sz="2400" b="1" i="1" dirty="0">
                <a:solidFill>
                  <a:schemeClr val="bg1"/>
                </a:solidFill>
                <a:latin typeface="Monotype Corsiva" pitchFamily="66" charset="0"/>
              </a:rPr>
              <a:t>В процессе организации мини –музея предполагаются </a:t>
            </a:r>
            <a:r>
              <a:rPr lang="ru-RU" sz="2400" b="1" i="1" dirty="0" smtClean="0">
                <a:solidFill>
                  <a:schemeClr val="bg1"/>
                </a:solidFill>
                <a:latin typeface="Monotype Corsiva" pitchFamily="66" charset="0"/>
              </a:rPr>
              <a:t>следующие формы </a:t>
            </a:r>
            <a:r>
              <a:rPr lang="ru-RU" sz="2400" b="1" i="1" dirty="0">
                <a:solidFill>
                  <a:schemeClr val="bg1"/>
                </a:solidFill>
                <a:latin typeface="Monotype Corsiva" pitchFamily="66" charset="0"/>
              </a:rPr>
              <a:t>работы с экспозициями мини-музея: </a:t>
            </a:r>
            <a:r>
              <a:rPr lang="ru-RU" sz="2400" b="1" i="1" dirty="0" smtClean="0">
                <a:solidFill>
                  <a:schemeClr val="bg1"/>
                </a:solidFill>
                <a:latin typeface="Monotype Corsiva" pitchFamily="66" charset="0"/>
              </a:rPr>
              <a:t>занятия-экскурсии, экскурсии </a:t>
            </a:r>
            <a:r>
              <a:rPr lang="ru-RU" sz="2400" b="1" i="1" dirty="0">
                <a:solidFill>
                  <a:schemeClr val="bg1"/>
                </a:solidFill>
                <a:latin typeface="Monotype Corsiva" pitchFamily="66" charset="0"/>
              </a:rPr>
              <a:t>для родителей , исследовательская </a:t>
            </a:r>
            <a:r>
              <a:rPr lang="ru-RU" sz="2400" b="1" i="1" dirty="0" smtClean="0">
                <a:solidFill>
                  <a:schemeClr val="bg1"/>
                </a:solidFill>
                <a:latin typeface="Monotype Corsiva" pitchFamily="66" charset="0"/>
              </a:rPr>
              <a:t>деятельность, продуктивная </a:t>
            </a:r>
            <a:r>
              <a:rPr lang="ru-RU" sz="2400" b="1" i="1" dirty="0">
                <a:solidFill>
                  <a:schemeClr val="bg1"/>
                </a:solidFill>
                <a:latin typeface="Monotype Corsiva" pitchFamily="66" charset="0"/>
              </a:rPr>
              <a:t>деятельность, </a:t>
            </a:r>
            <a:endParaRPr lang="ru-RU" sz="2400" b="1" i="1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pPr>
              <a:buNone/>
            </a:pPr>
            <a:r>
              <a:rPr lang="ru-RU" sz="2400" b="1" i="1" dirty="0" smtClean="0">
                <a:solidFill>
                  <a:schemeClr val="bg1"/>
                </a:solidFill>
                <a:latin typeface="Monotype Corsiva" pitchFamily="66" charset="0"/>
              </a:rPr>
              <a:t>а </a:t>
            </a:r>
            <a:r>
              <a:rPr lang="ru-RU" sz="2400" b="1" i="1" dirty="0">
                <a:solidFill>
                  <a:schemeClr val="bg1"/>
                </a:solidFill>
                <a:latin typeface="Monotype Corsiva" pitchFamily="66" charset="0"/>
              </a:rPr>
              <a:t>также возможность </a:t>
            </a:r>
            <a:r>
              <a:rPr lang="ru-RU" sz="2400" b="1" i="1" dirty="0" smtClean="0">
                <a:solidFill>
                  <a:schemeClr val="bg1"/>
                </a:solidFill>
                <a:latin typeface="Monotype Corsiva" pitchFamily="66" charset="0"/>
              </a:rPr>
              <a:t>смены экспозиций.</a:t>
            </a:r>
          </a:p>
          <a:p>
            <a:pPr>
              <a:buNone/>
            </a:pPr>
            <a:r>
              <a:rPr lang="ru-RU" sz="2400" b="1" i="1" dirty="0" smtClean="0">
                <a:solidFill>
                  <a:srgbClr val="FF0000"/>
                </a:solidFill>
                <a:latin typeface="Monotype Corsiva" pitchFamily="66" charset="0"/>
              </a:rPr>
              <a:t>Третий этап, </a:t>
            </a:r>
            <a:r>
              <a:rPr lang="ru-RU" sz="2400" b="1" i="1" dirty="0" err="1" smtClean="0">
                <a:solidFill>
                  <a:srgbClr val="FF0000"/>
                </a:solidFill>
                <a:latin typeface="Monotype Corsiva" pitchFamily="66" charset="0"/>
              </a:rPr>
              <a:t>деятельностный</a:t>
            </a:r>
            <a:r>
              <a:rPr lang="ru-RU" sz="2400" b="1" i="1" dirty="0" smtClean="0">
                <a:solidFill>
                  <a:srgbClr val="FF0000"/>
                </a:solidFill>
                <a:latin typeface="Monotype Corsiva" pitchFamily="66" charset="0"/>
              </a:rPr>
              <a:t> </a:t>
            </a:r>
            <a:endParaRPr lang="ru-RU" sz="2400" b="1" i="1" dirty="0">
              <a:solidFill>
                <a:schemeClr val="bg1"/>
              </a:solidFill>
              <a:latin typeface="Monotype Corsiva" pitchFamily="66" charset="0"/>
            </a:endParaRPr>
          </a:p>
          <a:p>
            <a:pPr>
              <a:buNone/>
            </a:pPr>
            <a:r>
              <a:rPr lang="ru-RU" sz="2400" b="1" i="1" dirty="0" smtClean="0">
                <a:solidFill>
                  <a:schemeClr val="bg1"/>
                </a:solidFill>
                <a:latin typeface="Monotype Corsiva" pitchFamily="66" charset="0"/>
              </a:rPr>
              <a:t>функционирование мини-музея  «Чемодан исследователя»</a:t>
            </a:r>
          </a:p>
        </p:txBody>
      </p:sp>
    </p:spTree>
    <p:extLst>
      <p:ext uri="{BB962C8B-B14F-4D97-AF65-F5344CB8AC3E}">
        <p14:creationId xmlns:p14="http://schemas.microsoft.com/office/powerpoint/2010/main" val="542755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573015"/>
            <a:ext cx="3278656" cy="24618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052736"/>
            <a:ext cx="8291264" cy="223570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00CC00"/>
                </a:solidFill>
                <a:latin typeface="Monotype Corsiva" pitchFamily="66" charset="0"/>
                <a:cs typeface="FrankRuehl" pitchFamily="34" charset="-79"/>
              </a:rPr>
              <a:t>В нашем </a:t>
            </a:r>
            <a:r>
              <a:rPr lang="ru-RU" sz="2400" b="1" dirty="0" smtClean="0">
                <a:solidFill>
                  <a:srgbClr val="00CC00"/>
                </a:solidFill>
                <a:latin typeface="Monotype Corsiva" pitchFamily="66" charset="0"/>
              </a:rPr>
              <a:t>музее все экспонаты можно трогать, а  некоторыми играть;</a:t>
            </a:r>
          </a:p>
          <a:p>
            <a:pPr>
              <a:spcBef>
                <a:spcPts val="0"/>
              </a:spcBef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00CC00"/>
                </a:solidFill>
                <a:latin typeface="Monotype Corsiva" pitchFamily="66" charset="0"/>
              </a:rPr>
              <a:t>Можно и нужно задавать вопросы;</a:t>
            </a:r>
          </a:p>
          <a:p>
            <a:pPr>
              <a:spcBef>
                <a:spcPts val="0"/>
              </a:spcBef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00CC00"/>
                </a:solidFill>
                <a:latin typeface="Monotype Corsiva" pitchFamily="66" charset="0"/>
              </a:rPr>
              <a:t>Рассмотренные экспонаты нужно положить на место;</a:t>
            </a:r>
          </a:p>
          <a:p>
            <a:pPr>
              <a:spcBef>
                <a:spcPts val="0"/>
              </a:spcBef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00CC00"/>
                </a:solidFill>
                <a:latin typeface="Monotype Corsiva" pitchFamily="66" charset="0"/>
              </a:rPr>
              <a:t>Экспонаты нельзя ломать и забирать  домой;</a:t>
            </a:r>
          </a:p>
          <a:p>
            <a:pPr>
              <a:spcBef>
                <a:spcPts val="0"/>
              </a:spcBef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00CC00"/>
                </a:solidFill>
                <a:latin typeface="Monotype Corsiva" pitchFamily="66" charset="0"/>
              </a:rPr>
              <a:t>Можно пополнять музей новыми  экспонатами.</a:t>
            </a:r>
            <a:endParaRPr lang="ru-RU" sz="2400" b="1" dirty="0">
              <a:solidFill>
                <a:srgbClr val="00CC00"/>
              </a:solidFill>
              <a:latin typeface="Monotype Corsiva" pitchFamily="66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8229600" cy="994122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solidFill>
                  <a:srgbClr val="00CC00"/>
                </a:solidFill>
                <a:cs typeface="FrankRuehl" pitchFamily="34" charset="-79"/>
              </a:rPr>
              <a:t/>
            </a:r>
            <a:br>
              <a:rPr lang="ru-RU" i="1" dirty="0" smtClean="0">
                <a:solidFill>
                  <a:srgbClr val="00CC00"/>
                </a:solidFill>
                <a:cs typeface="FrankRuehl" pitchFamily="34" charset="-79"/>
              </a:rPr>
            </a:br>
            <a:r>
              <a:rPr lang="ru-RU" sz="2800" i="1" dirty="0" smtClean="0">
                <a:solidFill>
                  <a:srgbClr val="00CC00"/>
                </a:solidFill>
                <a:cs typeface="FrankRuehl" pitchFamily="34" charset="-79"/>
              </a:rPr>
              <a:t>Правила поведения  в мини- музее </a:t>
            </a:r>
            <a:br>
              <a:rPr lang="ru-RU" sz="2800" i="1" dirty="0" smtClean="0">
                <a:solidFill>
                  <a:srgbClr val="00CC00"/>
                </a:solidFill>
                <a:cs typeface="FrankRuehl" pitchFamily="34" charset="-79"/>
              </a:rPr>
            </a:br>
            <a:r>
              <a:rPr lang="ru-RU" sz="2800" i="1" dirty="0" smtClean="0">
                <a:solidFill>
                  <a:srgbClr val="00CC00"/>
                </a:solidFill>
                <a:cs typeface="FrankRuehl" pitchFamily="34" charset="-79"/>
              </a:rPr>
              <a:t>«Чемодан исследователя»</a:t>
            </a:r>
            <a:endParaRPr lang="ru-RU" sz="2800" i="1" dirty="0">
              <a:solidFill>
                <a:srgbClr val="00CC00"/>
              </a:solidFill>
              <a:cs typeface="FrankRuehl" pitchFamily="34" charset="-79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573016"/>
            <a:ext cx="3816423" cy="24618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286784"/>
            <a:ext cx="4032448" cy="3310568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108521" y="601266"/>
            <a:ext cx="4248472" cy="3384376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Font typeface="Wingdings" pitchFamily="2" charset="2"/>
              <a:buChar char="v"/>
            </a:pPr>
            <a:r>
              <a:rPr lang="ru-RU" sz="2000" b="1" dirty="0" smtClean="0">
                <a:solidFill>
                  <a:schemeClr val="bg1"/>
                </a:solidFill>
                <a:latin typeface="Monotype Corsiva" pitchFamily="66" charset="0"/>
              </a:rPr>
              <a:t>Чемодан</a:t>
            </a:r>
          </a:p>
          <a:p>
            <a:pPr>
              <a:spcBef>
                <a:spcPts val="0"/>
              </a:spcBef>
              <a:buFont typeface="Wingdings" pitchFamily="2" charset="2"/>
              <a:buChar char="v"/>
            </a:pPr>
            <a:r>
              <a:rPr lang="ru-RU" sz="2000" b="1" dirty="0">
                <a:solidFill>
                  <a:schemeClr val="bg1"/>
                </a:solidFill>
                <a:latin typeface="Monotype Corsiva" pitchFamily="66" charset="0"/>
              </a:rPr>
              <a:t>М</a:t>
            </a:r>
            <a:r>
              <a:rPr lang="ru-RU" sz="2000" b="1" dirty="0" smtClean="0">
                <a:solidFill>
                  <a:schemeClr val="bg1"/>
                </a:solidFill>
                <a:latin typeface="Monotype Corsiva" pitchFamily="66" charset="0"/>
              </a:rPr>
              <a:t>одель солнечной системы</a:t>
            </a:r>
          </a:p>
          <a:p>
            <a:pPr>
              <a:spcBef>
                <a:spcPts val="0"/>
              </a:spcBef>
              <a:buFont typeface="Wingdings" pitchFamily="2" charset="2"/>
              <a:buChar char="v"/>
            </a:pPr>
            <a:r>
              <a:rPr lang="ru-RU" sz="2000" b="1" dirty="0" smtClean="0">
                <a:solidFill>
                  <a:schemeClr val="bg1"/>
                </a:solidFill>
                <a:latin typeface="Monotype Corsiva" pitchFamily="66" charset="0"/>
              </a:rPr>
              <a:t>Глобус</a:t>
            </a:r>
          </a:p>
          <a:p>
            <a:pPr>
              <a:spcBef>
                <a:spcPts val="0"/>
              </a:spcBef>
              <a:buFont typeface="Wingdings" pitchFamily="2" charset="2"/>
              <a:buChar char="v"/>
            </a:pPr>
            <a:r>
              <a:rPr lang="ru-RU" sz="2000" b="1" dirty="0" smtClean="0">
                <a:solidFill>
                  <a:schemeClr val="bg1"/>
                </a:solidFill>
                <a:latin typeface="Monotype Corsiva" pitchFamily="66" charset="0"/>
              </a:rPr>
              <a:t>Модели ракет, изготовленные детьми и родителями</a:t>
            </a:r>
          </a:p>
          <a:p>
            <a:pPr>
              <a:spcBef>
                <a:spcPts val="0"/>
              </a:spcBef>
              <a:buFont typeface="Wingdings" pitchFamily="2" charset="2"/>
              <a:buChar char="v"/>
            </a:pPr>
            <a:r>
              <a:rPr lang="ru-RU" sz="2000" b="1" dirty="0" smtClean="0">
                <a:solidFill>
                  <a:schemeClr val="bg1"/>
                </a:solidFill>
                <a:latin typeface="Monotype Corsiva" pitchFamily="66" charset="0"/>
              </a:rPr>
              <a:t>Планеты</a:t>
            </a:r>
          </a:p>
          <a:p>
            <a:pPr>
              <a:spcBef>
                <a:spcPts val="0"/>
              </a:spcBef>
              <a:buFont typeface="Wingdings" pitchFamily="2" charset="2"/>
              <a:buChar char="v"/>
            </a:pPr>
            <a:r>
              <a:rPr lang="ru-RU" sz="2000" b="1" dirty="0" smtClean="0">
                <a:solidFill>
                  <a:schemeClr val="bg1"/>
                </a:solidFill>
                <a:latin typeface="Monotype Corsiva" pitchFamily="66" charset="0"/>
              </a:rPr>
              <a:t>Планеты из  шаров  и ниток</a:t>
            </a:r>
          </a:p>
          <a:p>
            <a:pPr>
              <a:spcBef>
                <a:spcPts val="0"/>
              </a:spcBef>
              <a:buFont typeface="Wingdings" pitchFamily="2" charset="2"/>
              <a:buChar char="v"/>
            </a:pPr>
            <a:r>
              <a:rPr lang="ru-RU" sz="2000" b="1" dirty="0" smtClean="0">
                <a:solidFill>
                  <a:schemeClr val="bg1"/>
                </a:solidFill>
                <a:latin typeface="Monotype Corsiva" pitchFamily="66" charset="0"/>
              </a:rPr>
              <a:t>Кукла космонавт</a:t>
            </a:r>
          </a:p>
          <a:p>
            <a:pPr>
              <a:spcBef>
                <a:spcPts val="0"/>
              </a:spcBef>
              <a:buFont typeface="Wingdings" pitchFamily="2" charset="2"/>
              <a:buChar char="v"/>
            </a:pPr>
            <a:r>
              <a:rPr lang="ru-RU" sz="2000" b="1" dirty="0" smtClean="0">
                <a:solidFill>
                  <a:schemeClr val="bg1"/>
                </a:solidFill>
                <a:latin typeface="Monotype Corsiva" pitchFamily="66" charset="0"/>
              </a:rPr>
              <a:t>Макет планеты Земля</a:t>
            </a:r>
          </a:p>
          <a:p>
            <a:pPr lvl="0">
              <a:buFont typeface="Wingdings" pitchFamily="2" charset="2"/>
              <a:buChar char="v"/>
              <a:defRPr/>
            </a:pPr>
            <a:r>
              <a:rPr lang="ru-RU" sz="2000" b="1" dirty="0">
                <a:solidFill>
                  <a:schemeClr val="bg1"/>
                </a:solidFill>
                <a:latin typeface="Monotype Corsiva" pitchFamily="66" charset="0"/>
              </a:rPr>
              <a:t>Портреты космонавтов</a:t>
            </a:r>
          </a:p>
          <a:p>
            <a:pPr lvl="0">
              <a:buFont typeface="Wingdings" pitchFamily="2" charset="2"/>
              <a:buChar char="v"/>
              <a:defRPr/>
            </a:pPr>
            <a:r>
              <a:rPr lang="ru-RU" sz="2000" b="1" dirty="0">
                <a:solidFill>
                  <a:schemeClr val="bg1"/>
                </a:solidFill>
                <a:latin typeface="Monotype Corsiva" pitchFamily="66" charset="0"/>
              </a:rPr>
              <a:t>Фотографии различных космических орбитальных станций и спутников</a:t>
            </a:r>
          </a:p>
          <a:p>
            <a:pPr lvl="0">
              <a:buFont typeface="Wingdings" pitchFamily="2" charset="2"/>
              <a:buChar char="v"/>
              <a:defRPr/>
            </a:pPr>
            <a:r>
              <a:rPr lang="ru-RU" sz="2000" b="1" dirty="0">
                <a:solidFill>
                  <a:schemeClr val="bg1"/>
                </a:solidFill>
                <a:latin typeface="Monotype Corsiva" pitchFamily="66" charset="0"/>
              </a:rPr>
              <a:t>Настольно -печатные игры</a:t>
            </a:r>
          </a:p>
          <a:p>
            <a:pPr lvl="0">
              <a:buFont typeface="Wingdings" pitchFamily="2" charset="2"/>
              <a:buChar char="v"/>
              <a:defRPr/>
            </a:pPr>
            <a:r>
              <a:rPr lang="ru-RU" sz="2000" b="1" dirty="0">
                <a:solidFill>
                  <a:schemeClr val="bg1"/>
                </a:solidFill>
                <a:latin typeface="Monotype Corsiva" pitchFamily="66" charset="0"/>
              </a:rPr>
              <a:t>Энциклопедии о космосе</a:t>
            </a:r>
          </a:p>
          <a:p>
            <a:pPr>
              <a:spcBef>
                <a:spcPts val="0"/>
              </a:spcBef>
              <a:buFont typeface="Wingdings" pitchFamily="2" charset="2"/>
              <a:buChar char="v"/>
            </a:pPr>
            <a:endParaRPr lang="ru-RU" sz="1800" b="1" dirty="0" smtClean="0">
              <a:solidFill>
                <a:srgbClr val="00CC00"/>
              </a:solidFill>
              <a:latin typeface="Monotype Corsiva" pitchFamily="66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rgbClr val="00CC00"/>
                </a:solidFill>
                <a:cs typeface="FrankRuehl" pitchFamily="34" charset="-79"/>
              </a:rPr>
              <a:t>Экспонаты нашего музея:</a:t>
            </a:r>
            <a:endParaRPr lang="ru-RU" i="1" dirty="0">
              <a:solidFill>
                <a:srgbClr val="00CC00"/>
              </a:solidFill>
              <a:cs typeface="FrankRuehl" pitchFamily="34" charset="-79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4716016" y="1340769"/>
            <a:ext cx="4032448" cy="338437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" pitchFamily="2" charset="2"/>
              <a:buChar char="v"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CC00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  <p:pic>
        <p:nvPicPr>
          <p:cNvPr id="7" name="Рисунок 6" descr="DSC0667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917902" y="1556221"/>
            <a:ext cx="1918565" cy="14744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3" descr="H:\космос\през\космос\IMG_20170413_141711.jpg"/>
          <p:cNvPicPr>
            <a:picLocks noChangeAspect="1" noChangeArrowheads="1"/>
          </p:cNvPicPr>
          <p:nvPr/>
        </p:nvPicPr>
        <p:blipFill>
          <a:blip r:embed="rId4" cstate="print"/>
          <a:srcRect l="16410" t="9174" r="30581" b="18958"/>
          <a:stretch>
            <a:fillRect/>
          </a:stretch>
        </p:blipFill>
        <p:spPr bwMode="auto">
          <a:xfrm>
            <a:off x="5626661" y="1340769"/>
            <a:ext cx="1321603" cy="18019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6842" y="1485910"/>
            <a:ext cx="1932437" cy="15116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7285" y="5300625"/>
            <a:ext cx="2304256" cy="1496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78" y="5175863"/>
            <a:ext cx="2161763" cy="1621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3"/>
          <p:cNvSpPr txBox="1">
            <a:spLocks noChangeArrowheads="1"/>
          </p:cNvSpPr>
          <p:nvPr/>
        </p:nvSpPr>
        <p:spPr bwMode="auto">
          <a:xfrm>
            <a:off x="282994" y="3328"/>
            <a:ext cx="865227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/>
            <a:r>
              <a:rPr lang="ru-RU" altLang="ru-RU" sz="2000" b="1" dirty="0">
                <a:solidFill>
                  <a:srgbClr val="00CC00"/>
                </a:solidFill>
              </a:rPr>
              <a:t>Интегрированное занятие по рисованию </a:t>
            </a:r>
            <a:endParaRPr lang="ru-RU" altLang="ru-RU" sz="2000" b="1" dirty="0" smtClean="0">
              <a:solidFill>
                <a:srgbClr val="00CC00"/>
              </a:solidFill>
            </a:endParaRPr>
          </a:p>
          <a:p>
            <a:pPr algn="ctr"/>
            <a:r>
              <a:rPr lang="ru-RU" altLang="ru-RU" sz="2000" b="1" dirty="0" smtClean="0">
                <a:solidFill>
                  <a:srgbClr val="00CC00"/>
                </a:solidFill>
              </a:rPr>
              <a:t>«</a:t>
            </a:r>
            <a:r>
              <a:rPr lang="ru-RU" altLang="ru-RU" sz="2000" b="1" dirty="0">
                <a:solidFill>
                  <a:srgbClr val="00CC00"/>
                </a:solidFill>
              </a:rPr>
              <a:t>Космические ракеты и корабли»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36" y="627958"/>
            <a:ext cx="3075149" cy="29497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2252" y="3799414"/>
            <a:ext cx="1557710" cy="29497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161" y="887276"/>
            <a:ext cx="2381519" cy="2712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79" y="3796054"/>
            <a:ext cx="2712718" cy="2712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892" y="757330"/>
            <a:ext cx="2712718" cy="2712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892" y="3917946"/>
            <a:ext cx="2712718" cy="2712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68" y="3799414"/>
            <a:ext cx="1557710" cy="11696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42" y="5339142"/>
            <a:ext cx="1557710" cy="11696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81757616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3"/>
          <p:cNvSpPr txBox="1">
            <a:spLocks noChangeArrowheads="1"/>
          </p:cNvSpPr>
          <p:nvPr/>
        </p:nvSpPr>
        <p:spPr bwMode="auto">
          <a:xfrm>
            <a:off x="254794" y="128588"/>
            <a:ext cx="865227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/>
            <a:r>
              <a:rPr lang="ru-RU" altLang="ru-RU" sz="2000" b="1" dirty="0">
                <a:solidFill>
                  <a:srgbClr val="00CC00"/>
                </a:solidFill>
              </a:rPr>
              <a:t>Игры с конструкторами «Космические ракеты и корабли»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19" y="627958"/>
            <a:ext cx="2949782" cy="29497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24" y="3753134"/>
            <a:ext cx="3196841" cy="2867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8293" y="710420"/>
            <a:ext cx="2454259" cy="2867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3436" y="1073579"/>
            <a:ext cx="2773629" cy="20802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983" y="3763323"/>
            <a:ext cx="2712718" cy="27127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35984" y="3773957"/>
            <a:ext cx="3335954" cy="22062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25797861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3"/>
          <p:cNvSpPr txBox="1">
            <a:spLocks noChangeArrowheads="1"/>
          </p:cNvSpPr>
          <p:nvPr/>
        </p:nvSpPr>
        <p:spPr bwMode="auto">
          <a:xfrm>
            <a:off x="254794" y="128588"/>
            <a:ext cx="865227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/>
            <a:r>
              <a:rPr lang="ru-RU" altLang="ru-RU" sz="2000" b="1" dirty="0">
                <a:solidFill>
                  <a:srgbClr val="00CC00"/>
                </a:solidFill>
              </a:rPr>
              <a:t>Беседа  «Первые космонавты»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19" y="627958"/>
            <a:ext cx="2949782" cy="29497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4079" y="876020"/>
            <a:ext cx="2381519" cy="23815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46" t="1352" r="27259" b="48648"/>
          <a:stretch/>
        </p:blipFill>
        <p:spPr>
          <a:xfrm>
            <a:off x="552735" y="3908218"/>
            <a:ext cx="4933666" cy="2712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892" y="757330"/>
            <a:ext cx="2712718" cy="2712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553" y="3908219"/>
            <a:ext cx="2712718" cy="27127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50514201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3"/>
          <p:cNvSpPr txBox="1">
            <a:spLocks noChangeArrowheads="1"/>
          </p:cNvSpPr>
          <p:nvPr/>
        </p:nvSpPr>
        <p:spPr bwMode="auto">
          <a:xfrm>
            <a:off x="254794" y="128588"/>
            <a:ext cx="865227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/>
            <a:r>
              <a:rPr lang="ru-RU" altLang="ru-RU" sz="2000" b="1" dirty="0">
                <a:solidFill>
                  <a:srgbClr val="00CC00"/>
                </a:solidFill>
              </a:rPr>
              <a:t>Беседа  «Животные в космосе»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19" y="620688"/>
            <a:ext cx="2949782" cy="23560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4079" y="876020"/>
            <a:ext cx="2381519" cy="23815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20" y="3444679"/>
            <a:ext cx="4465328" cy="2712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620688"/>
            <a:ext cx="3080474" cy="25102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3573016"/>
            <a:ext cx="2712718" cy="27127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80247575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3"/>
          <p:cNvSpPr txBox="1">
            <a:spLocks noChangeArrowheads="1"/>
          </p:cNvSpPr>
          <p:nvPr/>
        </p:nvSpPr>
        <p:spPr bwMode="auto">
          <a:xfrm>
            <a:off x="523010" y="187890"/>
            <a:ext cx="865227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/>
            <a:r>
              <a:rPr lang="ru-RU" altLang="ru-RU" sz="2000" b="1" dirty="0">
                <a:solidFill>
                  <a:srgbClr val="00CC00"/>
                </a:solidFill>
              </a:rPr>
              <a:t>Лепка «</a:t>
            </a:r>
            <a:r>
              <a:rPr lang="ru-RU" altLang="ru-RU" sz="2000" b="1" dirty="0" smtClean="0">
                <a:solidFill>
                  <a:srgbClr val="00CC00"/>
                </a:solidFill>
              </a:rPr>
              <a:t>Космонавт»</a:t>
            </a:r>
            <a:endParaRPr lang="ru-RU" altLang="ru-RU" sz="2000" b="1" dirty="0">
              <a:solidFill>
                <a:srgbClr val="00CC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55564" y="551113"/>
            <a:ext cx="3076976" cy="32539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030" y="712291"/>
            <a:ext cx="3484898" cy="2844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68" y="4047927"/>
            <a:ext cx="3141362" cy="24994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525" y="4003205"/>
            <a:ext cx="3074985" cy="24994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8326" y="1043627"/>
            <a:ext cx="1742449" cy="1308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024" y="2786034"/>
            <a:ext cx="1742448" cy="1308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2485" y="4598766"/>
            <a:ext cx="1742448" cy="13083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29285908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3"/>
          <p:cNvSpPr txBox="1">
            <a:spLocks noChangeArrowheads="1"/>
          </p:cNvSpPr>
          <p:nvPr/>
        </p:nvSpPr>
        <p:spPr bwMode="auto">
          <a:xfrm>
            <a:off x="254794" y="128588"/>
            <a:ext cx="865227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/>
            <a:r>
              <a:rPr lang="ru-RU" altLang="ru-RU" sz="2000" b="1" dirty="0">
                <a:solidFill>
                  <a:srgbClr val="00CC00"/>
                </a:solidFill>
              </a:rPr>
              <a:t>Игры с конструкторами «Собери конструктор по схеме»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1757" y="824125"/>
            <a:ext cx="2372101" cy="17811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448" y="689191"/>
            <a:ext cx="2372101" cy="56227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5212" y="689190"/>
            <a:ext cx="2372101" cy="2372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5212" y="3500569"/>
            <a:ext cx="1482563" cy="2372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682" y="3500569"/>
            <a:ext cx="1427829" cy="2372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59" y="3940511"/>
            <a:ext cx="2372100" cy="17811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39660193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3"/>
          <p:cNvSpPr txBox="1">
            <a:spLocks noChangeArrowheads="1"/>
          </p:cNvSpPr>
          <p:nvPr/>
        </p:nvSpPr>
        <p:spPr bwMode="auto">
          <a:xfrm>
            <a:off x="254794" y="128588"/>
            <a:ext cx="865227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defTabSz="4572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 smtClean="0">
                <a:solidFill>
                  <a:srgbClr val="00CC00"/>
                </a:solidFill>
              </a:rPr>
              <a:t>Развлечение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37" y="949671"/>
            <a:ext cx="4893188" cy="53828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8786" y="710420"/>
            <a:ext cx="3321191" cy="26196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84" t="9783" r="17694"/>
          <a:stretch/>
        </p:blipFill>
        <p:spPr>
          <a:xfrm>
            <a:off x="5240742" y="3641117"/>
            <a:ext cx="3439235" cy="27024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29287850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73" y="164841"/>
            <a:ext cx="2754538" cy="31025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112" y="355608"/>
            <a:ext cx="2721023" cy="2721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73" y="1814212"/>
            <a:ext cx="2906369" cy="29063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460" y="3466531"/>
            <a:ext cx="2792675" cy="2914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265" y="396551"/>
            <a:ext cx="2639137" cy="2639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411" y="3741495"/>
            <a:ext cx="2639137" cy="2639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30721838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1560" y="735308"/>
            <a:ext cx="4681501" cy="3515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аним земл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1643050"/>
            <a:ext cx="1008112" cy="1008112"/>
          </a:xfrm>
          <a:prstGeom prst="rect">
            <a:avLst/>
          </a:prstGeom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00" t="13271" r="10020" b="13344"/>
          <a:stretch/>
        </p:blipFill>
        <p:spPr bwMode="auto">
          <a:xfrm>
            <a:off x="4895783" y="3609969"/>
            <a:ext cx="4008232" cy="2854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4458956"/>
            <a:ext cx="2448272" cy="18969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00CC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1196" y="908720"/>
            <a:ext cx="3392819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470</TotalTime>
  <Words>456</Words>
  <Application>Microsoft Office PowerPoint</Application>
  <PresentationFormat>Экран (4:3)</PresentationFormat>
  <Paragraphs>72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Открытая</vt:lpstr>
      <vt:lpstr>Презентация PowerPoint</vt:lpstr>
      <vt:lpstr>             Для детей  мир полон неизвестного. Развивать у ребенка интерес к познанию важная задач дл педагогов и родителей. Попадая в наш мини музей дети с удовольствием рассматривают макеты космических объектов и планет Солнечной системы, знакомятся с разными созвездиями, знаменитыми космонавтами и их непростым трудом. Актуальность     </vt:lpstr>
      <vt:lpstr>Цель мини-музея: </vt:lpstr>
      <vt:lpstr>Презентация PowerPoint</vt:lpstr>
      <vt:lpstr>Презентация PowerPoint</vt:lpstr>
      <vt:lpstr> Правила поведения  в мини- музее  «Чемодан исследователя»</vt:lpstr>
      <vt:lpstr>Экспонаты нашего музея: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</cp:lastModifiedBy>
  <cp:revision>50</cp:revision>
  <dcterms:created xsi:type="dcterms:W3CDTF">2015-04-16T14:47:44Z</dcterms:created>
  <dcterms:modified xsi:type="dcterms:W3CDTF">2025-03-25T07:53:43Z</dcterms:modified>
</cp:coreProperties>
</file>