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0" r:id="rId4"/>
    <p:sldId id="263" r:id="rId5"/>
    <p:sldId id="262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99"/>
    <a:srgbClr val="006600"/>
    <a:srgbClr val="0DFF92"/>
    <a:srgbClr val="55B80A"/>
    <a:srgbClr val="C5F517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433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51520" y="190381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«Детский сад общеразвивающего вида № 107»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268760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66"/>
                </a:solidFill>
                <a:latin typeface="Comic Sans MS" pitchFamily="66" charset="0"/>
                <a:cs typeface="Times New Roman" pitchFamily="18" charset="0"/>
              </a:rPr>
              <a:t>Игры по речевому развитию </a:t>
            </a:r>
          </a:p>
          <a:p>
            <a:pPr algn="ctr"/>
            <a:r>
              <a:rPr lang="ru-RU" sz="4400" b="1" dirty="0" smtClean="0">
                <a:solidFill>
                  <a:srgbClr val="FF0066"/>
                </a:solidFill>
                <a:latin typeface="Comic Sans MS" pitchFamily="66" charset="0"/>
                <a:cs typeface="Times New Roman" pitchFamily="18" charset="0"/>
              </a:rPr>
              <a:t>для детей старшего дошкольного возраста</a:t>
            </a:r>
            <a:endParaRPr lang="ru-RU" sz="4400" b="1" dirty="0">
              <a:solidFill>
                <a:srgbClr val="FF0066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318102"/>
            <a:ext cx="5976665" cy="3539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683568" y="332656"/>
            <a:ext cx="799288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Речевое развитие включает в себя: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 владение речью как средством общения и культуры;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 обогащение активного словаря;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 развитие связной, грамматически правильной диалогической и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монологической речи;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 развитие речевого творчества;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 развитие звуковой и интонационной культуры речи,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фонематического слуха.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540568" y="4077072"/>
            <a:ext cx="2558058" cy="161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835696" y="3429000"/>
            <a:ext cx="3888432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Наша речь состоит из предложений.</a:t>
            </a:r>
          </a:p>
          <a:p>
            <a:endParaRPr lang="ru-RU" sz="9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Предложения состоят из слов.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Слова мы складываем из слогов.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Слоги состоят из звуков.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Гласный звук образует слог.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Сколько в слове гласных звуков,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столько и слогов.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10671">
            <a:off x="1066801" y="3767919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14594">
            <a:off x="1125731" y="4201004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581128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853">
            <a:off x="1122950" y="4891446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80265">
            <a:off x="1125731" y="5269398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08634">
            <a:off x="1125731" y="5677226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5508104" y="3933056"/>
            <a:ext cx="3456384" cy="16312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Звук мы можем только слышать,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А ещё его сказать.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Букву можем мы увидеть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</a:rPr>
              <a:t>И, конечно, написать.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67544" y="267027"/>
            <a:ext cx="8208912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Умения, относящиеся к развитию речи, необходимы ребенку 6-7 лет: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  произносить все звуки речи и различать их на слух;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использовать в речи синонимы, антонимы, существительные с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обобщающим значением;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отвечать на вопросы и задавать их;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составлять рассказы о предметах (по плану, предложенному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взрослым, по картинке, по серии сюжетных картинок);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строить сложные предложения разных видов;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находить слова с определенным звуком;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определять место звука в слове;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составлять сложные предложения из 3-4 слов;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разбивать слова на слоги;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различать разные жанры художественной литературы: сказку,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рассказ, стихотворение;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самостоятельно, выразительно, последовательно передавать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содержание небольших литературных текстов, драматизировать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небольшие произведения.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95536" y="88458"/>
            <a:ext cx="8280920" cy="683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Звуковое лото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развитие фонематического восприятия;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развитие навыков звукового анализа;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обогащение словаря.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определение заданного звука в словах;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развитие памяти, внимания, мышления;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развитие мелкой моторики пальцев рук.	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Описание игры:</a:t>
            </a: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эту игру можно играть так: 2 игрока и ведущий или 2 команды и ведущий.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 перемешивает бочонки в мешочке (синий бочонок означает, что данный звук твердый, а зеленый, что мягкий).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каждого из соперников имеется одинаковый набор картинок и бочонки, обозначающие принадлежность к команде ( у одних красные, у других - зеленые ).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Ведущий вынимает из мешка по одному бочонку, называя звук, который на нем написан (синий бочонок с буквой "М" - это значит, что слово должно начинаться на твердый согласный звук "М", если бочонок зеленый, то слово начинается на мягкий согласный "М`")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Игроки находят среди своих картинок слово, начинающееся на звук, который вытянул ведущий. Кто быстрее найдет нужную картинку, ставит свой бочонок на поле, а картинку убирает в кармашек. Как только бочонки у команды заканчиваются, их заменяют звездой цвета игрока (красной или зеленой).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Можно играть без картинок. Ведущий вытягивает бочонок со звуком, а игроки называют слово на заданный звук.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5282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7" name="Picture 1" descr="C:\Users\User\Desktop\игры по развитию речи\IMG_20220217_154336.jpg"/>
          <p:cNvPicPr>
            <a:picLocks noChangeAspect="1" noChangeArrowheads="1"/>
          </p:cNvPicPr>
          <p:nvPr/>
        </p:nvPicPr>
        <p:blipFill>
          <a:blip r:embed="rId3" cstate="print"/>
          <a:srcRect l="7752" r="8102"/>
          <a:stretch>
            <a:fillRect/>
          </a:stretch>
        </p:blipFill>
        <p:spPr bwMode="auto">
          <a:xfrm rot="16200000">
            <a:off x="2698581" y="-944536"/>
            <a:ext cx="3384375" cy="536269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9" name="Picture 3" descr="C:\Users\User\Desktop\игры по развитию речи\IMG_20220217_154906.jpg"/>
          <p:cNvPicPr>
            <a:picLocks noChangeAspect="1" noChangeArrowheads="1"/>
          </p:cNvPicPr>
          <p:nvPr/>
        </p:nvPicPr>
        <p:blipFill>
          <a:blip r:embed="rId4" cstate="print"/>
          <a:srcRect l="5826" r="8725"/>
          <a:stretch>
            <a:fillRect/>
          </a:stretch>
        </p:blipFill>
        <p:spPr bwMode="auto">
          <a:xfrm>
            <a:off x="144016" y="3242858"/>
            <a:ext cx="4067944" cy="357051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00" name="Picture 4" descr="C:\Users\User\Desktop\игры по развитию речи\IMG_20220217_154959.jpg"/>
          <p:cNvPicPr>
            <a:picLocks noChangeAspect="1" noChangeArrowheads="1"/>
          </p:cNvPicPr>
          <p:nvPr/>
        </p:nvPicPr>
        <p:blipFill>
          <a:blip r:embed="rId5" cstate="print"/>
          <a:srcRect l="8074" r="9837"/>
          <a:stretch>
            <a:fillRect/>
          </a:stretch>
        </p:blipFill>
        <p:spPr bwMode="auto">
          <a:xfrm>
            <a:off x="5004048" y="3260728"/>
            <a:ext cx="3888432" cy="35526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9" name="Picture 1" descr="C:\Users\User\Desktop\игры по развитию речи\IMG_20220217_160125.jpg"/>
          <p:cNvPicPr>
            <a:picLocks noChangeAspect="1" noChangeArrowheads="1"/>
          </p:cNvPicPr>
          <p:nvPr/>
        </p:nvPicPr>
        <p:blipFill>
          <a:blip r:embed="rId3" cstate="print"/>
          <a:srcRect t="9711" r="3234" b="18148"/>
          <a:stretch>
            <a:fillRect/>
          </a:stretch>
        </p:blipFill>
        <p:spPr bwMode="auto">
          <a:xfrm>
            <a:off x="65959" y="3501008"/>
            <a:ext cx="4073993" cy="227793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1619672" y="188640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Ребусы</a:t>
            </a: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«Отгадай слово»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User\Desktop\игры по развитию речи\IMG_20220217_160159.jpg"/>
          <p:cNvPicPr>
            <a:picLocks noChangeAspect="1" noChangeArrowheads="1"/>
          </p:cNvPicPr>
          <p:nvPr/>
        </p:nvPicPr>
        <p:blipFill>
          <a:blip r:embed="rId4" cstate="print"/>
          <a:srcRect l="3744" t="10790" b="11263"/>
          <a:stretch>
            <a:fillRect/>
          </a:stretch>
        </p:blipFill>
        <p:spPr bwMode="auto">
          <a:xfrm>
            <a:off x="4716016" y="2057104"/>
            <a:ext cx="3918758" cy="238000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1" name="Picture 3" descr="C:\Users\User\Desktop\игры по развитию речи\IMG_20220217_160354.jpg"/>
          <p:cNvPicPr>
            <a:picLocks noChangeAspect="1" noChangeArrowheads="1"/>
          </p:cNvPicPr>
          <p:nvPr/>
        </p:nvPicPr>
        <p:blipFill>
          <a:blip r:embed="rId5" cstate="print"/>
          <a:srcRect l="8451" t="26225" b="14620"/>
          <a:stretch>
            <a:fillRect/>
          </a:stretch>
        </p:blipFill>
        <p:spPr bwMode="auto">
          <a:xfrm>
            <a:off x="4139952" y="4432963"/>
            <a:ext cx="5004048" cy="242503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1520" y="1556792"/>
            <a:ext cx="5472608" cy="1421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закреплять умения выделять первый звук в слове, читать слова, где буквы кодированы картинками.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User\Desktop\игры по развитию речи\IMG_20220217_160941.jpg"/>
          <p:cNvPicPr>
            <a:picLocks noChangeAspect="1" noChangeArrowheads="1"/>
          </p:cNvPicPr>
          <p:nvPr/>
        </p:nvPicPr>
        <p:blipFill>
          <a:blip r:embed="rId3" cstate="print"/>
          <a:srcRect l="10612" t="2041" r="13469"/>
          <a:stretch>
            <a:fillRect/>
          </a:stretch>
        </p:blipFill>
        <p:spPr bwMode="auto">
          <a:xfrm rot="10800000">
            <a:off x="251520" y="2836676"/>
            <a:ext cx="3960440" cy="383268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7" name="Picture 3" descr="C:\Users\User\Desktop\игры по развитию речи\IMG_20220217_165539.jpg"/>
          <p:cNvPicPr>
            <a:picLocks noChangeAspect="1" noChangeArrowheads="1"/>
          </p:cNvPicPr>
          <p:nvPr/>
        </p:nvPicPr>
        <p:blipFill>
          <a:blip r:embed="rId4" cstate="print"/>
          <a:srcRect l="5936" r="7389"/>
          <a:stretch>
            <a:fillRect/>
          </a:stretch>
        </p:blipFill>
        <p:spPr bwMode="auto">
          <a:xfrm>
            <a:off x="4572000" y="2877923"/>
            <a:ext cx="4392488" cy="380082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1691680" y="116632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«Читаем по слогам»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980728"/>
            <a:ext cx="8712968" cy="1704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 учит читать по слогам, делить слова на слоги, тренирует навыки звуко – буквенного анализа. В процессе игры у ребёнка развивается внимание, мышление, орфографическая зоркость, вырабатывается навык чтения целыми словами.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2" descr="C:\Users\User\Desktop\игры по развитию речи\IMG_20220217_165814.jpg"/>
          <p:cNvPicPr>
            <a:picLocks noChangeAspect="1" noChangeArrowheads="1"/>
          </p:cNvPicPr>
          <p:nvPr/>
        </p:nvPicPr>
        <p:blipFill>
          <a:blip r:embed="rId3" cstate="print"/>
          <a:srcRect l="4208" b="15350"/>
          <a:stretch>
            <a:fillRect/>
          </a:stretch>
        </p:blipFill>
        <p:spPr bwMode="auto">
          <a:xfrm>
            <a:off x="107504" y="2996952"/>
            <a:ext cx="5649708" cy="374441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1187624" y="446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Касса букв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317844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800780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232828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653136"/>
            <a:ext cx="778989" cy="276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6588224" y="3284984"/>
            <a:ext cx="255577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Изучаем буквы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Складываем слоги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Складываем слова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Составляем предложения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1052736"/>
            <a:ext cx="8424936" cy="1704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 вспомогательный материал для обучения детей чтению. Данный набор, постепенно, шаг за шагом, поможет познакомиться с буквами русского алфавита, научить  соединять буквы в слоги, складывать слова и составлять из них простые предложения.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0" y="101382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СПАСИБО ЗА ВНИМАНИЕ !</a:t>
            </a:r>
            <a:endParaRPr lang="ru-RU" sz="48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194788"/>
            <a:ext cx="8225980" cy="447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376</Words>
  <Application>Microsoft Office PowerPoint</Application>
  <PresentationFormat>Экран (4:3)</PresentationFormat>
  <Paragraphs>78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10</cp:revision>
  <dcterms:created xsi:type="dcterms:W3CDTF">2022-02-18T13:12:57Z</dcterms:created>
  <dcterms:modified xsi:type="dcterms:W3CDTF">2025-07-09T06:35:55Z</dcterms:modified>
</cp:coreProperties>
</file>