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56" r:id="rId3"/>
    <p:sldId id="257" r:id="rId4"/>
    <p:sldId id="258" r:id="rId5"/>
    <p:sldId id="260" r:id="rId6"/>
    <p:sldId id="274" r:id="rId7"/>
    <p:sldId id="261" r:id="rId8"/>
    <p:sldId id="268" r:id="rId9"/>
    <p:sldId id="269" r:id="rId10"/>
    <p:sldId id="278" r:id="rId11"/>
    <p:sldId id="270" r:id="rId12"/>
    <p:sldId id="271" r:id="rId13"/>
    <p:sldId id="262" r:id="rId14"/>
    <p:sldId id="276" r:id="rId15"/>
    <p:sldId id="279" r:id="rId16"/>
    <p:sldId id="267" r:id="rId17"/>
    <p:sldId id="272" r:id="rId18"/>
    <p:sldId id="273" r:id="rId19"/>
    <p:sldId id="277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5C400-0C80-4D27-BC7F-F22071FF7233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5A1542-FE62-4B8F-BE6A-A84AFBFA4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6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3808" y="96362"/>
            <a:ext cx="4107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МАДОУ детский сад «Лесная полянка»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53334" y="2132856"/>
            <a:ext cx="503746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b="1" dirty="0"/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Познавательно – творческий проект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Тема: «Береза - русская красавица»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</a:rPr>
              <a:t>(средняя разновозрастная группа)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71796" y="3926497"/>
            <a:ext cx="32512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Подготовила: Е. В. </a:t>
            </a:r>
            <a:r>
              <a:rPr lang="ru-RU" b="1" dirty="0" err="1"/>
              <a:t>Нагорнова</a:t>
            </a:r>
            <a:endParaRPr lang="ru-RU" b="1" dirty="0"/>
          </a:p>
          <a:p>
            <a:r>
              <a:rPr lang="ru-RU" b="1" dirty="0"/>
              <a:t>воспитатель первой</a:t>
            </a:r>
          </a:p>
          <a:p>
            <a:r>
              <a:rPr lang="ru-RU" b="1" dirty="0"/>
              <a:t>квалификационной категории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55594" y="5877272"/>
            <a:ext cx="17999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п. Нижегородец</a:t>
            </a:r>
          </a:p>
          <a:p>
            <a:pPr algn="ctr"/>
            <a:r>
              <a:rPr lang="ru-RU" b="1" dirty="0"/>
              <a:t>2023 год</a:t>
            </a:r>
          </a:p>
        </p:txBody>
      </p:sp>
    </p:spTree>
    <p:extLst>
      <p:ext uri="{BB962C8B-B14F-4D97-AF65-F5344CB8AC3E}">
        <p14:creationId xmlns:p14="http://schemas.microsoft.com/office/powerpoint/2010/main" val="1622624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31840" y="533871"/>
            <a:ext cx="227850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Актуальность</a:t>
            </a:r>
          </a:p>
        </p:txBody>
      </p:sp>
      <p:pic>
        <p:nvPicPr>
          <p:cNvPr id="1028" name="Picture 4" descr="https://avatars.mds.yandex.net/i?id=a24fbe63490a4ce4016c27f8f11db5de13ebc8a5-9837140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22" y="1196751"/>
            <a:ext cx="8677989" cy="26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avatars.mds.yandex.net/i?id=a24fbe63490a4ce4016c27f8f11db5de13ebc8a5-9837140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37" y="3573016"/>
            <a:ext cx="820891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52412" y="2133727"/>
            <a:ext cx="68407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</a:rPr>
              <a:t>Незнание является причиной многих неблаговидных поступков, которые совершают люди по отношению к природе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48789" y="4648490"/>
            <a:ext cx="42442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</a:rPr>
              <a:t>Берёза считается символом России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659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25121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98753" y="692695"/>
            <a:ext cx="234807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Цели и задачи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6328" y="1268760"/>
            <a:ext cx="849615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FF0000"/>
                </a:solidFill>
              </a:rPr>
              <a:t>Цель:</a:t>
            </a:r>
            <a:r>
              <a:rPr lang="ru-RU" sz="2000" b="1" dirty="0">
                <a:solidFill>
                  <a:prstClr val="black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формирование у детей представления о русской березке, как о символе нашей страны, о красоте окружающего мира</a:t>
            </a:r>
          </a:p>
          <a:p>
            <a:pPr lvl="0"/>
            <a:endParaRPr lang="ru-RU" dirty="0">
              <a:solidFill>
                <a:srgbClr val="002060"/>
              </a:solidFill>
            </a:endParaRPr>
          </a:p>
          <a:p>
            <a:pPr lvl="0"/>
            <a:r>
              <a:rPr lang="ru-RU" sz="2000" b="1" dirty="0">
                <a:solidFill>
                  <a:srgbClr val="FF0000"/>
                </a:solidFill>
              </a:rPr>
              <a:t>Задачи: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Расширить представления о деревьях, познакомить с символом нашей страны -  деревом «береза –  русская краса» , с характерными особенностями березы, составными частями дерева, о пользе березы в жизни людей;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Развивать познавательный интерес, творческое воображение, мышление;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Развивать художественное восприятие и эстетический вкус;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Развивать речь детей, обогащать словарь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Воспитывать  любовь к русской природе, бережного отношения к ней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endParaRPr lang="ru-RU" b="1" dirty="0">
              <a:solidFill>
                <a:srgbClr val="002060"/>
              </a:solidFill>
            </a:endParaRPr>
          </a:p>
          <a:p>
            <a:pPr lvl="0"/>
            <a:r>
              <a:rPr lang="ru-RU" sz="2000" b="1" dirty="0">
                <a:solidFill>
                  <a:srgbClr val="FF0000"/>
                </a:solidFill>
              </a:rPr>
              <a:t>Срок реализации: </a:t>
            </a:r>
            <a:r>
              <a:rPr lang="ru-RU" sz="2000" b="1" dirty="0">
                <a:solidFill>
                  <a:srgbClr val="002060"/>
                </a:solidFill>
              </a:rPr>
              <a:t>краткосрочный</a:t>
            </a:r>
          </a:p>
          <a:p>
            <a:pPr lvl="0"/>
            <a:r>
              <a:rPr lang="ru-RU" sz="2000" b="1" dirty="0">
                <a:solidFill>
                  <a:srgbClr val="FF0000"/>
                </a:solidFill>
              </a:rPr>
              <a:t>Участники:</a:t>
            </a:r>
            <a:r>
              <a:rPr lang="ru-RU" sz="2000" b="1" dirty="0">
                <a:solidFill>
                  <a:prstClr val="black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воспитатель, дети средней разновозрастной группы, родители</a:t>
            </a:r>
          </a:p>
        </p:txBody>
      </p:sp>
    </p:spTree>
    <p:extLst>
      <p:ext uri="{BB962C8B-B14F-4D97-AF65-F5344CB8AC3E}">
        <p14:creationId xmlns:p14="http://schemas.microsoft.com/office/powerpoint/2010/main" val="1764076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87824" y="620687"/>
            <a:ext cx="376231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Ожидаемые результаты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0508" y="1759950"/>
            <a:ext cx="8064896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дети имеют представление об образе берёзы;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сформированы представления о значении березы в жизни человека;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20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проявляют любознательность, интерес к познавательно - творческой деятельности;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ru-RU" sz="20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эмоционально откликаются на средства музыкально-художественной деятельности.</a:t>
            </a:r>
            <a:endParaRPr lang="ru-RU" sz="2000" b="1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1382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57736" y="258707"/>
            <a:ext cx="237334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Этапы проекта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3623" y="586190"/>
            <a:ext cx="30689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1. </a:t>
            </a:r>
            <a:r>
              <a:rPr lang="ru-RU" sz="2000" b="1" dirty="0">
                <a:solidFill>
                  <a:srgbClr val="FF0000"/>
                </a:solidFill>
              </a:rPr>
              <a:t>Подготовительный этап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7209" y="536325"/>
            <a:ext cx="2709797" cy="36130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300" y="1012312"/>
            <a:ext cx="3580591" cy="26854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18" y="3834261"/>
            <a:ext cx="3653421" cy="274006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300" y="3820616"/>
            <a:ext cx="3671615" cy="2753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7858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745" r="15365" b="6873"/>
          <a:stretch/>
        </p:blipFill>
        <p:spPr bwMode="auto">
          <a:xfrm>
            <a:off x="1907704" y="1233055"/>
            <a:ext cx="5400599" cy="4890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32120" y="632890"/>
            <a:ext cx="5339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Игровая ситуация «Буратино в гостях у ребят»</a:t>
            </a:r>
          </a:p>
        </p:txBody>
      </p:sp>
    </p:spTree>
    <p:extLst>
      <p:ext uri="{BB962C8B-B14F-4D97-AF65-F5344CB8AC3E}">
        <p14:creationId xmlns:p14="http://schemas.microsoft.com/office/powerpoint/2010/main" val="910443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368734"/>
              </p:ext>
            </p:extLst>
          </p:nvPr>
        </p:nvGraphicFramePr>
        <p:xfrm>
          <a:off x="198703" y="562884"/>
          <a:ext cx="8748179" cy="636916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131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6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Образовательные  области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Основные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методы и приёмы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8066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Познавательное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- Беседы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; 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- Рассматривание;</a:t>
                      </a:r>
                    </a:p>
                    <a:p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 - Наблюдение;</a:t>
                      </a:r>
                    </a:p>
                    <a:p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</a:rPr>
                        <a:t>Квест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 – игра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8066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Речевое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Беседы с детьми;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Вопросы и ответы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066"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ru-RU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Художественно-эстетическое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Игровые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обучающие ситуации;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Нетрадиционное рисование с помощью березовых листочков,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на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бересте;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Изготовление поделок из спила березы и солёного теста;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Чтение сказок, стихов, загадок о березке;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Прослушивание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музыкальных произведений;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Рассматривание картин.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8066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Социально-коммуникативное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Дидактические игры детей;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Беседы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о заботливо – рациональном использовании березки, как природном материале, о полезных свойствах березки;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7575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Физическое развитие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- Подвижные</a:t>
                      </a:r>
                      <a:r>
                        <a:rPr lang="ru-RU" b="1" baseline="0" dirty="0">
                          <a:solidFill>
                            <a:schemeClr val="tx1"/>
                          </a:solidFill>
                        </a:rPr>
                        <a:t> игры, развлечение «Праздник Троицы»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15854" y="101219"/>
            <a:ext cx="6158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Интеграция образовательных областей</a:t>
            </a:r>
          </a:p>
        </p:txBody>
      </p:sp>
    </p:spTree>
    <p:extLst>
      <p:ext uri="{BB962C8B-B14F-4D97-AF65-F5344CB8AC3E}">
        <p14:creationId xmlns:p14="http://schemas.microsoft.com/office/powerpoint/2010/main" val="1549623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57736" y="124525"/>
            <a:ext cx="237334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Этапы проекта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3623" y="493635"/>
            <a:ext cx="20510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2. </a:t>
            </a:r>
            <a:r>
              <a:rPr lang="ru-RU" sz="2000" b="1" dirty="0">
                <a:solidFill>
                  <a:srgbClr val="FF0000"/>
                </a:solidFill>
              </a:rPr>
              <a:t>Основной этап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06706" y="3444722"/>
            <a:ext cx="3242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 </a:t>
            </a:r>
            <a:r>
              <a:rPr lang="ru-RU" sz="2000" b="1" dirty="0"/>
              <a:t>«Люблю березку русскую»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62" y="876693"/>
            <a:ext cx="3456385" cy="2592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189" y="804036"/>
            <a:ext cx="3498895" cy="2624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63" y="3812240"/>
            <a:ext cx="3456385" cy="2592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755" y="3814053"/>
            <a:ext cx="3453967" cy="2590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3258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37" y="426517"/>
            <a:ext cx="3935397" cy="29515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794" y="423038"/>
            <a:ext cx="3942344" cy="29567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13" y="3520819"/>
            <a:ext cx="3939043" cy="2954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98" y="3507887"/>
            <a:ext cx="3920640" cy="2940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4400890" y="6448365"/>
            <a:ext cx="4472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/>
              <a:t>Наблюдение </a:t>
            </a:r>
            <a:r>
              <a:rPr lang="ru-RU" sz="2000" b="1" dirty="0">
                <a:latin typeface="Times New Roman"/>
                <a:ea typeface="Calibri"/>
              </a:rPr>
              <a:t>«Береза белоствольная»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58555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46" y="-1813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3" b="18793"/>
          <a:stretch/>
        </p:blipFill>
        <p:spPr>
          <a:xfrm>
            <a:off x="524061" y="733347"/>
            <a:ext cx="4071149" cy="2551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525718" y="3393848"/>
            <a:ext cx="23566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«Собери картинку»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70" b="15111"/>
          <a:stretch/>
        </p:blipFill>
        <p:spPr>
          <a:xfrm>
            <a:off x="4690799" y="749014"/>
            <a:ext cx="3888430" cy="25593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14001" y="4552271"/>
            <a:ext cx="27144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/>
                <a:ea typeface="Calibri"/>
              </a:rPr>
              <a:t>Лото «Деревья»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725837" y="364014"/>
            <a:ext cx="2423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</a:rPr>
              <a:t> 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24" y="3755183"/>
            <a:ext cx="3844478" cy="2883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34387" y="271682"/>
            <a:ext cx="33252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Дидактические игры</a:t>
            </a:r>
          </a:p>
        </p:txBody>
      </p:sp>
    </p:spTree>
    <p:extLst>
      <p:ext uri="{BB962C8B-B14F-4D97-AF65-F5344CB8AC3E}">
        <p14:creationId xmlns:p14="http://schemas.microsoft.com/office/powerpoint/2010/main" val="3982740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10607" y="345802"/>
            <a:ext cx="487024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Игровые обучающие ситуации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85" y="862967"/>
            <a:ext cx="3415202" cy="2561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859130"/>
            <a:ext cx="3420319" cy="2565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252584" y="3457215"/>
            <a:ext cx="22653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«Я и моя березка»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84" y="3826546"/>
            <a:ext cx="3415203" cy="2561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5195042" y="4460532"/>
            <a:ext cx="2456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/>
              <a:t>«Красавица березка</a:t>
            </a:r>
          </a:p>
          <a:p>
            <a:pPr algn="ctr"/>
            <a:r>
              <a:rPr lang="ru-RU" sz="2000" b="1" dirty="0"/>
              <a:t> в моих рисунках»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10607" y="49363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453427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05300" y="3249657"/>
            <a:ext cx="2291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«Березовая роща»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91" y="501329"/>
            <a:ext cx="3657993" cy="2743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792" y="501328"/>
            <a:ext cx="3657993" cy="2743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38" y="3649767"/>
            <a:ext cx="3692457" cy="2769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697" y="3687842"/>
            <a:ext cx="3557189" cy="2667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357933" y="6411166"/>
            <a:ext cx="3111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Панно «Грибная полянка»</a:t>
            </a:r>
          </a:p>
        </p:txBody>
      </p:sp>
    </p:spTree>
    <p:extLst>
      <p:ext uri="{BB962C8B-B14F-4D97-AF65-F5344CB8AC3E}">
        <p14:creationId xmlns:p14="http://schemas.microsoft.com/office/powerpoint/2010/main" val="1778566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99" y="260648"/>
            <a:ext cx="4084389" cy="3063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307" y="260648"/>
            <a:ext cx="4084387" cy="3063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271" y="3428206"/>
            <a:ext cx="3865133" cy="2898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074324" y="6439879"/>
            <a:ext cx="3222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 </a:t>
            </a:r>
            <a:r>
              <a:rPr lang="ru-RU" sz="2000" b="1" dirty="0"/>
              <a:t>«Берёзовое вдохновение»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423479"/>
            <a:ext cx="2407112" cy="3209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008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4" y="0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04" y="171305"/>
            <a:ext cx="3883580" cy="2908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233" y="219036"/>
            <a:ext cx="3813727" cy="2860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198149" y="6344336"/>
            <a:ext cx="2576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Рассматривание картин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30078" y="307874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 </a:t>
            </a:r>
            <a:r>
              <a:rPr lang="ru-RU" sz="2000" b="1" dirty="0"/>
              <a:t>«Березка в разное время года»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03181" y="6392898"/>
            <a:ext cx="4318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Чтение художественной литературы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1" t="6836" r="10448"/>
          <a:stretch/>
        </p:blipFill>
        <p:spPr>
          <a:xfrm>
            <a:off x="4616520" y="3478852"/>
            <a:ext cx="3349815" cy="2906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60" y="3497635"/>
            <a:ext cx="3825663" cy="2869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06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24683" y="3147339"/>
            <a:ext cx="35182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/>
              <a:t>«Раз, два, три, к дереву беги»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56" y="620547"/>
            <a:ext cx="3458104" cy="2593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72372" y="3159144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 «Ручеёк»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171" y="620546"/>
            <a:ext cx="3457646" cy="2593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438" y="3559998"/>
            <a:ext cx="3614754" cy="2711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70" y="3547449"/>
            <a:ext cx="3631485" cy="2723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842325" y="6230857"/>
            <a:ext cx="32930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Праздник «Святой Троицы»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2344" y="6271062"/>
            <a:ext cx="48228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«По следам русской красавицы Березки»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68626" y="188640"/>
            <a:ext cx="2816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Подвижные игры</a:t>
            </a:r>
          </a:p>
        </p:txBody>
      </p:sp>
    </p:spTree>
    <p:extLst>
      <p:ext uri="{BB962C8B-B14F-4D97-AF65-F5344CB8AC3E}">
        <p14:creationId xmlns:p14="http://schemas.microsoft.com/office/powerpoint/2010/main" val="37724033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69" y="260648"/>
            <a:ext cx="3456384" cy="2882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844615" y="3186868"/>
            <a:ext cx="43876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err="1"/>
              <a:t>Квест</a:t>
            </a:r>
            <a:r>
              <a:rPr lang="ru-RU" sz="2000" b="1" dirty="0"/>
              <a:t> - игра «Во поле береза стояла»</a:t>
            </a:r>
          </a:p>
        </p:txBody>
      </p:sp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634" y="310740"/>
            <a:ext cx="3471349" cy="2832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071" y="3647795"/>
            <a:ext cx="3598953" cy="2699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84" y="3647795"/>
            <a:ext cx="3598953" cy="2699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2188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9" y="578298"/>
            <a:ext cx="4084752" cy="3063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5" y="592455"/>
            <a:ext cx="4046999" cy="3035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32" y="3738717"/>
            <a:ext cx="3992767" cy="2994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4496937" y="4463453"/>
            <a:ext cx="451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/>
              <a:t>Мастер класс по рисованию на бер</a:t>
            </a:r>
            <a:r>
              <a:rPr lang="ru-RU" b="1" dirty="0"/>
              <a:t>есте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71096" y="116632"/>
            <a:ext cx="49697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cap="all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Взаимодействие с родителями</a:t>
            </a:r>
          </a:p>
        </p:txBody>
      </p:sp>
    </p:spTree>
    <p:extLst>
      <p:ext uri="{BB962C8B-B14F-4D97-AF65-F5344CB8AC3E}">
        <p14:creationId xmlns:p14="http://schemas.microsoft.com/office/powerpoint/2010/main" val="947049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21257" y="3384584"/>
            <a:ext cx="2907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Акция «Посади дерево»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7" y="344514"/>
            <a:ext cx="4002716" cy="3002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793" y="330692"/>
            <a:ext cx="4047215" cy="3035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41" y="3749605"/>
            <a:ext cx="3737612" cy="2803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275085" y="6448365"/>
            <a:ext cx="47220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/>
              <a:t>Конкурс рисунков «Березка моего края</a:t>
            </a:r>
            <a:r>
              <a:rPr lang="ru-RU" b="1" dirty="0"/>
              <a:t>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838" y="3799100"/>
            <a:ext cx="3671615" cy="275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75690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7938"/>
            <a:ext cx="920591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" t="1616" r="3939"/>
          <a:stretch/>
        </p:blipFill>
        <p:spPr>
          <a:xfrm>
            <a:off x="467542" y="555543"/>
            <a:ext cx="4373509" cy="61557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60621" y="2636912"/>
            <a:ext cx="2989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/>
              <a:t>Фотоколлаж </a:t>
            </a:r>
          </a:p>
          <a:p>
            <a:pPr algn="ctr"/>
            <a:r>
              <a:rPr lang="ru-RU" sz="2000" b="1" dirty="0"/>
              <a:t>«Березовое настроение»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173836"/>
            <a:ext cx="2893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3. Заключительный этап</a:t>
            </a:r>
          </a:p>
        </p:txBody>
      </p:sp>
    </p:spTree>
    <p:extLst>
      <p:ext uri="{BB962C8B-B14F-4D97-AF65-F5344CB8AC3E}">
        <p14:creationId xmlns:p14="http://schemas.microsoft.com/office/powerpoint/2010/main" val="837463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rafaret-decor.ru/sites/default/files/2022-08/ecology/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10" y="-14956"/>
            <a:ext cx="917170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605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468</Words>
  <Application>Microsoft Office PowerPoint</Application>
  <PresentationFormat>Экран (4:3)</PresentationFormat>
  <Paragraphs>95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Пользователь</cp:lastModifiedBy>
  <cp:revision>50</cp:revision>
  <dcterms:created xsi:type="dcterms:W3CDTF">2023-08-25T09:17:29Z</dcterms:created>
  <dcterms:modified xsi:type="dcterms:W3CDTF">2024-10-17T07:14:00Z</dcterms:modified>
</cp:coreProperties>
</file>