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8" r:id="rId2"/>
    <p:sldId id="265" r:id="rId3"/>
    <p:sldId id="260" r:id="rId4"/>
    <p:sldId id="267" r:id="rId5"/>
    <p:sldId id="269" r:id="rId6"/>
    <p:sldId id="266" r:id="rId7"/>
    <p:sldId id="281" r:id="rId8"/>
    <p:sldId id="282" r:id="rId9"/>
    <p:sldId id="283" r:id="rId10"/>
    <p:sldId id="284" r:id="rId11"/>
    <p:sldId id="261" r:id="rId12"/>
    <p:sldId id="271" r:id="rId13"/>
    <p:sldId id="272" r:id="rId14"/>
    <p:sldId id="262" r:id="rId15"/>
    <p:sldId id="263" r:id="rId16"/>
    <p:sldId id="264" r:id="rId17"/>
    <p:sldId id="273" r:id="rId18"/>
    <p:sldId id="285" r:id="rId19"/>
    <p:sldId id="277" r:id="rId20"/>
    <p:sldId id="275" r:id="rId21"/>
    <p:sldId id="278" r:id="rId22"/>
    <p:sldId id="270" r:id="rId23"/>
    <p:sldId id="286" r:id="rId24"/>
    <p:sldId id="287" r:id="rId25"/>
    <p:sldId id="288" r:id="rId26"/>
    <p:sldId id="276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8BE028-C101-469B-89B1-F936CBFF0CFB}" type="datetimeFigureOut">
              <a:rPr lang="ru-RU" smtClean="0"/>
              <a:t>21.05.2019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6D26C5-58AB-46B0-B0CB-08DC7E9B5D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4462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A48D-D68E-45FA-81FB-2624A1262EE2}" type="datetimeFigureOut">
              <a:rPr lang="ru-RU" smtClean="0"/>
              <a:t>21.05.2019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694E-EDE3-4FD0-A21C-23B124BD0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094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A48D-D68E-45FA-81FB-2624A1262EE2}" type="datetimeFigureOut">
              <a:rPr lang="ru-RU" smtClean="0"/>
              <a:t>21.05.2019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694E-EDE3-4FD0-A21C-23B124BD0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5338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A48D-D68E-45FA-81FB-2624A1262EE2}" type="datetimeFigureOut">
              <a:rPr lang="ru-RU" smtClean="0"/>
              <a:t>21.05.2019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694E-EDE3-4FD0-A21C-23B124BD0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94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A48D-D68E-45FA-81FB-2624A1262EE2}" type="datetimeFigureOut">
              <a:rPr lang="ru-RU" smtClean="0"/>
              <a:t>21.05.2019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694E-EDE3-4FD0-A21C-23B124BD0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160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A48D-D68E-45FA-81FB-2624A1262EE2}" type="datetimeFigureOut">
              <a:rPr lang="ru-RU" smtClean="0"/>
              <a:t>21.05.2019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694E-EDE3-4FD0-A21C-23B124BD0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984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A48D-D68E-45FA-81FB-2624A1262EE2}" type="datetimeFigureOut">
              <a:rPr lang="ru-RU" smtClean="0"/>
              <a:t>21.05.2019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694E-EDE3-4FD0-A21C-23B124BD0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546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A48D-D68E-45FA-81FB-2624A1262EE2}" type="datetimeFigureOut">
              <a:rPr lang="ru-RU" smtClean="0"/>
              <a:t>21.05.2019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694E-EDE3-4FD0-A21C-23B124BD0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807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A48D-D68E-45FA-81FB-2624A1262EE2}" type="datetimeFigureOut">
              <a:rPr lang="ru-RU" smtClean="0"/>
              <a:t>21.05.2019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694E-EDE3-4FD0-A21C-23B124BD0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3652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A48D-D68E-45FA-81FB-2624A1262EE2}" type="datetimeFigureOut">
              <a:rPr lang="ru-RU" smtClean="0"/>
              <a:t>21.05.2019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694E-EDE3-4FD0-A21C-23B124BD0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192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A48D-D68E-45FA-81FB-2624A1262EE2}" type="datetimeFigureOut">
              <a:rPr lang="ru-RU" smtClean="0"/>
              <a:t>21.05.2019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694E-EDE3-4FD0-A21C-23B124BD0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213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0A48D-D68E-45FA-81FB-2624A1262EE2}" type="datetimeFigureOut">
              <a:rPr lang="ru-RU" smtClean="0"/>
              <a:t>21.05.2019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694E-EDE3-4FD0-A21C-23B124BD0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60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0A48D-D68E-45FA-81FB-2624A1262EE2}" type="datetimeFigureOut">
              <a:rPr lang="ru-RU" smtClean="0"/>
              <a:t>21.05.2019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BD694E-EDE3-4FD0-A21C-23B124BD05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636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ds05.infourok.ru/uploads/ex/111b/000408ba-88b1d25e/hello_html_m759b0d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7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2499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mediaurok.ucoz.net/kliparti/3/ramka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1"/>
            <a:ext cx="9361040" cy="721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3648" y="1916832"/>
            <a:ext cx="61206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3200" b="1" i="1" dirty="0" smtClean="0">
                <a:solidFill>
                  <a:srgbClr val="FF0000"/>
                </a:solidFill>
              </a:rPr>
              <a:t>Целевой </a:t>
            </a:r>
            <a:r>
              <a:rPr lang="ru-RU" sz="3200" b="1" i="1" dirty="0">
                <a:solidFill>
                  <a:srgbClr val="FF0000"/>
                </a:solidFill>
              </a:rPr>
              <a:t>ориентир проекта</a:t>
            </a:r>
            <a:r>
              <a:rPr lang="ru-RU" sz="3200" b="1" i="1" dirty="0" smtClean="0">
                <a:solidFill>
                  <a:srgbClr val="FF0000"/>
                </a:solidFill>
              </a:rPr>
              <a:t>:</a:t>
            </a:r>
            <a:endParaRPr lang="ru-RU" sz="28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2000" dirty="0" smtClean="0"/>
              <a:t> </a:t>
            </a:r>
            <a:r>
              <a:rPr lang="ru-RU" sz="2800" b="1" dirty="0" smtClean="0">
                <a:solidFill>
                  <a:srgbClr val="00B050"/>
                </a:solidFill>
              </a:rPr>
              <a:t>раскрытие ценности совместного творчества участников проекта через развитие устойчивого интереса к сказке как к произведению искусства, создание условий для реализации творческого потенциала участников проекта. </a:t>
            </a:r>
            <a:endParaRPr lang="ru-RU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2841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mediaurok.ucoz.net/kliparti/3/ramka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664" y="-171402"/>
            <a:ext cx="9361040" cy="721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84460" y="2348880"/>
            <a:ext cx="712879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  </a:t>
            </a:r>
            <a:r>
              <a:rPr lang="ru-RU" sz="14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условий для ознакомления детей со сказками; </a:t>
            </a:r>
          </a:p>
          <a:p>
            <a:pPr lvl="0" algn="ctr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4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Вызвать интерес к сказкам;</a:t>
            </a:r>
          </a:p>
          <a:p>
            <a:pPr lvl="0" algn="ctr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4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400" b="1" cap="all" dirty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умение внимательно  слушать сказки, пересказывать их;</a:t>
            </a:r>
          </a:p>
          <a:p>
            <a:pPr marL="285750" lvl="0" indent="-285750" algn="ctr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400" b="1" cap="all" dirty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познавательные способности детей, </a:t>
            </a:r>
            <a:r>
              <a:rPr lang="ru-RU" sz="14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творческое воображение</a:t>
            </a:r>
            <a:r>
              <a:rPr lang="ru-RU" sz="1400" b="1" cap="all" dirty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</a:t>
            </a:r>
            <a:r>
              <a:rPr lang="ru-RU" sz="1400" b="1" cap="all" dirty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память;</a:t>
            </a:r>
          </a:p>
          <a:p>
            <a:pPr marL="285750" lvl="0" indent="-285750" algn="ctr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400" b="1" cap="all" dirty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Вызывать желание детей участвовать в </a:t>
            </a:r>
            <a:endParaRPr lang="ru-RU" sz="1400" b="1" cap="all" dirty="0" smtClean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50000"/>
              </a:lnSpc>
            </a:pPr>
            <a:r>
              <a:rPr lang="ru-RU" sz="14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драматизации сказок; </a:t>
            </a:r>
          </a:p>
          <a:p>
            <a:pPr marL="285750" lvl="0" indent="-285750" algn="ctr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4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</a:t>
            </a:r>
            <a:r>
              <a:rPr lang="ru-RU" sz="1400" b="1" cap="all" dirty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эмоциональную сферу </a:t>
            </a:r>
            <a:r>
              <a:rPr lang="ru-RU" sz="14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детей; </a:t>
            </a:r>
            <a:endParaRPr lang="ru-RU" sz="14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ctr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14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Привлечь </a:t>
            </a:r>
            <a:r>
              <a:rPr lang="ru-RU" sz="1400" b="1" cap="all" dirty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к </a:t>
            </a:r>
            <a:r>
              <a:rPr lang="ru-RU" sz="1400" b="1" cap="all" dirty="0" smtClean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совместной работе </a:t>
            </a:r>
            <a:endParaRPr lang="ru-RU" sz="1400" b="1" cap="all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50000"/>
              </a:lnSpc>
            </a:pPr>
            <a:r>
              <a:rPr lang="ru-RU" sz="1400" b="1" cap="all" dirty="0">
                <a:ln w="9000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 детьми и воспитателями</a:t>
            </a:r>
            <a:endParaRPr lang="ru-RU" sz="1400" dirty="0">
              <a:ln w="9000" cmpd="sng">
                <a:solidFill>
                  <a:srgbClr val="00B050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987824" y="1892764"/>
            <a:ext cx="32624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rgbClr val="FF0000"/>
                </a:solidFill>
              </a:rPr>
              <a:t>Задачи проекта: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4813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pdb/963327/278dc72f-9c57-49ec-98a9-b7159b6dadfd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5685"/>
            <a:ext cx="9235429" cy="6900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20896245">
            <a:off x="1006212" y="842635"/>
            <a:ext cx="33749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Вид проекта</a:t>
            </a:r>
            <a:r>
              <a:rPr lang="ru-RU" sz="2400" b="1" i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:</a:t>
            </a:r>
            <a:endParaRPr lang="ru-RU" sz="2400" b="1" i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buFont typeface="Arial" pitchFamily="34" charset="0"/>
              <a:buChar char="•"/>
            </a:pPr>
            <a:r>
              <a:rPr lang="ru-RU" b="1" i="1" dirty="0" smtClean="0">
                <a:ln w="1905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b="1" i="1" dirty="0" smtClean="0">
                <a:ln w="1905">
                  <a:noFill/>
                </a:ln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долгосрочный;</a:t>
            </a:r>
            <a:endParaRPr lang="ru-RU" b="1" i="1" dirty="0">
              <a:ln w="1905">
                <a:noFill/>
              </a:ln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70C0"/>
                </a:solidFill>
              </a:rPr>
              <a:t> познавательно-творческий;</a:t>
            </a:r>
          </a:p>
          <a:p>
            <a:pPr algn="ctr">
              <a:buFont typeface="Arial" pitchFamily="34" charset="0"/>
              <a:buChar char="•"/>
            </a:pPr>
            <a:r>
              <a:rPr lang="ru-RU" b="1" i="1" dirty="0" smtClean="0">
                <a:solidFill>
                  <a:srgbClr val="0070C0"/>
                </a:solidFill>
              </a:rPr>
              <a:t>групповой</a:t>
            </a:r>
            <a:r>
              <a:rPr lang="ru-RU" b="1" i="1" dirty="0">
                <a:solidFill>
                  <a:srgbClr val="0070C0"/>
                </a:solidFill>
              </a:rPr>
              <a:t>.</a:t>
            </a:r>
          </a:p>
          <a:p>
            <a:pPr algn="ctr"/>
            <a:endParaRPr lang="ru-RU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 rot="1385056">
            <a:off x="4788024" y="908720"/>
            <a:ext cx="300608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Участники проекта:</a:t>
            </a:r>
            <a:endParaRPr lang="ru-RU" b="1" i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b="1" i="1" dirty="0">
                <a:ln w="1905">
                  <a:noFill/>
                </a:ln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Педагог, дети второй младшей группы, родители.</a:t>
            </a:r>
          </a:p>
        </p:txBody>
      </p:sp>
      <p:pic>
        <p:nvPicPr>
          <p:cNvPr id="1028" name="Picture 4" descr="https://cdn.fishki.net/upload/post/201505/14/1532796/3abc2bb1b6ca59f7f926d5b59d239c6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0176" y="2636912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56832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avatars.mds.yandex.net/get-pdb/932587/a679f7a9-a12e-44ff-abf8-555a29c90bf2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81" y="3852"/>
            <a:ext cx="91950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6709" y="485380"/>
            <a:ext cx="30299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i="1" dirty="0">
                <a:ln>
                  <a:solidFill>
                    <a:srgbClr val="0070C0"/>
                  </a:solidFill>
                </a:ln>
                <a:solidFill>
                  <a:srgbClr val="0070C0"/>
                </a:solidFill>
              </a:rPr>
              <a:t>Актуальность проекта:</a:t>
            </a:r>
            <a:endParaRPr lang="ru-RU" sz="2000" i="1" dirty="0">
              <a:ln>
                <a:solidFill>
                  <a:srgbClr val="0070C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33420" y="846003"/>
            <a:ext cx="3196577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FF0000"/>
                </a:solidFill>
              </a:rPr>
              <a:t>Как говорил В.А. Сухомлинский: «Чтобы подготовить человека духовно к самостоятельной жизни, надо ввести его в мир книг». За последнее время в нашей стране наметилась негативная тенденция: значительное снижение к чтению книг. На наш взгляд, существует ряд факторов, вызвавших это явление: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537559" y="485380"/>
            <a:ext cx="21602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rgbClr val="0070C0"/>
                </a:solidFill>
              </a:rPr>
              <a:t>Глобальная </a:t>
            </a:r>
            <a:r>
              <a:rPr lang="ru-RU" b="1" dirty="0">
                <a:solidFill>
                  <a:srgbClr val="0070C0"/>
                </a:solidFill>
              </a:rPr>
              <a:t>информатизация объективного пространства</a:t>
            </a:r>
            <a:r>
              <a:rPr lang="ru-RU" b="1" u="sng" dirty="0">
                <a:solidFill>
                  <a:srgbClr val="0070C0"/>
                </a:solidFill>
              </a:rPr>
              <a:t>,</a:t>
            </a:r>
            <a:r>
              <a:rPr lang="ru-RU" b="1" dirty="0">
                <a:solidFill>
                  <a:srgbClr val="0070C0"/>
                </a:solidFill>
              </a:rPr>
              <a:t> окружающего каждого человека: посредством Интернета.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233303" y="1041326"/>
            <a:ext cx="230425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rgbClr val="0070C0"/>
                </a:solidFill>
              </a:rPr>
              <a:t>Вредное подавляющее </a:t>
            </a:r>
            <a:r>
              <a:rPr lang="ru-RU" b="1" dirty="0">
                <a:solidFill>
                  <a:srgbClr val="0070C0"/>
                </a:solidFill>
              </a:rPr>
              <a:t>влияние в средствах массовой информации рекламы, формирующей у ребёнка представление о </a:t>
            </a:r>
            <a:r>
              <a:rPr lang="ru-RU" b="1" dirty="0" err="1">
                <a:solidFill>
                  <a:srgbClr val="0070C0"/>
                </a:solidFill>
              </a:rPr>
              <a:t>псевдоценностях</a:t>
            </a:r>
            <a:r>
              <a:rPr lang="ru-RU" b="1" dirty="0">
                <a:solidFill>
                  <a:srgbClr val="0070C0"/>
                </a:solidFill>
              </a:rPr>
              <a:t> </a:t>
            </a:r>
            <a:r>
              <a:rPr lang="ru-RU" b="1" dirty="0" smtClean="0">
                <a:solidFill>
                  <a:srgbClr val="0070C0"/>
                </a:solidFill>
              </a:rPr>
              <a:t>в     жизни человека</a:t>
            </a:r>
            <a:r>
              <a:rPr lang="ru-RU" b="1" dirty="0">
                <a:solidFill>
                  <a:srgbClr val="0070C0"/>
                </a:solidFill>
              </a:rPr>
              <a:t>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3933056"/>
            <a:ext cx="410423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>
                <a:solidFill>
                  <a:srgbClr val="0070C0"/>
                </a:solidFill>
              </a:rPr>
              <a:t>О</a:t>
            </a:r>
            <a:r>
              <a:rPr lang="ru-RU" b="1" dirty="0" smtClean="0">
                <a:solidFill>
                  <a:srgbClr val="0070C0"/>
                </a:solidFill>
              </a:rPr>
              <a:t>бъективные </a:t>
            </a:r>
            <a:r>
              <a:rPr lang="ru-RU" b="1" dirty="0">
                <a:solidFill>
                  <a:srgbClr val="0070C0"/>
                </a:solidFill>
              </a:rPr>
              <a:t>экономические и финансовые трудности приводят к тому, что взрослые вынуждены посвящать все свои мысли и своё время зарабатыванию материальных </a:t>
            </a:r>
            <a:r>
              <a:rPr lang="ru-RU" b="1" dirty="0" smtClean="0">
                <a:solidFill>
                  <a:srgbClr val="0070C0"/>
                </a:solidFill>
              </a:rPr>
              <a:t>    	благ</a:t>
            </a:r>
            <a:r>
              <a:rPr lang="ru-RU" b="1" dirty="0">
                <a:solidFill>
                  <a:srgbClr val="0070C0"/>
                </a:solidFill>
              </a:rPr>
              <a:t>. Психологами доказано, </a:t>
            </a:r>
            <a:r>
              <a:rPr lang="ru-RU" b="1" dirty="0" smtClean="0">
                <a:solidFill>
                  <a:srgbClr val="0070C0"/>
                </a:solidFill>
              </a:rPr>
              <a:t> 	что </a:t>
            </a:r>
            <a:r>
              <a:rPr lang="ru-RU" b="1" dirty="0">
                <a:solidFill>
                  <a:srgbClr val="0070C0"/>
                </a:solidFill>
              </a:rPr>
              <a:t>именно родители </a:t>
            </a:r>
            <a:r>
              <a:rPr lang="ru-RU" b="1" dirty="0" smtClean="0">
                <a:solidFill>
                  <a:srgbClr val="0070C0"/>
                </a:solidFill>
              </a:rPr>
              <a:t>	являются </a:t>
            </a:r>
            <a:r>
              <a:rPr lang="ru-RU" b="1" dirty="0">
                <a:solidFill>
                  <a:srgbClr val="0070C0"/>
                </a:solidFill>
              </a:rPr>
              <a:t>образцом для </a:t>
            </a:r>
            <a:r>
              <a:rPr lang="ru-RU" b="1" dirty="0" smtClean="0">
                <a:solidFill>
                  <a:srgbClr val="0070C0"/>
                </a:solidFill>
              </a:rPr>
              <a:t>	подражания </a:t>
            </a:r>
            <a:r>
              <a:rPr lang="ru-RU" b="1" dirty="0">
                <a:solidFill>
                  <a:srgbClr val="0070C0"/>
                </a:solidFill>
              </a:rPr>
              <a:t>для детей. </a:t>
            </a:r>
          </a:p>
        </p:txBody>
      </p:sp>
    </p:spTree>
    <p:extLst>
      <p:ext uri="{BB962C8B-B14F-4D97-AF65-F5344CB8AC3E}">
        <p14:creationId xmlns:p14="http://schemas.microsoft.com/office/powerpoint/2010/main" val="1539259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mediaurok.ucoz.net/kliparti/3/ramka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1"/>
            <a:ext cx="9361040" cy="721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44283" y="2132856"/>
            <a:ext cx="62376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Предполагаемые результаты проекта:</a:t>
            </a:r>
            <a:endParaRPr lang="ru-RU" sz="32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50865" y="2780928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lvl="0" indent="-285750" algn="ctr"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00B050"/>
                </a:solidFill>
              </a:rPr>
              <a:t>развитие интереса детей  к сказкам;</a:t>
            </a:r>
          </a:p>
          <a:p>
            <a:pPr lvl="0" algn="ctr"/>
            <a:r>
              <a:rPr lang="ru-RU" sz="2000" b="1" dirty="0">
                <a:solidFill>
                  <a:srgbClr val="00B050"/>
                </a:solidFill>
              </a:rPr>
              <a:t>закрепление умения применять свои знания в беседе, связных высказываниях;</a:t>
            </a:r>
          </a:p>
          <a:p>
            <a:pPr marL="285750" lvl="0" indent="-28575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воспитание чувства дружбы и коллективизма;</a:t>
            </a:r>
          </a:p>
          <a:p>
            <a:pPr marL="285750" lvl="0" indent="-28575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получить эмоциональный </a:t>
            </a:r>
            <a:endParaRPr lang="ru-RU" sz="2000" b="1" dirty="0" smtClean="0">
              <a:solidFill>
                <a:srgbClr val="00B050"/>
              </a:solidFill>
            </a:endParaRPr>
          </a:p>
          <a:p>
            <a:pPr lvl="0" algn="ctr"/>
            <a:r>
              <a:rPr lang="ru-RU" sz="2000" b="1" dirty="0" smtClean="0">
                <a:solidFill>
                  <a:srgbClr val="00B050"/>
                </a:solidFill>
              </a:rPr>
              <a:t>отклик</a:t>
            </a:r>
          </a:p>
          <a:p>
            <a:pPr lvl="0" algn="ctr"/>
            <a:r>
              <a:rPr lang="ru-RU" sz="2000" b="1" dirty="0" smtClean="0">
                <a:solidFill>
                  <a:srgbClr val="00B050"/>
                </a:solidFill>
              </a:rPr>
              <a:t> </a:t>
            </a:r>
            <a:r>
              <a:rPr lang="ru-RU" sz="2000" b="1" dirty="0">
                <a:solidFill>
                  <a:srgbClr val="00B050"/>
                </a:solidFill>
              </a:rPr>
              <a:t>от своей работы.</a:t>
            </a:r>
          </a:p>
        </p:txBody>
      </p:sp>
    </p:spTree>
    <p:extLst>
      <p:ext uri="{BB962C8B-B14F-4D97-AF65-F5344CB8AC3E}">
        <p14:creationId xmlns:p14="http://schemas.microsoft.com/office/powerpoint/2010/main" val="2483594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ediaurok.ucoz.net/kliparti/3/ramka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1"/>
            <a:ext cx="9361040" cy="721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21649" y="1988840"/>
            <a:ext cx="4900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i="1" dirty="0">
                <a:solidFill>
                  <a:srgbClr val="FF0000"/>
                </a:solidFill>
              </a:rPr>
              <a:t>Этапы реализации </a:t>
            </a:r>
            <a:r>
              <a:rPr lang="ru-RU" sz="2800" b="1" i="1" dirty="0" smtClean="0">
                <a:solidFill>
                  <a:srgbClr val="FF0000"/>
                </a:solidFill>
              </a:rPr>
              <a:t>проекта:</a:t>
            </a:r>
            <a:r>
              <a:rPr lang="ru-RU" sz="2800" b="1" i="1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2564904"/>
            <a:ext cx="62646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</a:rPr>
              <a:t>Подготовительный этап (аналитический) </a:t>
            </a:r>
            <a:br>
              <a:rPr lang="ru-RU" sz="2400" b="1" dirty="0">
                <a:solidFill>
                  <a:srgbClr val="0070C0"/>
                </a:solidFill>
              </a:rPr>
            </a:br>
            <a:r>
              <a:rPr lang="ru-RU" sz="2000" b="1" i="1" dirty="0">
                <a:solidFill>
                  <a:srgbClr val="00B050"/>
                </a:solidFill>
              </a:rPr>
              <a:t>Обоснование актуальности темы, мотивация ее выбора, определение цели, задач проекта, подбор литературы, пособий атрибутов. </a:t>
            </a:r>
            <a:br>
              <a:rPr lang="ru-RU" sz="2000" b="1" i="1" dirty="0">
                <a:solidFill>
                  <a:srgbClr val="00B050"/>
                </a:solidFill>
              </a:rPr>
            </a:br>
            <a:r>
              <a:rPr lang="ru-RU" sz="2400" b="1" dirty="0">
                <a:solidFill>
                  <a:srgbClr val="0070C0"/>
                </a:solidFill>
              </a:rPr>
              <a:t>Основной (реализация намеченных планов) </a:t>
            </a:r>
            <a:br>
              <a:rPr lang="ru-RU" sz="2400" b="1" dirty="0">
                <a:solidFill>
                  <a:srgbClr val="0070C0"/>
                </a:solidFill>
              </a:rPr>
            </a:br>
            <a:r>
              <a:rPr lang="ru-RU" sz="2000" b="1" i="1" dirty="0">
                <a:solidFill>
                  <a:srgbClr val="00B050"/>
                </a:solidFill>
              </a:rPr>
              <a:t>Практическая работа </a:t>
            </a:r>
            <a:endParaRPr lang="ru-RU" sz="2000" b="1" i="1" dirty="0" smtClean="0">
              <a:solidFill>
                <a:srgbClr val="00B05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Заключительный </a:t>
            </a:r>
            <a:r>
              <a:rPr lang="ru-RU" sz="2400" b="1" dirty="0">
                <a:solidFill>
                  <a:srgbClr val="0070C0"/>
                </a:solidFill>
              </a:rPr>
              <a:t>этап (презентация, продукт деятельности) </a:t>
            </a:r>
            <a:br>
              <a:rPr lang="ru-RU" sz="2400" b="1" dirty="0">
                <a:solidFill>
                  <a:srgbClr val="0070C0"/>
                </a:solidFill>
              </a:rPr>
            </a:br>
            <a:r>
              <a:rPr lang="ru-RU" sz="2000" b="1" i="1" dirty="0">
                <a:solidFill>
                  <a:srgbClr val="00B050"/>
                </a:solidFill>
              </a:rPr>
              <a:t>Обобщение результатов работы.</a:t>
            </a:r>
            <a:r>
              <a:rPr lang="ru-RU" b="1" i="1" dirty="0">
                <a:solidFill>
                  <a:srgbClr val="00B05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38290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ediaurok.ucoz.net/kliparti/3/ramka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1"/>
            <a:ext cx="9361040" cy="721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28291" y="2488403"/>
            <a:ext cx="74888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sz="2800" b="1" dirty="0">
                <a:solidFill>
                  <a:srgbClr val="FF0000"/>
                </a:solidFill>
              </a:rPr>
              <a:t>Подготовительный этап</a:t>
            </a:r>
            <a:r>
              <a:rPr lang="ru-RU" sz="2800" b="1" dirty="0" smtClean="0">
                <a:solidFill>
                  <a:srgbClr val="FF0000"/>
                </a:solidFill>
              </a:rPr>
              <a:t>: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</a:rPr>
              <a:t/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i="1" dirty="0">
                <a:solidFill>
                  <a:srgbClr val="00B0F0"/>
                </a:solidFill>
              </a:rPr>
              <a:t>Выявление первоначальных знаний детей о русских народных сказках. </a:t>
            </a:r>
            <a:br>
              <a:rPr lang="ru-RU" sz="2000" b="1" i="1" dirty="0">
                <a:solidFill>
                  <a:srgbClr val="00B0F0"/>
                </a:solidFill>
              </a:rPr>
            </a:br>
            <a:r>
              <a:rPr lang="ru-RU" sz="2000" b="1" i="1" dirty="0">
                <a:solidFill>
                  <a:srgbClr val="00B0F0"/>
                </a:solidFill>
              </a:rPr>
              <a:t>Информация для родителей о </a:t>
            </a:r>
            <a:endParaRPr lang="ru-RU" sz="2000" b="1" i="1" dirty="0" smtClean="0">
              <a:solidFill>
                <a:srgbClr val="00B0F0"/>
              </a:solidFill>
            </a:endParaRPr>
          </a:p>
          <a:p>
            <a:pPr algn="ctr"/>
            <a:r>
              <a:rPr lang="ru-RU" sz="2000" b="1" i="1" dirty="0" smtClean="0">
                <a:solidFill>
                  <a:srgbClr val="00B0F0"/>
                </a:solidFill>
              </a:rPr>
              <a:t>предстоящем </a:t>
            </a:r>
            <a:r>
              <a:rPr lang="ru-RU" sz="2000" b="1" i="1" dirty="0">
                <a:solidFill>
                  <a:srgbClr val="00B0F0"/>
                </a:solidFill>
              </a:rPr>
              <a:t>проекте. </a:t>
            </a:r>
            <a:br>
              <a:rPr lang="ru-RU" sz="2000" b="1" i="1" dirty="0">
                <a:solidFill>
                  <a:srgbClr val="00B0F0"/>
                </a:solidFill>
              </a:rPr>
            </a:br>
            <a:r>
              <a:rPr lang="ru-RU" sz="2000" b="1" i="1" dirty="0">
                <a:solidFill>
                  <a:srgbClr val="00B0F0"/>
                </a:solidFill>
              </a:rPr>
              <a:t>Подбор литературы, оборудования. </a:t>
            </a:r>
            <a:br>
              <a:rPr lang="ru-RU" sz="2000" b="1" i="1" dirty="0">
                <a:solidFill>
                  <a:srgbClr val="00B0F0"/>
                </a:solidFill>
              </a:rPr>
            </a:br>
            <a:r>
              <a:rPr lang="ru-RU" sz="2000" b="1" i="1" dirty="0">
                <a:solidFill>
                  <a:srgbClr val="00B0F0"/>
                </a:solidFill>
              </a:rPr>
              <a:t>Разработка конспектов, </a:t>
            </a:r>
            <a:endParaRPr lang="ru-RU" sz="2000" b="1" i="1" dirty="0" smtClean="0">
              <a:solidFill>
                <a:srgbClr val="00B0F0"/>
              </a:solidFill>
            </a:endParaRPr>
          </a:p>
          <a:p>
            <a:pPr algn="ctr"/>
            <a:r>
              <a:rPr lang="ru-RU" sz="2000" b="1" i="1" dirty="0" smtClean="0">
                <a:solidFill>
                  <a:srgbClr val="00B0F0"/>
                </a:solidFill>
              </a:rPr>
              <a:t>картотеки </a:t>
            </a:r>
            <a:r>
              <a:rPr lang="ru-RU" sz="2000" b="1" i="1" dirty="0">
                <a:solidFill>
                  <a:srgbClr val="00B0F0"/>
                </a:solidFill>
              </a:rPr>
              <a:t>игр, пособий. </a:t>
            </a:r>
            <a:br>
              <a:rPr lang="ru-RU" sz="2000" b="1" i="1" dirty="0">
                <a:solidFill>
                  <a:srgbClr val="00B0F0"/>
                </a:solidFill>
              </a:rPr>
            </a:br>
            <a:endParaRPr lang="ru-RU" b="1" i="1" dirty="0">
              <a:solidFill>
                <a:srgbClr val="00B0F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39752" y="2226793"/>
            <a:ext cx="44021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solidFill>
                  <a:srgbClr val="FF0000"/>
                </a:solidFill>
              </a:rPr>
              <a:t>План реализации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3357782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ediaurok.ucoz.net/kliparti/3/ramka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43408"/>
            <a:ext cx="9361040" cy="721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83215" y="1844824"/>
            <a:ext cx="27142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solidFill>
                  <a:srgbClr val="FF0000"/>
                </a:solidFill>
              </a:rPr>
              <a:t>Основной этап:</a:t>
            </a:r>
            <a:endParaRPr lang="ru-RU" sz="2800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51620" y="2365207"/>
            <a:ext cx="684076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B0F0"/>
                </a:solidFill>
              </a:rPr>
              <a:t>Работа с воспитанниками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>
                <a:solidFill>
                  <a:srgbClr val="00B050"/>
                </a:solidFill>
              </a:rPr>
              <a:t>1. </a:t>
            </a:r>
            <a:r>
              <a:rPr lang="ru-RU" b="1" i="1" dirty="0">
                <a:solidFill>
                  <a:srgbClr val="00B050"/>
                </a:solidFill>
              </a:rPr>
              <a:t>Рассматривание иллюстраций русских народных сказок</a:t>
            </a:r>
            <a:br>
              <a:rPr lang="ru-RU" b="1" i="1" dirty="0">
                <a:solidFill>
                  <a:srgbClr val="00B050"/>
                </a:solidFill>
              </a:rPr>
            </a:br>
            <a:r>
              <a:rPr lang="ru-RU" b="1" i="1" dirty="0">
                <a:solidFill>
                  <a:srgbClr val="00B050"/>
                </a:solidFill>
              </a:rPr>
              <a:t>2. Чтение и рассказывание русских народных сказок, беседа по прочитанной сказке </a:t>
            </a:r>
            <a:br>
              <a:rPr lang="ru-RU" b="1" i="1" dirty="0">
                <a:solidFill>
                  <a:srgbClr val="00B050"/>
                </a:solidFill>
              </a:rPr>
            </a:br>
            <a:r>
              <a:rPr lang="ru-RU" b="1" i="1" dirty="0">
                <a:solidFill>
                  <a:srgbClr val="00B050"/>
                </a:solidFill>
              </a:rPr>
              <a:t>3. Проведение настольно-печатных, дидактических, словесных игр. </a:t>
            </a:r>
            <a:br>
              <a:rPr lang="ru-RU" b="1" i="1" dirty="0">
                <a:solidFill>
                  <a:srgbClr val="00B050"/>
                </a:solidFill>
              </a:rPr>
            </a:br>
            <a:r>
              <a:rPr lang="ru-RU" b="1" i="1" dirty="0">
                <a:solidFill>
                  <a:srgbClr val="00B050"/>
                </a:solidFill>
              </a:rPr>
              <a:t>4. Продуктивная, изобразительная деятельность. </a:t>
            </a:r>
            <a:br>
              <a:rPr lang="ru-RU" b="1" i="1" dirty="0">
                <a:solidFill>
                  <a:srgbClr val="00B050"/>
                </a:solidFill>
              </a:rPr>
            </a:br>
            <a:r>
              <a:rPr lang="ru-RU" b="1" i="1" dirty="0">
                <a:solidFill>
                  <a:srgbClr val="00B050"/>
                </a:solidFill>
              </a:rPr>
              <a:t>5. Создание атрибутов для игр-драматизаций. </a:t>
            </a:r>
            <a:br>
              <a:rPr lang="ru-RU" b="1" i="1" dirty="0">
                <a:solidFill>
                  <a:srgbClr val="00B050"/>
                </a:solidFill>
              </a:rPr>
            </a:br>
            <a:r>
              <a:rPr lang="ru-RU" sz="2000" b="1" dirty="0">
                <a:solidFill>
                  <a:srgbClr val="00B0F0"/>
                </a:solidFill>
              </a:rPr>
              <a:t>Работа с родителями</a:t>
            </a:r>
            <a:r>
              <a:rPr lang="ru-RU" dirty="0"/>
              <a:t> </a:t>
            </a:r>
            <a:br>
              <a:rPr lang="ru-RU" dirty="0"/>
            </a:br>
            <a:r>
              <a:rPr lang="ru-RU" b="1" i="1" dirty="0">
                <a:solidFill>
                  <a:srgbClr val="00B050"/>
                </a:solidFill>
              </a:rPr>
              <a:t>Подбор художественной литературы. </a:t>
            </a:r>
            <a:br>
              <a:rPr lang="ru-RU" b="1" i="1" dirty="0">
                <a:solidFill>
                  <a:srgbClr val="00B050"/>
                </a:solidFill>
              </a:rPr>
            </a:br>
            <a:r>
              <a:rPr lang="ru-RU" b="1" i="1" dirty="0">
                <a:solidFill>
                  <a:srgbClr val="00B050"/>
                </a:solidFill>
              </a:rPr>
              <a:t>Выполнение творческих заданий. </a:t>
            </a:r>
            <a:br>
              <a:rPr lang="ru-RU" b="1" i="1" dirty="0">
                <a:solidFill>
                  <a:srgbClr val="00B050"/>
                </a:solidFill>
              </a:rPr>
            </a:br>
            <a:r>
              <a:rPr lang="ru-RU" b="1" i="1" dirty="0">
                <a:solidFill>
                  <a:srgbClr val="00B050"/>
                </a:solidFill>
              </a:rPr>
              <a:t>Консультации для родителей</a:t>
            </a:r>
            <a:r>
              <a:rPr lang="ru-RU" i="1" dirty="0"/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3851660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ediaurok.ucoz.net/kliparti/3/ramka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43408"/>
            <a:ext cx="9361040" cy="721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22080" y="1988840"/>
            <a:ext cx="40998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solidFill>
                  <a:srgbClr val="FF0000"/>
                </a:solidFill>
              </a:rPr>
              <a:t>Заключительный этап: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2852936"/>
            <a:ext cx="720080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solidFill>
                  <a:srgbClr val="00B050"/>
                </a:solidFill>
              </a:rPr>
              <a:t>Выставка детских </a:t>
            </a:r>
            <a:r>
              <a:rPr lang="ru-RU" sz="2400" b="1" i="1" dirty="0" smtClean="0">
                <a:solidFill>
                  <a:srgbClr val="00B050"/>
                </a:solidFill>
              </a:rPr>
              <a:t>работ</a:t>
            </a:r>
          </a:p>
          <a:p>
            <a:pPr algn="ctr"/>
            <a:r>
              <a:rPr lang="ru-RU" sz="2400" b="1" i="1" dirty="0" smtClean="0">
                <a:solidFill>
                  <a:srgbClr val="00B050"/>
                </a:solidFill>
              </a:rPr>
              <a:t>Презентация проекта</a:t>
            </a:r>
          </a:p>
          <a:p>
            <a:pPr algn="ctr"/>
            <a:r>
              <a:rPr lang="ru-RU" sz="2400" b="1" i="1" dirty="0">
                <a:solidFill>
                  <a:srgbClr val="00B050"/>
                </a:solidFill>
              </a:rPr>
              <a:t>Конкурс рисунков среди детей и их родителей </a:t>
            </a:r>
            <a:endParaRPr lang="ru-RU" sz="2400" b="1" i="1" dirty="0" smtClean="0">
              <a:solidFill>
                <a:srgbClr val="00B050"/>
              </a:solidFill>
            </a:endParaRPr>
          </a:p>
          <a:p>
            <a:pPr algn="ctr"/>
            <a:r>
              <a:rPr lang="ru-RU" sz="2400" b="1" i="1" dirty="0" smtClean="0">
                <a:solidFill>
                  <a:srgbClr val="00B050"/>
                </a:solidFill>
              </a:rPr>
              <a:t>«</a:t>
            </a:r>
            <a:r>
              <a:rPr lang="ru-RU" sz="2400" b="1" i="1" dirty="0">
                <a:solidFill>
                  <a:srgbClr val="00B050"/>
                </a:solidFill>
              </a:rPr>
              <a:t>Мой любимый сказочный герой»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69094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ediaurok.ucoz.net/kliparti/3/ramka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1"/>
            <a:ext cx="9361040" cy="721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2420888"/>
            <a:ext cx="64807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Содержание </a:t>
            </a:r>
            <a:r>
              <a:rPr lang="ru-RU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  деятельности</a:t>
            </a:r>
            <a:endParaRPr lang="ru-RU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4458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mediaurok.ucoz.net/kliparti/3/ramka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1"/>
            <a:ext cx="9361040" cy="721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23628" y="1988840"/>
            <a:ext cx="66967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00B050"/>
                </a:solidFill>
              </a:rPr>
              <a:t>Беседа «Что такое сказка?»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b="1" dirty="0">
                <a:solidFill>
                  <a:srgbClr val="00B050"/>
                </a:solidFill>
              </a:rPr>
              <a:t>Чтение сказок и просмотр </a:t>
            </a:r>
            <a:r>
              <a:rPr lang="ru-RU" b="1" dirty="0" smtClean="0">
                <a:solidFill>
                  <a:srgbClr val="00B050"/>
                </a:solidFill>
              </a:rPr>
              <a:t>иллюстраций.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00B050"/>
                </a:solidFill>
              </a:rPr>
              <a:t>Пальчиковые </a:t>
            </a:r>
            <a:r>
              <a:rPr lang="ru-RU" b="1" dirty="0">
                <a:solidFill>
                  <a:srgbClr val="00B050"/>
                </a:solidFill>
              </a:rPr>
              <a:t>игры «Репка», «Бабочка»,</a:t>
            </a:r>
          </a:p>
          <a:p>
            <a:pPr algn="ctr"/>
            <a:r>
              <a:rPr lang="ru-RU" b="1" dirty="0">
                <a:solidFill>
                  <a:srgbClr val="00B050"/>
                </a:solidFill>
              </a:rPr>
              <a:t>«Сказки</a:t>
            </a:r>
            <a:r>
              <a:rPr lang="ru-RU" b="1" dirty="0" smtClean="0">
                <a:solidFill>
                  <a:srgbClr val="00B050"/>
                </a:solidFill>
              </a:rPr>
              <a:t>».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B050"/>
                </a:solidFill>
              </a:rPr>
              <a:t> </a:t>
            </a:r>
            <a:r>
              <a:rPr lang="ru-RU" b="1" dirty="0" smtClean="0">
                <a:solidFill>
                  <a:srgbClr val="00B050"/>
                </a:solidFill>
              </a:rPr>
              <a:t>Рисование </a:t>
            </a:r>
            <a:r>
              <a:rPr lang="ru-RU" b="1" dirty="0">
                <a:solidFill>
                  <a:srgbClr val="00B050"/>
                </a:solidFill>
              </a:rPr>
              <a:t>«День рождения Колобка».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B050"/>
                </a:solidFill>
              </a:rPr>
              <a:t>Загадывание загадок о героях сказок.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B050"/>
                </a:solidFill>
              </a:rPr>
              <a:t>Дидактическая игра «Сложи сказку из кубиков».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B050"/>
                </a:solidFill>
              </a:rPr>
              <a:t>Подбор раскрасок по теме «Русские народные сказки».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B050"/>
                </a:solidFill>
              </a:rPr>
              <a:t>Подвижная игра «Волк и козлята».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B050"/>
                </a:solidFill>
              </a:rPr>
              <a:t>Совместная деятельность педагога и детей: </a:t>
            </a:r>
            <a:endParaRPr lang="ru-RU" b="1" dirty="0" smtClean="0">
              <a:solidFill>
                <a:srgbClr val="00B050"/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rgbClr val="00B050"/>
                </a:solidFill>
              </a:rPr>
              <a:t>Конструирование </a:t>
            </a:r>
            <a:r>
              <a:rPr lang="ru-RU" b="1" dirty="0">
                <a:solidFill>
                  <a:srgbClr val="00B050"/>
                </a:solidFill>
              </a:rPr>
              <a:t>«Построим теремок для животных»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B050"/>
                </a:solidFill>
              </a:rPr>
              <a:t>Настольный театр по сказке «Колобок»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rgbClr val="00B050"/>
                </a:solidFill>
              </a:rPr>
              <a:t>Беседа «Что случилось с колобком, </a:t>
            </a:r>
            <a:endParaRPr lang="ru-RU" b="1" dirty="0" smtClean="0">
              <a:solidFill>
                <a:srgbClr val="00B050"/>
              </a:solidFill>
            </a:endParaRPr>
          </a:p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который </a:t>
            </a:r>
            <a:r>
              <a:rPr lang="ru-RU" b="1" dirty="0">
                <a:solidFill>
                  <a:srgbClr val="00B050"/>
                </a:solidFill>
              </a:rPr>
              <a:t>ушел гулять без спросу?» </a:t>
            </a:r>
            <a:endParaRPr lang="ru-RU" b="1" dirty="0" smtClean="0">
              <a:solidFill>
                <a:srgbClr val="00B050"/>
              </a:solidFill>
            </a:endParaRPr>
          </a:p>
          <a:p>
            <a:pPr algn="ctr"/>
            <a:r>
              <a:rPr lang="ru-RU" b="1" dirty="0" smtClean="0">
                <a:solidFill>
                  <a:srgbClr val="00B050"/>
                </a:solidFill>
              </a:rPr>
              <a:t>(</a:t>
            </a:r>
            <a:r>
              <a:rPr lang="ru-RU" b="1" dirty="0">
                <a:solidFill>
                  <a:srgbClr val="00B050"/>
                </a:solidFill>
              </a:rPr>
              <a:t>правила безопасного поведения)</a:t>
            </a:r>
          </a:p>
          <a:p>
            <a:pPr algn="ctr"/>
            <a:r>
              <a:rPr lang="ru-RU" b="1" dirty="0">
                <a:solidFill>
                  <a:srgbClr val="00B050"/>
                </a:solidFill>
              </a:rPr>
              <a:t> </a:t>
            </a:r>
          </a:p>
        </p:txBody>
      </p:sp>
      <p:sp>
        <p:nvSpPr>
          <p:cNvPr id="5" name="TextBox 4"/>
          <p:cNvSpPr txBox="1"/>
          <p:nvPr/>
        </p:nvSpPr>
        <p:spPr>
          <a:xfrm rot="941802">
            <a:off x="6920505" y="1041971"/>
            <a:ext cx="14227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ЯНВАРЬ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20293794">
            <a:off x="357695" y="795750"/>
            <a:ext cx="23042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«Репка» 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</a:rPr>
              <a:t>«Колобок»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</a:rPr>
              <a:t>«Волк и козлята»</a:t>
            </a:r>
          </a:p>
        </p:txBody>
      </p:sp>
    </p:spTree>
    <p:extLst>
      <p:ext uri="{BB962C8B-B14F-4D97-AF65-F5344CB8AC3E}">
        <p14:creationId xmlns:p14="http://schemas.microsoft.com/office/powerpoint/2010/main" val="35294319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ediaurok.ucoz.net/kliparti/3/ramka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1"/>
            <a:ext cx="9361040" cy="721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 rot="1302999">
            <a:off x="6775069" y="1156706"/>
            <a:ext cx="18417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ФЕВРАЛЬ</a:t>
            </a:r>
            <a:endParaRPr lang="ru-RU" sz="3200" b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14424" y="1988840"/>
            <a:ext cx="6552728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Чтение сказок  и рассматривание иллюстраций к сказкам.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Пальчиковая игра «Сказки»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Дидактическая игра «Кто лишний?».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Лото «Кто спрятался?»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Дыхательная гимнастика «Ветерок»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Подвижная игра «У медведя во бору»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Загадки по сказкам.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Прослушивание фонограмм: разучивание </a:t>
            </a:r>
            <a:endParaRPr lang="ru-RU" sz="2000" b="1" dirty="0" smtClean="0">
              <a:solidFill>
                <a:srgbClr val="00B05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00B050"/>
                </a:solidFill>
              </a:rPr>
              <a:t>движений</a:t>
            </a:r>
            <a:r>
              <a:rPr lang="ru-RU" sz="2000" b="1" dirty="0">
                <a:solidFill>
                  <a:srgbClr val="00B050"/>
                </a:solidFill>
              </a:rPr>
              <a:t>, передающих характер животных.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Изготовление масок для инсценировки </a:t>
            </a:r>
            <a:r>
              <a:rPr lang="ru-RU" sz="2000" b="1" dirty="0" smtClean="0">
                <a:solidFill>
                  <a:srgbClr val="00B050"/>
                </a:solidFill>
              </a:rPr>
              <a:t>сказок  </a:t>
            </a:r>
            <a:endParaRPr lang="ru-RU" sz="2000" b="1" dirty="0">
              <a:solidFill>
                <a:srgbClr val="00B050"/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Консультация «Русская народная сказка в жизни </a:t>
            </a:r>
            <a:endParaRPr lang="ru-RU" sz="2000" b="1" dirty="0" smtClean="0">
              <a:solidFill>
                <a:srgbClr val="00B05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00B050"/>
                </a:solidFill>
              </a:rPr>
              <a:t>Вашего </a:t>
            </a:r>
            <a:r>
              <a:rPr lang="ru-RU" sz="2000" b="1" dirty="0">
                <a:solidFill>
                  <a:srgbClr val="00B050"/>
                </a:solidFill>
              </a:rPr>
              <a:t>ребёнка» </a:t>
            </a:r>
          </a:p>
        </p:txBody>
      </p:sp>
      <p:sp>
        <p:nvSpPr>
          <p:cNvPr id="5" name="Прямоугольник 4"/>
          <p:cNvSpPr/>
          <p:nvPr/>
        </p:nvSpPr>
        <p:spPr>
          <a:xfrm rot="20679820">
            <a:off x="84847" y="1103838"/>
            <a:ext cx="35101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«Петушок и бобовое зёрнышко»</a:t>
            </a:r>
          </a:p>
          <a:p>
            <a:pPr algn="ctr"/>
            <a:r>
              <a:rPr lang="ru-RU" b="1" dirty="0">
                <a:solidFill>
                  <a:srgbClr val="FF0000"/>
                </a:solidFill>
              </a:rPr>
              <a:t>«Маша и медведь»</a:t>
            </a:r>
          </a:p>
          <a:p>
            <a:pPr algn="ctr"/>
            <a:r>
              <a:rPr lang="ru-RU" b="1" dirty="0">
                <a:solidFill>
                  <a:srgbClr val="FF0000"/>
                </a:solidFill>
              </a:rPr>
              <a:t>«Гуси - лебеди»</a:t>
            </a:r>
          </a:p>
        </p:txBody>
      </p:sp>
    </p:spTree>
    <p:extLst>
      <p:ext uri="{BB962C8B-B14F-4D97-AF65-F5344CB8AC3E}">
        <p14:creationId xmlns:p14="http://schemas.microsoft.com/office/powerpoint/2010/main" val="27451504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ediaurok.ucoz.net/kliparti/3/ramka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1"/>
            <a:ext cx="9361040" cy="721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03648" y="1916832"/>
            <a:ext cx="669674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Чтение сказок и рассматривание иллюстраций. 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Беседа по содержанию.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Загадывание загадок о героях сказок.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 Конструирование «Построим теремок для животных». 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Дидактическая игра «Назови сказку»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Подвижная игра «Гуси-гуси».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Пальчиковая игра «Теремок».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Театрализация сказки «Теремок».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Консультация «Сказка ложь</a:t>
            </a:r>
            <a:r>
              <a:rPr lang="ru-RU" sz="2000" b="1" dirty="0" smtClean="0">
                <a:solidFill>
                  <a:srgbClr val="00B050"/>
                </a:solidFill>
              </a:rPr>
              <a:t>, </a:t>
            </a:r>
            <a:r>
              <a:rPr lang="ru-RU" sz="2000" b="1" dirty="0">
                <a:solidFill>
                  <a:srgbClr val="00B050"/>
                </a:solidFill>
              </a:rPr>
              <a:t>да в ней намёк – </a:t>
            </a:r>
            <a:endParaRPr lang="ru-RU" sz="2000" b="1" dirty="0" smtClean="0">
              <a:solidFill>
                <a:srgbClr val="00B05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00B050"/>
                </a:solidFill>
              </a:rPr>
              <a:t>добрым </a:t>
            </a:r>
            <a:r>
              <a:rPr lang="ru-RU" sz="2000" b="1" dirty="0">
                <a:solidFill>
                  <a:srgbClr val="00B050"/>
                </a:solidFill>
              </a:rPr>
              <a:t>молодцам урок».</a:t>
            </a:r>
          </a:p>
        </p:txBody>
      </p:sp>
      <p:sp>
        <p:nvSpPr>
          <p:cNvPr id="4" name="TextBox 3"/>
          <p:cNvSpPr txBox="1"/>
          <p:nvPr/>
        </p:nvSpPr>
        <p:spPr>
          <a:xfrm rot="1444015">
            <a:off x="7151850" y="1070889"/>
            <a:ext cx="10839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МАРТ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20274203">
            <a:off x="262612" y="870834"/>
            <a:ext cx="24660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«Теремок»</a:t>
            </a:r>
          </a:p>
          <a:p>
            <a:pPr algn="ctr"/>
            <a:r>
              <a:rPr lang="ru-RU" b="1" dirty="0">
                <a:solidFill>
                  <a:srgbClr val="FF0000"/>
                </a:solidFill>
              </a:rPr>
              <a:t>«Гуси-лебеди»</a:t>
            </a:r>
            <a:r>
              <a:rPr lang="ru-RU" b="1" i="1" dirty="0">
                <a:solidFill>
                  <a:srgbClr val="FF0000"/>
                </a:solidFill>
              </a:rPr>
              <a:t>              </a:t>
            </a:r>
            <a:endParaRPr lang="ru-RU" b="1" dirty="0">
              <a:solidFill>
                <a:srgbClr val="FF0000"/>
              </a:solidFill>
            </a:endParaRPr>
          </a:p>
          <a:p>
            <a:pPr algn="ctr"/>
            <a:r>
              <a:rPr lang="ru-RU" b="1" dirty="0">
                <a:solidFill>
                  <a:srgbClr val="FF0000"/>
                </a:solidFill>
              </a:rPr>
              <a:t>«Свинья и коршун»</a:t>
            </a:r>
          </a:p>
        </p:txBody>
      </p:sp>
    </p:spTree>
    <p:extLst>
      <p:ext uri="{BB962C8B-B14F-4D97-AF65-F5344CB8AC3E}">
        <p14:creationId xmlns:p14="http://schemas.microsoft.com/office/powerpoint/2010/main" val="16524413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ediaurok.ucoz.net/kliparti/3/ramka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1"/>
            <a:ext cx="9361040" cy="721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 rot="1298509">
            <a:off x="7066883" y="1070209"/>
            <a:ext cx="14149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АПРЕЛЬ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0265392">
            <a:off x="111604" y="731655"/>
            <a:ext cx="28905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«Лиса и заяц</a:t>
            </a:r>
            <a:r>
              <a:rPr lang="ru-RU" b="1" dirty="0" smtClean="0">
                <a:solidFill>
                  <a:srgbClr val="FF0000"/>
                </a:solidFill>
              </a:rPr>
              <a:t>»</a:t>
            </a:r>
            <a:r>
              <a:rPr lang="ru-RU" b="1" dirty="0">
                <a:solidFill>
                  <a:srgbClr val="FF0000"/>
                </a:solidFill>
              </a:rPr>
              <a:t> </a:t>
            </a:r>
          </a:p>
          <a:p>
            <a:pPr algn="ctr"/>
            <a:r>
              <a:rPr lang="ru-RU" b="1" dirty="0">
                <a:solidFill>
                  <a:srgbClr val="FF0000"/>
                </a:solidFill>
              </a:rPr>
              <a:t>«Три медведя</a:t>
            </a:r>
            <a:r>
              <a:rPr lang="ru-RU" b="1" dirty="0" smtClean="0">
                <a:solidFill>
                  <a:srgbClr val="FF0000"/>
                </a:solidFill>
              </a:rPr>
              <a:t>»</a:t>
            </a:r>
            <a:r>
              <a:rPr lang="ru-RU" b="1" dirty="0">
                <a:solidFill>
                  <a:srgbClr val="FF0000"/>
                </a:solidFill>
              </a:rPr>
              <a:t> </a:t>
            </a:r>
          </a:p>
          <a:p>
            <a:pPr algn="ctr"/>
            <a:r>
              <a:rPr lang="ru-RU" b="1" dirty="0">
                <a:solidFill>
                  <a:srgbClr val="FF0000"/>
                </a:solidFill>
              </a:rPr>
              <a:t>«Лисичка сестричка и серый волк»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1859340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Чтение сказок и рассматривание иллюстраций к сказкам.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Беседа по содержанию.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Загадки о героях сказок.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 err="1" smtClean="0">
                <a:solidFill>
                  <a:srgbClr val="00B050"/>
                </a:solidFill>
              </a:rPr>
              <a:t>Пазлы</a:t>
            </a:r>
            <a:r>
              <a:rPr lang="ru-RU" sz="2000" b="1" dirty="0" smtClean="0">
                <a:solidFill>
                  <a:srgbClr val="00B050"/>
                </a:solidFill>
              </a:rPr>
              <a:t> </a:t>
            </a:r>
            <a:r>
              <a:rPr lang="ru-RU" sz="2000" b="1" dirty="0">
                <a:solidFill>
                  <a:srgbClr val="00B050"/>
                </a:solidFill>
              </a:rPr>
              <a:t>«Наши добрые сказки»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Дидактическая игра «Расскажи сказку по сюжетам»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Подвижная игра «У медведя во бору»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Обновление информации на информационном стенде  группы</a:t>
            </a:r>
          </a:p>
          <a:p>
            <a:pPr algn="ctr"/>
            <a:r>
              <a:rPr lang="ru-RU" sz="2000" b="1" dirty="0">
                <a:solidFill>
                  <a:srgbClr val="00B050"/>
                </a:solidFill>
              </a:rPr>
              <a:t>Консультация «Домашний театр»</a:t>
            </a:r>
          </a:p>
        </p:txBody>
      </p:sp>
    </p:spTree>
    <p:extLst>
      <p:ext uri="{BB962C8B-B14F-4D97-AF65-F5344CB8AC3E}">
        <p14:creationId xmlns:p14="http://schemas.microsoft.com/office/powerpoint/2010/main" val="37212968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ediaurok.ucoz.net/kliparti/3/ramka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71401"/>
            <a:ext cx="9361040" cy="721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rot="20839546">
            <a:off x="319697" y="907618"/>
            <a:ext cx="27180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«Кот, петух и лиса»</a:t>
            </a:r>
          </a:p>
          <a:p>
            <a:pPr algn="ctr"/>
            <a:r>
              <a:rPr lang="ru-RU" b="1" dirty="0">
                <a:solidFill>
                  <a:srgbClr val="FF0000"/>
                </a:solidFill>
              </a:rPr>
              <a:t>«Бычок – чёрный бочок»</a:t>
            </a:r>
          </a:p>
          <a:p>
            <a:pPr algn="ctr"/>
            <a:r>
              <a:rPr lang="ru-RU" b="1" dirty="0">
                <a:solidFill>
                  <a:srgbClr val="FF0000"/>
                </a:solidFill>
              </a:rPr>
              <a:t>«Морозко»</a:t>
            </a:r>
          </a:p>
        </p:txBody>
      </p:sp>
      <p:sp>
        <p:nvSpPr>
          <p:cNvPr id="4" name="TextBox 3"/>
          <p:cNvSpPr txBox="1"/>
          <p:nvPr/>
        </p:nvSpPr>
        <p:spPr>
          <a:xfrm rot="1112839">
            <a:off x="7222809" y="1098216"/>
            <a:ext cx="950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МАЙ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98884" y="1916832"/>
            <a:ext cx="594623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Чтение сказок и рассматривание иллюстраций к сказкам.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Беседа по содержанию </a:t>
            </a:r>
            <a:endParaRPr lang="ru-RU" sz="2000" b="1" dirty="0" smtClean="0">
              <a:solidFill>
                <a:srgbClr val="00B050"/>
              </a:solidFill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00B050"/>
                </a:solidFill>
              </a:rPr>
              <a:t>Дидактические </a:t>
            </a:r>
            <a:r>
              <a:rPr lang="ru-RU" sz="2000" b="1" dirty="0">
                <a:solidFill>
                  <a:srgbClr val="00B050"/>
                </a:solidFill>
              </a:rPr>
              <a:t>игры: </a:t>
            </a:r>
            <a:r>
              <a:rPr lang="ru-RU" sz="2000" b="1" dirty="0" smtClean="0">
                <a:solidFill>
                  <a:srgbClr val="00B050"/>
                </a:solidFill>
              </a:rPr>
              <a:t>«</a:t>
            </a:r>
            <a:r>
              <a:rPr lang="ru-RU" sz="2000" b="1" dirty="0">
                <a:solidFill>
                  <a:srgbClr val="00B050"/>
                </a:solidFill>
              </a:rPr>
              <a:t>Разыграй свою сказку</a:t>
            </a:r>
            <a:r>
              <a:rPr lang="ru-RU" sz="2000" b="1" dirty="0" smtClean="0">
                <a:solidFill>
                  <a:srgbClr val="00B050"/>
                </a:solidFill>
              </a:rPr>
              <a:t>»,</a:t>
            </a:r>
            <a:endParaRPr lang="ru-RU" sz="2000" b="1" dirty="0">
              <a:solidFill>
                <a:srgbClr val="00B050"/>
              </a:solidFill>
            </a:endParaRPr>
          </a:p>
          <a:p>
            <a:pPr algn="ctr"/>
            <a:r>
              <a:rPr lang="ru-RU" sz="2000" b="1" dirty="0">
                <a:solidFill>
                  <a:srgbClr val="00B050"/>
                </a:solidFill>
              </a:rPr>
              <a:t>«Расскажи сказку по серии картинок</a:t>
            </a:r>
            <a:r>
              <a:rPr lang="ru-RU" sz="2000" b="1" dirty="0" smtClean="0">
                <a:solidFill>
                  <a:srgbClr val="00B050"/>
                </a:solidFill>
              </a:rPr>
              <a:t>»,</a:t>
            </a:r>
            <a:endParaRPr lang="ru-RU" sz="2000" b="1" dirty="0">
              <a:solidFill>
                <a:srgbClr val="00B050"/>
              </a:solidFill>
            </a:endParaRPr>
          </a:p>
          <a:p>
            <a:pPr algn="ctr"/>
            <a:r>
              <a:rPr lang="ru-RU" sz="2000" b="1" dirty="0">
                <a:solidFill>
                  <a:srgbClr val="00B050"/>
                </a:solidFill>
              </a:rPr>
              <a:t>«Составь сказку</a:t>
            </a:r>
            <a:r>
              <a:rPr lang="ru-RU" sz="2000" b="1" dirty="0" smtClean="0">
                <a:solidFill>
                  <a:srgbClr val="00B050"/>
                </a:solidFill>
              </a:rPr>
              <a:t>», «</a:t>
            </a:r>
            <a:r>
              <a:rPr lang="ru-RU" sz="2000" b="1" dirty="0">
                <a:solidFill>
                  <a:srgbClr val="00B050"/>
                </a:solidFill>
              </a:rPr>
              <a:t>Назови сказку</a:t>
            </a:r>
            <a:r>
              <a:rPr lang="ru-RU" sz="2000" b="1" dirty="0" smtClean="0">
                <a:solidFill>
                  <a:srgbClr val="00B050"/>
                </a:solidFill>
              </a:rPr>
              <a:t>»,</a:t>
            </a:r>
            <a:endParaRPr lang="ru-RU" sz="2000" b="1" dirty="0">
              <a:solidFill>
                <a:srgbClr val="00B050"/>
              </a:solidFill>
            </a:endParaRPr>
          </a:p>
          <a:p>
            <a:pPr algn="ctr"/>
            <a:r>
              <a:rPr lang="ru-RU" sz="2000" b="1" dirty="0">
                <a:solidFill>
                  <a:srgbClr val="00B050"/>
                </a:solidFill>
              </a:rPr>
              <a:t>«Узнай сказку по иллюстрации»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Чтение и заучивание стихотворения «Мороз»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Пальчиковые игры «Звери», «Кто живет в лесу», «Сказки»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Загадки по сказкам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Игра «Подбери пословицу к картинке».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00B050"/>
                </a:solidFill>
              </a:rPr>
              <a:t>Викторина по сказкам «Отгадай сказку»</a:t>
            </a:r>
          </a:p>
          <a:p>
            <a:pPr algn="ctr"/>
            <a:endParaRPr lang="ru-RU" sz="2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39471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ediaurok.ucoz.net/kliparti/3/ramka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103" y="-172703"/>
            <a:ext cx="9361040" cy="721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rot="20804367">
            <a:off x="691159" y="1117665"/>
            <a:ext cx="22495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i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Результаты</a:t>
            </a:r>
            <a:endParaRPr lang="ru-RU" sz="2800" b="1" i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99698" y="1916832"/>
            <a:ext cx="6428485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Дети: </a:t>
            </a:r>
            <a:r>
              <a:rPr lang="ru-RU" sz="20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342900" lvl="0" indent="-342900"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20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познакомились </a:t>
            </a:r>
            <a:r>
              <a:rPr lang="ru-RU" sz="20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русскими народными сказками;</a:t>
            </a:r>
            <a:endParaRPr lang="ru-RU" sz="20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научились </a:t>
            </a:r>
            <a:r>
              <a:rPr lang="ru-RU" sz="20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распознавать сказочных героев по иллюстрациям;</a:t>
            </a:r>
            <a:endParaRPr lang="ru-RU" sz="20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были участниками игр- драматизаций, кукольных спектаклей;</a:t>
            </a:r>
            <a:endParaRPr lang="ru-RU" sz="20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научились </a:t>
            </a:r>
            <a:r>
              <a:rPr lang="ru-RU" sz="20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отвечать на вопросы по содержанию сказок, мимикой передавать характер и настроение героев;</a:t>
            </a:r>
            <a:endParaRPr lang="ru-RU" sz="20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речь стала </a:t>
            </a:r>
            <a:r>
              <a:rPr lang="ru-RU" sz="20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более выразительной;</a:t>
            </a:r>
            <a:endParaRPr lang="ru-RU" sz="20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родители </a:t>
            </a:r>
            <a:r>
              <a:rPr lang="ru-RU" sz="20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воспитанников стали больше </a:t>
            </a:r>
            <a:endParaRPr lang="ru-RU" sz="2000" b="1" dirty="0" smtClean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времени </a:t>
            </a:r>
            <a:r>
              <a:rPr lang="ru-RU" sz="20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уделять чтению с детьми.</a:t>
            </a:r>
            <a:endParaRPr lang="ru-RU" sz="2000" b="1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978603">
            <a:off x="6637249" y="1082657"/>
            <a:ext cx="16866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проекта:</a:t>
            </a:r>
          </a:p>
        </p:txBody>
      </p:sp>
    </p:spTree>
    <p:extLst>
      <p:ext uri="{BB962C8B-B14F-4D97-AF65-F5344CB8AC3E}">
        <p14:creationId xmlns:p14="http://schemas.microsoft.com/office/powerpoint/2010/main" val="7931565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ediaurok.ucoz.net/kliparti/3/ramka_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103" y="-243408"/>
            <a:ext cx="9361040" cy="7213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133" y="1933095"/>
            <a:ext cx="5112568" cy="411721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 rot="20592333">
            <a:off x="300728" y="1113629"/>
            <a:ext cx="30733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Наш книжный уголок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885750">
            <a:off x="5723653" y="928963"/>
            <a:ext cx="30733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Наш книжный уголок</a:t>
            </a:r>
          </a:p>
        </p:txBody>
      </p:sp>
    </p:spTree>
    <p:extLst>
      <p:ext uri="{BB962C8B-B14F-4D97-AF65-F5344CB8AC3E}">
        <p14:creationId xmlns:p14="http://schemas.microsoft.com/office/powerpoint/2010/main" val="34562328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avatars.mds.yandex.net/get-pdb/964669/1b7e782f-3f75-437f-ba36-4abb8716704c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347" y="2276872"/>
            <a:ext cx="3096344" cy="439248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32656"/>
            <a:ext cx="4059667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2812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avatars.mds.yandex.net/get-pdb/911433/a1d81732-938f-4cc2-be66-844d72ec0081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128" y="2276872"/>
            <a:ext cx="3082602" cy="429309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32656"/>
            <a:ext cx="4112546" cy="3293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7570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img-fotki.yandex.ru/get/6205/102699435.61d/0_85ed0_af0f783a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998" y="0"/>
            <a:ext cx="92230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276872"/>
            <a:ext cx="3168352" cy="43204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32656"/>
            <a:ext cx="4176464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7281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964669/1b7e782f-3f75-437f-ba36-4abb8716704c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7" y="1524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313760"/>
            <a:ext cx="3168352" cy="428359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13970"/>
            <a:ext cx="4104456" cy="3403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296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911433/a1d81732-938f-4cc2-be66-844d72ec0081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981" y="332656"/>
            <a:ext cx="4077085" cy="33123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276872"/>
            <a:ext cx="3168352" cy="410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6201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g-fotki.yandex.ru/get/6205/102699435.61d/0_85ed0_af0f783a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998" y="0"/>
            <a:ext cx="92230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32656"/>
            <a:ext cx="4176464" cy="33123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276872"/>
            <a:ext cx="3201820" cy="4269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2634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964669/1b7e782f-3f75-437f-ba36-4abb8716704c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7" y="1524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276872"/>
            <a:ext cx="3111810" cy="432048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0116" y="344243"/>
            <a:ext cx="4016020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5743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ds02.infourok.ru/uploads/ex/0b0b/00028f92-f557cf67/img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673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61072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729</Words>
  <Application>Microsoft Office PowerPoint</Application>
  <PresentationFormat>Экран (4:3)</PresentationFormat>
  <Paragraphs>136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</dc:creator>
  <cp:lastModifiedBy>Людмила</cp:lastModifiedBy>
  <cp:revision>25</cp:revision>
  <dcterms:created xsi:type="dcterms:W3CDTF">2019-05-18T08:43:56Z</dcterms:created>
  <dcterms:modified xsi:type="dcterms:W3CDTF">2019-05-21T11:49:13Z</dcterms:modified>
</cp:coreProperties>
</file>