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sldIdLst>
    <p:sldId id="256" r:id="rId2"/>
    <p:sldId id="263" r:id="rId3"/>
    <p:sldId id="276" r:id="rId4"/>
    <p:sldId id="264" r:id="rId5"/>
    <p:sldId id="270" r:id="rId6"/>
    <p:sldId id="271" r:id="rId7"/>
    <p:sldId id="272" r:id="rId8"/>
    <p:sldId id="273" r:id="rId9"/>
    <p:sldId id="265" r:id="rId10"/>
    <p:sldId id="274" r:id="rId11"/>
    <p:sldId id="266" r:id="rId12"/>
    <p:sldId id="275" r:id="rId13"/>
    <p:sldId id="260"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AB267681-B1FC-43B4-90C3-5E0B10AD4E81}" type="datetimeFigureOut">
              <a:rPr lang="ru-RU" smtClean="0"/>
              <a:pPr/>
              <a:t>10.10.2025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A7973E-0F77-47CA-9082-41A00D3D8BC4}" type="slidenum">
              <a:rPr lang="ru-RU" smtClean="0"/>
              <a:pPr/>
              <a:t>‹#›</a:t>
            </a:fld>
            <a:endParaRPr lang="ru-RU"/>
          </a:p>
        </p:txBody>
      </p:sp>
    </p:spTree>
    <p:extLst>
      <p:ext uri="{BB962C8B-B14F-4D97-AF65-F5344CB8AC3E}">
        <p14:creationId xmlns:p14="http://schemas.microsoft.com/office/powerpoint/2010/main" val="1868276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AB267681-B1FC-43B4-90C3-5E0B10AD4E81}" type="datetimeFigureOut">
              <a:rPr lang="ru-RU" smtClean="0"/>
              <a:pPr/>
              <a:t>10.10.2025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A7973E-0F77-47CA-9082-41A00D3D8BC4}" type="slidenum">
              <a:rPr lang="ru-RU" smtClean="0"/>
              <a:pPr/>
              <a:t>‹#›</a:t>
            </a:fld>
            <a:endParaRPr lang="ru-RU"/>
          </a:p>
        </p:txBody>
      </p:sp>
    </p:spTree>
    <p:extLst>
      <p:ext uri="{BB962C8B-B14F-4D97-AF65-F5344CB8AC3E}">
        <p14:creationId xmlns:p14="http://schemas.microsoft.com/office/powerpoint/2010/main" val="3181117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AB267681-B1FC-43B4-90C3-5E0B10AD4E81}" type="datetimeFigureOut">
              <a:rPr lang="ru-RU" smtClean="0"/>
              <a:pPr/>
              <a:t>10.10.2025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A7973E-0F77-47CA-9082-41A00D3D8BC4}" type="slidenum">
              <a:rPr lang="ru-RU" smtClean="0"/>
              <a:pPr/>
              <a:t>‹#›</a:t>
            </a:fld>
            <a:endParaRPr lang="ru-RU"/>
          </a:p>
        </p:txBody>
      </p:sp>
    </p:spTree>
    <p:extLst>
      <p:ext uri="{BB962C8B-B14F-4D97-AF65-F5344CB8AC3E}">
        <p14:creationId xmlns:p14="http://schemas.microsoft.com/office/powerpoint/2010/main" val="7157375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B267681-B1FC-43B4-90C3-5E0B10AD4E81}" type="datetimeFigureOut">
              <a:rPr lang="ru-RU" smtClean="0"/>
              <a:pPr/>
              <a:t>10.10.2025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2A7973E-0F77-47CA-9082-41A00D3D8BC4}" type="slidenum">
              <a:rPr lang="ru-RU" smtClean="0"/>
              <a:pPr/>
              <a:t>‹#›</a:t>
            </a:fld>
            <a:endParaRPr lang="ru-RU"/>
          </a:p>
        </p:txBody>
      </p:sp>
    </p:spTree>
    <p:extLst>
      <p:ext uri="{BB962C8B-B14F-4D97-AF65-F5344CB8AC3E}">
        <p14:creationId xmlns:p14="http://schemas.microsoft.com/office/powerpoint/2010/main" val="23564547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AB267681-B1FC-43B4-90C3-5E0B10AD4E81}" type="datetimeFigureOut">
              <a:rPr lang="ru-RU" smtClean="0"/>
              <a:pPr/>
              <a:t>10.10.2025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2A7973E-0F77-47CA-9082-41A00D3D8BC4}" type="slidenum">
              <a:rPr lang="ru-RU" smtClean="0"/>
              <a:pPr/>
              <a:t>‹#›</a:t>
            </a:fld>
            <a:endParaRPr lang="ru-RU"/>
          </a:p>
        </p:txBody>
      </p:sp>
    </p:spTree>
    <p:extLst>
      <p:ext uri="{BB962C8B-B14F-4D97-AF65-F5344CB8AC3E}">
        <p14:creationId xmlns:p14="http://schemas.microsoft.com/office/powerpoint/2010/main" val="2606291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AB267681-B1FC-43B4-90C3-5E0B10AD4E81}" type="datetimeFigureOut">
              <a:rPr lang="ru-RU" smtClean="0"/>
              <a:pPr/>
              <a:t>10.10.2025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2A7973E-0F77-47CA-9082-41A00D3D8BC4}" type="slidenum">
              <a:rPr lang="ru-RU" smtClean="0"/>
              <a:pPr/>
              <a:t>‹#›</a:t>
            </a:fld>
            <a:endParaRPr lang="ru-RU"/>
          </a:p>
        </p:txBody>
      </p:sp>
    </p:spTree>
    <p:extLst>
      <p:ext uri="{BB962C8B-B14F-4D97-AF65-F5344CB8AC3E}">
        <p14:creationId xmlns:p14="http://schemas.microsoft.com/office/powerpoint/2010/main" val="18702576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267681-B1FC-43B4-90C3-5E0B10AD4E81}" type="datetimeFigureOut">
              <a:rPr lang="ru-RU" smtClean="0"/>
              <a:pPr/>
              <a:t>10.10.2025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92A7973E-0F77-47CA-9082-41A00D3D8BC4}" type="slidenum">
              <a:rPr lang="ru-RU" smtClean="0"/>
              <a:pPr/>
              <a:t>‹#›</a:t>
            </a:fld>
            <a:endParaRPr lang="ru-RU"/>
          </a:p>
        </p:txBody>
      </p:sp>
    </p:spTree>
    <p:extLst>
      <p:ext uri="{BB962C8B-B14F-4D97-AF65-F5344CB8AC3E}">
        <p14:creationId xmlns:p14="http://schemas.microsoft.com/office/powerpoint/2010/main" val="1849509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AB267681-B1FC-43B4-90C3-5E0B10AD4E81}" type="datetimeFigureOut">
              <a:rPr lang="ru-RU" smtClean="0"/>
              <a:pPr/>
              <a:t>10.10.2025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2A7973E-0F77-47CA-9082-41A00D3D8BC4}" type="slidenum">
              <a:rPr lang="ru-RU" smtClean="0"/>
              <a:pPr/>
              <a:t>‹#›</a:t>
            </a:fld>
            <a:endParaRPr lang="ru-RU"/>
          </a:p>
        </p:txBody>
      </p:sp>
    </p:spTree>
    <p:extLst>
      <p:ext uri="{BB962C8B-B14F-4D97-AF65-F5344CB8AC3E}">
        <p14:creationId xmlns:p14="http://schemas.microsoft.com/office/powerpoint/2010/main" val="22541722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AB267681-B1FC-43B4-90C3-5E0B10AD4E81}" type="datetimeFigureOut">
              <a:rPr lang="ru-RU" smtClean="0"/>
              <a:pPr/>
              <a:t>10.10.2025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2A7973E-0F77-47CA-9082-41A00D3D8BC4}" type="slidenum">
              <a:rPr lang="ru-RU" smtClean="0"/>
              <a:pPr/>
              <a:t>‹#›</a:t>
            </a:fld>
            <a:endParaRPr lang="ru-RU"/>
          </a:p>
        </p:txBody>
      </p:sp>
    </p:spTree>
    <p:extLst>
      <p:ext uri="{BB962C8B-B14F-4D97-AF65-F5344CB8AC3E}">
        <p14:creationId xmlns:p14="http://schemas.microsoft.com/office/powerpoint/2010/main" val="24159814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AB267681-B1FC-43B4-90C3-5E0B10AD4E81}" type="datetimeFigureOut">
              <a:rPr lang="ru-RU" smtClean="0"/>
              <a:pPr/>
              <a:t>10.10.2025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A7973E-0F77-47CA-9082-41A00D3D8BC4}" type="slidenum">
              <a:rPr lang="ru-RU" smtClean="0"/>
              <a:pPr/>
              <a:t>‹#›</a:t>
            </a:fld>
            <a:endParaRPr lang="ru-RU"/>
          </a:p>
        </p:txBody>
      </p:sp>
    </p:spTree>
    <p:extLst>
      <p:ext uri="{BB962C8B-B14F-4D97-AF65-F5344CB8AC3E}">
        <p14:creationId xmlns:p14="http://schemas.microsoft.com/office/powerpoint/2010/main" val="1811079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AB267681-B1FC-43B4-90C3-5E0B10AD4E81}" type="datetimeFigureOut">
              <a:rPr lang="ru-RU" smtClean="0"/>
              <a:pPr/>
              <a:t>10.10.2025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A7973E-0F77-47CA-9082-41A00D3D8BC4}" type="slidenum">
              <a:rPr lang="ru-RU" smtClean="0"/>
              <a:pPr/>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224937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AB267681-B1FC-43B4-90C3-5E0B10AD4E81}" type="datetimeFigureOut">
              <a:rPr lang="ru-RU" smtClean="0"/>
              <a:pPr/>
              <a:t>10.10.2025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A7973E-0F77-47CA-9082-41A00D3D8BC4}" type="slidenum">
              <a:rPr lang="ru-RU" smtClean="0"/>
              <a:pPr/>
              <a:t>‹#›</a:t>
            </a:fld>
            <a:endParaRPr lang="ru-RU"/>
          </a:p>
        </p:txBody>
      </p:sp>
    </p:spTree>
    <p:extLst>
      <p:ext uri="{BB962C8B-B14F-4D97-AF65-F5344CB8AC3E}">
        <p14:creationId xmlns:p14="http://schemas.microsoft.com/office/powerpoint/2010/main" val="25570939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AB267681-B1FC-43B4-90C3-5E0B10AD4E81}" type="datetimeFigureOut">
              <a:rPr lang="ru-RU" smtClean="0"/>
              <a:pPr/>
              <a:t>10.10.2025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A7973E-0F77-47CA-9082-41A00D3D8BC4}" type="slidenum">
              <a:rPr lang="ru-RU" smtClean="0"/>
              <a:pPr/>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69408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AB267681-B1FC-43B4-90C3-5E0B10AD4E81}" type="datetimeFigureOut">
              <a:rPr lang="ru-RU" smtClean="0"/>
              <a:pPr/>
              <a:t>10.10.2025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A7973E-0F77-47CA-9082-41A00D3D8BC4}" type="slidenum">
              <a:rPr lang="ru-RU" smtClean="0"/>
              <a:pPr/>
              <a:t>‹#›</a:t>
            </a:fld>
            <a:endParaRPr lang="ru-RU"/>
          </a:p>
        </p:txBody>
      </p:sp>
    </p:spTree>
    <p:extLst>
      <p:ext uri="{BB962C8B-B14F-4D97-AF65-F5344CB8AC3E}">
        <p14:creationId xmlns:p14="http://schemas.microsoft.com/office/powerpoint/2010/main" val="40986647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AB267681-B1FC-43B4-90C3-5E0B10AD4E81}" type="datetimeFigureOut">
              <a:rPr lang="ru-RU" smtClean="0"/>
              <a:pPr/>
              <a:t>10.10.2025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A7973E-0F77-47CA-9082-41A00D3D8BC4}" type="slidenum">
              <a:rPr lang="ru-RU" smtClean="0"/>
              <a:pPr/>
              <a:t>‹#›</a:t>
            </a:fld>
            <a:endParaRPr lang="ru-RU"/>
          </a:p>
        </p:txBody>
      </p:sp>
    </p:spTree>
    <p:extLst>
      <p:ext uri="{BB962C8B-B14F-4D97-AF65-F5344CB8AC3E}">
        <p14:creationId xmlns:p14="http://schemas.microsoft.com/office/powerpoint/2010/main" val="17942933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AB267681-B1FC-43B4-90C3-5E0B10AD4E81}" type="datetimeFigureOut">
              <a:rPr lang="ru-RU" smtClean="0"/>
              <a:pPr/>
              <a:t>10.10.2025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A7973E-0F77-47CA-9082-41A00D3D8BC4}" type="slidenum">
              <a:rPr lang="ru-RU" smtClean="0"/>
              <a:pPr/>
              <a:t>‹#›</a:t>
            </a:fld>
            <a:endParaRPr lang="ru-RU"/>
          </a:p>
        </p:txBody>
      </p:sp>
    </p:spTree>
    <p:extLst>
      <p:ext uri="{BB962C8B-B14F-4D97-AF65-F5344CB8AC3E}">
        <p14:creationId xmlns:p14="http://schemas.microsoft.com/office/powerpoint/2010/main" val="2317361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B267681-B1FC-43B4-90C3-5E0B10AD4E81}" type="datetimeFigureOut">
              <a:rPr lang="ru-RU" smtClean="0"/>
              <a:pPr/>
              <a:t>10.10.2025</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2A7973E-0F77-47CA-9082-41A00D3D8BC4}" type="slidenum">
              <a:rPr lang="ru-RU" smtClean="0"/>
              <a:pPr/>
              <a:t>‹#›</a:t>
            </a:fld>
            <a:endParaRPr lang="ru-RU"/>
          </a:p>
        </p:txBody>
      </p:sp>
    </p:spTree>
    <p:extLst>
      <p:ext uri="{BB962C8B-B14F-4D97-AF65-F5344CB8AC3E}">
        <p14:creationId xmlns:p14="http://schemas.microsoft.com/office/powerpoint/2010/main" val="1434995653"/>
      </p:ext>
    </p:extLst>
  </p:cSld>
  <p:clrMap bg1="dk1" tx1="lt1" bg2="dk2" tx2="lt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22363" y="168812"/>
            <a:ext cx="8234668" cy="3859041"/>
          </a:xfrm>
        </p:spPr>
        <p:txBody>
          <a:bodyPr>
            <a:normAutofit/>
          </a:bodyPr>
          <a:lstStyle/>
          <a:p>
            <a:pPr algn="ctr"/>
            <a:r>
              <a:rPr lang="ru-RU" sz="4800" b="1" dirty="0" smtClean="0"/>
              <a:t>ПРИМЕНЕНИЕ ЗДОРОВЬЕСБЕРЕГАЮЩИХ ТЕХНОЛОГИЙ НА УРОКАХ МАТЕМАТИКИ</a:t>
            </a:r>
            <a:br>
              <a:rPr lang="ru-RU" sz="4800" b="1" dirty="0" smtClean="0"/>
            </a:br>
            <a:endParaRPr lang="ru-RU" sz="4800" dirty="0"/>
          </a:p>
        </p:txBody>
      </p:sp>
      <p:sp>
        <p:nvSpPr>
          <p:cNvPr id="3" name="Подзаголовок 2"/>
          <p:cNvSpPr>
            <a:spLocks noGrp="1"/>
          </p:cNvSpPr>
          <p:nvPr>
            <p:ph type="subTitle" idx="1"/>
          </p:nvPr>
        </p:nvSpPr>
        <p:spPr>
          <a:xfrm>
            <a:off x="2025747" y="4050833"/>
            <a:ext cx="7610621" cy="1984207"/>
          </a:xfrm>
        </p:spPr>
        <p:txBody>
          <a:bodyPr>
            <a:normAutofit/>
          </a:bodyPr>
          <a:lstStyle/>
          <a:p>
            <a:pPr hangingPunct="0"/>
            <a:r>
              <a:rPr lang="ru-RU" b="1" i="1" dirty="0" smtClean="0"/>
              <a:t>Забота о здоровье – это важнейший труд воспитателя. От жизнедеятельности детей зависит  их духовная жизнь, мировоззрение, умственное  развитие, прочность знаний, вера в свои силы…”</a:t>
            </a:r>
            <a:endParaRPr lang="ru-RU" dirty="0" smtClean="0"/>
          </a:p>
          <a:p>
            <a:pPr hangingPunct="0"/>
            <a:r>
              <a:rPr lang="ru-RU" dirty="0" smtClean="0"/>
              <a:t>   В.А.Сухомлинский</a:t>
            </a:r>
          </a:p>
          <a:p>
            <a:endParaRPr lang="ru-RU" dirty="0"/>
          </a:p>
        </p:txBody>
      </p:sp>
    </p:spTree>
    <p:extLst>
      <p:ext uri="{BB962C8B-B14F-4D97-AF65-F5344CB8AC3E}">
        <p14:creationId xmlns:p14="http://schemas.microsoft.com/office/powerpoint/2010/main" val="416808379"/>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8812" y="609600"/>
            <a:ext cx="9903656" cy="3329354"/>
          </a:xfrm>
        </p:spPr>
        <p:txBody>
          <a:bodyPr>
            <a:normAutofit/>
          </a:bodyPr>
          <a:lstStyle/>
          <a:p>
            <a:r>
              <a:rPr lang="ru-RU" sz="2200" dirty="0" smtClean="0">
                <a:solidFill>
                  <a:schemeClr val="tx1"/>
                </a:solidFill>
                <a:latin typeface="Times New Roman" pitchFamily="18" charset="0"/>
                <a:cs typeface="Times New Roman" pitchFamily="18" charset="0"/>
              </a:rPr>
              <a:t>В законе РФ «Об образовании» (статья  51.) сказано: «Образовательное учреждение создает условия, гарантирующие охрану и укрепление здоровья обучающихся». Поэтому одной из приоритетных задач, стоящих перед школой в течение последних лет, является сохранение и укрепление здоровья детей.</a:t>
            </a:r>
            <a:br>
              <a:rPr lang="ru-RU" sz="2200" dirty="0" smtClean="0">
                <a:solidFill>
                  <a:schemeClr val="tx1"/>
                </a:solidFill>
                <a:latin typeface="Times New Roman" pitchFamily="18" charset="0"/>
                <a:cs typeface="Times New Roman" pitchFamily="18" charset="0"/>
              </a:rPr>
            </a:br>
            <a:r>
              <a:rPr lang="ru-RU" dirty="0" smtClean="0"/>
              <a:t/>
            </a:r>
            <a:br>
              <a:rPr lang="ru-RU" dirty="0" smtClean="0"/>
            </a:br>
            <a:endParaRPr lang="ru-RU" dirty="0"/>
          </a:p>
        </p:txBody>
      </p:sp>
      <p:sp>
        <p:nvSpPr>
          <p:cNvPr id="3" name="Объект 2"/>
          <p:cNvSpPr>
            <a:spLocks noGrp="1"/>
          </p:cNvSpPr>
          <p:nvPr>
            <p:ph idx="1"/>
          </p:nvPr>
        </p:nvSpPr>
        <p:spPr>
          <a:xfrm>
            <a:off x="789875" y="2588454"/>
            <a:ext cx="8596668" cy="2996419"/>
          </a:xfrm>
        </p:spPr>
        <p:txBody>
          <a:bodyPr>
            <a:noAutofit/>
          </a:bodyPr>
          <a:lstStyle/>
          <a:p>
            <a:pPr hangingPunct="0"/>
            <a:r>
              <a:rPr lang="ru-RU" sz="2800" b="1" dirty="0" err="1" smtClean="0"/>
              <a:t>Здоровьесберегающие</a:t>
            </a:r>
            <a:r>
              <a:rPr lang="ru-RU" sz="2800" b="1" dirty="0" smtClean="0"/>
              <a:t> образовательные технологии – это  психолого-педагогические технологии, программы, методы, которые направлены на воспитание у учащихся культуры здоровья, личностных качеств, способствующих его сохранению и укреплению, формирование представления о здоровье как ценности, мотивацию на ведение здорового образа жизни.</a:t>
            </a:r>
            <a:endParaRPr lang="ru-RU" sz="2800" b="1" dirty="0"/>
          </a:p>
        </p:txBody>
      </p:sp>
    </p:spTree>
    <p:extLst>
      <p:ext uri="{BB962C8B-B14F-4D97-AF65-F5344CB8AC3E}">
        <p14:creationId xmlns:p14="http://schemas.microsoft.com/office/powerpoint/2010/main" val="3208465486"/>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2031" y="309489"/>
            <a:ext cx="9298743" cy="1055077"/>
          </a:xfrm>
        </p:spPr>
        <p:txBody>
          <a:bodyPr>
            <a:normAutofit fontScale="90000"/>
          </a:bodyPr>
          <a:lstStyle/>
          <a:p>
            <a:r>
              <a:rPr lang="ru-RU" b="1" dirty="0" smtClean="0"/>
              <a:t>Физкультминутки, применяемые на уроках.</a:t>
            </a:r>
            <a:endParaRPr lang="ru-RU" dirty="0"/>
          </a:p>
        </p:txBody>
      </p:sp>
      <p:pic>
        <p:nvPicPr>
          <p:cNvPr id="3074" name="Picture 2" descr="C:\Users\user\Downloads\f212e277-21c5-4f67-a078-3127b3222712.JPG"/>
          <p:cNvPicPr>
            <a:picLocks noGrp="1" noChangeAspect="1" noChangeArrowheads="1"/>
          </p:cNvPicPr>
          <p:nvPr>
            <p:ph idx="1"/>
          </p:nvPr>
        </p:nvPicPr>
        <p:blipFill>
          <a:blip r:embed="rId2" cstate="print"/>
          <a:srcRect/>
          <a:stretch>
            <a:fillRect/>
          </a:stretch>
        </p:blipFill>
        <p:spPr bwMode="auto">
          <a:xfrm>
            <a:off x="1589649" y="1028074"/>
            <a:ext cx="7484013" cy="561301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 y="211015"/>
            <a:ext cx="9931791" cy="1719385"/>
          </a:xfrm>
        </p:spPr>
        <p:txBody>
          <a:bodyPr>
            <a:normAutofit fontScale="90000"/>
          </a:bodyPr>
          <a:lstStyle/>
          <a:p>
            <a:pPr algn="ctr"/>
            <a:r>
              <a:rPr lang="ru-RU" b="1" dirty="0" smtClean="0"/>
              <a:t>Физкультминутки, применяемые на уроках.</a:t>
            </a:r>
            <a:r>
              <a:rPr lang="ru-RU" dirty="0" smtClean="0"/>
              <a:t/>
            </a:r>
            <a:br>
              <a:rPr lang="ru-RU" dirty="0" smtClean="0"/>
            </a:br>
            <a:endParaRPr lang="ru-RU" dirty="0"/>
          </a:p>
        </p:txBody>
      </p:sp>
      <p:sp>
        <p:nvSpPr>
          <p:cNvPr id="3" name="Объект 2"/>
          <p:cNvSpPr>
            <a:spLocks noGrp="1"/>
          </p:cNvSpPr>
          <p:nvPr>
            <p:ph idx="1"/>
          </p:nvPr>
        </p:nvSpPr>
        <p:spPr>
          <a:xfrm>
            <a:off x="677334" y="1055077"/>
            <a:ext cx="8596668" cy="5584873"/>
          </a:xfrm>
        </p:spPr>
        <p:txBody>
          <a:bodyPr>
            <a:normAutofit fontScale="92500" lnSpcReduction="20000"/>
          </a:bodyPr>
          <a:lstStyle/>
          <a:p>
            <a:pPr algn="ctr" hangingPunct="0">
              <a:buNone/>
            </a:pPr>
            <a:r>
              <a:rPr lang="ru-RU" sz="3200" b="1" u="sng" dirty="0" smtClean="0"/>
              <a:t> Понедельник</a:t>
            </a:r>
            <a:endParaRPr lang="ru-RU" sz="3200" dirty="0" smtClean="0"/>
          </a:p>
          <a:p>
            <a:pPr algn="ctr" hangingPunct="0">
              <a:buNone/>
            </a:pPr>
            <a:r>
              <a:rPr lang="ru-RU" sz="3200" b="1" dirty="0" smtClean="0"/>
              <a:t>Физкультминутка №1 для снятия утомления с туловища</a:t>
            </a:r>
            <a:endParaRPr lang="ru-RU" sz="3200" dirty="0" smtClean="0"/>
          </a:p>
          <a:p>
            <a:pPr hangingPunct="0"/>
            <a:r>
              <a:rPr lang="ru-RU" dirty="0" smtClean="0"/>
              <a:t> </a:t>
            </a:r>
            <a:r>
              <a:rPr lang="ru-RU" sz="2800" dirty="0" smtClean="0"/>
              <a:t>Стойка ноги врозь, руки за голову. Резко повернуть таз направо. Резко повернуть таз налево. Во время повторов плечевой пояс оставить неподвижным. Повторить 6-8 раз. Темп средний.</a:t>
            </a:r>
          </a:p>
          <a:p>
            <a:pPr hangingPunct="0"/>
            <a:r>
              <a:rPr lang="ru-RU" sz="2800" dirty="0" smtClean="0"/>
              <a:t>Стойка ноги врозь, руки за голову. Круговые движения (3) в одну сторону, затем в другую. Руки вниз потрясти кистями. Повторить 4-6 раз. Темп средний.</a:t>
            </a:r>
          </a:p>
          <a:p>
            <a:pPr hangingPunct="0"/>
            <a:r>
              <a:rPr lang="ru-RU" sz="2800" dirty="0" smtClean="0"/>
              <a:t>Стойка ноги врозь. Наклон вперед, правая рука скользит вдоль ноги вниз, левая сгибаясь, вдоль тела вверх. Исходное положение. То же в другую сторону. Повторить 6-8 раз. Темп средний.</a:t>
            </a:r>
            <a:endParaRPr lang="ru-RU" sz="2800" dirty="0"/>
          </a:p>
        </p:txBody>
      </p:sp>
    </p:spTree>
    <p:extLst>
      <p:ext uri="{BB962C8B-B14F-4D97-AF65-F5344CB8AC3E}">
        <p14:creationId xmlns:p14="http://schemas.microsoft.com/office/powerpoint/2010/main" val="20486647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 y="211015"/>
            <a:ext cx="9931791" cy="1719385"/>
          </a:xfrm>
        </p:spPr>
        <p:txBody>
          <a:bodyPr>
            <a:normAutofit fontScale="90000"/>
          </a:bodyPr>
          <a:lstStyle/>
          <a:p>
            <a:pPr algn="ctr"/>
            <a:r>
              <a:rPr lang="ru-RU" b="1" dirty="0" smtClean="0"/>
              <a:t>Физкультминутки, применяемые на уроках.</a:t>
            </a:r>
            <a:r>
              <a:rPr lang="ru-RU" dirty="0" smtClean="0"/>
              <a:t/>
            </a:r>
            <a:br>
              <a:rPr lang="ru-RU" dirty="0" smtClean="0"/>
            </a:br>
            <a:endParaRPr lang="ru-RU" dirty="0"/>
          </a:p>
        </p:txBody>
      </p:sp>
      <p:sp>
        <p:nvSpPr>
          <p:cNvPr id="3" name="Объект 2"/>
          <p:cNvSpPr>
            <a:spLocks noGrp="1"/>
          </p:cNvSpPr>
          <p:nvPr>
            <p:ph idx="1"/>
          </p:nvPr>
        </p:nvSpPr>
        <p:spPr>
          <a:xfrm>
            <a:off x="677334" y="1055077"/>
            <a:ext cx="8596668" cy="5584873"/>
          </a:xfrm>
        </p:spPr>
        <p:txBody>
          <a:bodyPr>
            <a:normAutofit/>
          </a:bodyPr>
          <a:lstStyle/>
          <a:p>
            <a:pPr algn="ctr" hangingPunct="0">
              <a:buNone/>
            </a:pPr>
            <a:r>
              <a:rPr lang="ru-RU" sz="3200" b="1" u="sng" dirty="0" smtClean="0"/>
              <a:t>Вторник </a:t>
            </a:r>
            <a:endParaRPr lang="ru-RU" sz="3200" dirty="0" smtClean="0"/>
          </a:p>
          <a:p>
            <a:pPr algn="ctr" hangingPunct="0">
              <a:buNone/>
            </a:pPr>
            <a:r>
              <a:rPr lang="ru-RU" sz="3200" b="1" dirty="0" smtClean="0"/>
              <a:t>Физкультминутка №2 </a:t>
            </a:r>
            <a:r>
              <a:rPr lang="ru-RU" sz="3200" dirty="0" smtClean="0"/>
              <a:t>(для снятия утомления с плечевого пояса и рук)</a:t>
            </a:r>
          </a:p>
          <a:p>
            <a:pPr hangingPunct="0"/>
            <a:r>
              <a:rPr lang="ru-RU" dirty="0" smtClean="0"/>
              <a:t>Сидя или стоя, руки на поясе. Правую руку вперед, левую вверх. Переменить положение рук. Повторить 3-4 раза, затем расслаблено опустить вниз и потрясти кистями голову наклонить вперед. Темп средний</a:t>
            </a:r>
          </a:p>
          <a:p>
            <a:pPr hangingPunct="0"/>
            <a:r>
              <a:rPr lang="ru-RU" dirty="0" smtClean="0"/>
              <a:t>Стоя или сидя, кисти тыльной стороной на поясе. Свести локти вперед, голову наклонить вперед, локти назад, прогнуться. Повторить 6-8 раз, затем руки вниз и потрясти расслаблено. Темп медленный.</a:t>
            </a:r>
          </a:p>
          <a:p>
            <a:pPr hangingPunct="0"/>
            <a:r>
              <a:rPr lang="ru-RU" dirty="0" smtClean="0"/>
              <a:t>Сидя, руки вверх. Сжать кисти в кулак, разжать кисти. Повторить 6-8 раз, затем руки расслаблено опустить вниз и потрясти кистями. Темп средний</a:t>
            </a:r>
            <a:endParaRPr lang="ru-RU" dirty="0"/>
          </a:p>
        </p:txBody>
      </p:sp>
      <p:pic>
        <p:nvPicPr>
          <p:cNvPr id="1027" name="Picture 3" descr="C:\Users\user\Downloads\PHOTO-2018-10-09-22-12-14.jpg"/>
          <p:cNvPicPr>
            <a:picLocks noChangeAspect="1" noChangeArrowheads="1"/>
          </p:cNvPicPr>
          <p:nvPr/>
        </p:nvPicPr>
        <p:blipFill>
          <a:blip r:embed="rId2" cstate="print"/>
          <a:srcRect/>
          <a:stretch>
            <a:fillRect/>
          </a:stretch>
        </p:blipFill>
        <p:spPr bwMode="auto">
          <a:xfrm>
            <a:off x="8950897" y="763701"/>
            <a:ext cx="2831986" cy="2194420"/>
          </a:xfrm>
          <a:prstGeom prst="rect">
            <a:avLst/>
          </a:prstGeom>
          <a:noFill/>
        </p:spPr>
      </p:pic>
      <p:pic>
        <p:nvPicPr>
          <p:cNvPr id="1028" name="Picture 4" descr="C:\Users\user\Downloads\aee05ef7-0a1b-4ff4-bc38-7a9d9ab39edd (1).JPG"/>
          <p:cNvPicPr>
            <a:picLocks noChangeAspect="1" noChangeArrowheads="1"/>
          </p:cNvPicPr>
          <p:nvPr/>
        </p:nvPicPr>
        <p:blipFill>
          <a:blip r:embed="rId3" cstate="print"/>
          <a:srcRect/>
          <a:stretch>
            <a:fillRect/>
          </a:stretch>
        </p:blipFill>
        <p:spPr bwMode="auto">
          <a:xfrm>
            <a:off x="9317501" y="3091376"/>
            <a:ext cx="2874499" cy="2155874"/>
          </a:xfrm>
          <a:prstGeom prst="rect">
            <a:avLst/>
          </a:prstGeom>
          <a:noFill/>
        </p:spPr>
      </p:pic>
    </p:spTree>
    <p:extLst>
      <p:ext uri="{BB962C8B-B14F-4D97-AF65-F5344CB8AC3E}">
        <p14:creationId xmlns:p14="http://schemas.microsoft.com/office/powerpoint/2010/main" val="20486647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 y="211015"/>
            <a:ext cx="9931791" cy="1719385"/>
          </a:xfrm>
        </p:spPr>
        <p:txBody>
          <a:bodyPr>
            <a:normAutofit fontScale="90000"/>
          </a:bodyPr>
          <a:lstStyle/>
          <a:p>
            <a:pPr algn="ctr"/>
            <a:r>
              <a:rPr lang="ru-RU" b="1" dirty="0" smtClean="0"/>
              <a:t>Физкультминутки, применяемые на уроках.</a:t>
            </a:r>
            <a:r>
              <a:rPr lang="ru-RU" dirty="0" smtClean="0"/>
              <a:t/>
            </a:r>
            <a:br>
              <a:rPr lang="ru-RU" dirty="0" smtClean="0"/>
            </a:br>
            <a:endParaRPr lang="ru-RU" dirty="0"/>
          </a:p>
        </p:txBody>
      </p:sp>
      <p:sp>
        <p:nvSpPr>
          <p:cNvPr id="3" name="Объект 2"/>
          <p:cNvSpPr>
            <a:spLocks noGrp="1"/>
          </p:cNvSpPr>
          <p:nvPr>
            <p:ph idx="1"/>
          </p:nvPr>
        </p:nvSpPr>
        <p:spPr>
          <a:xfrm>
            <a:off x="677334" y="1055077"/>
            <a:ext cx="8596668" cy="5584873"/>
          </a:xfrm>
        </p:spPr>
        <p:txBody>
          <a:bodyPr>
            <a:normAutofit/>
          </a:bodyPr>
          <a:lstStyle/>
          <a:p>
            <a:pPr algn="ctr" hangingPunct="0">
              <a:buNone/>
            </a:pPr>
            <a:r>
              <a:rPr lang="ru-RU" sz="3200" b="1" u="sng" dirty="0" smtClean="0"/>
              <a:t>Среда</a:t>
            </a:r>
            <a:r>
              <a:rPr lang="ru-RU" sz="3200" dirty="0" smtClean="0"/>
              <a:t> </a:t>
            </a:r>
          </a:p>
          <a:p>
            <a:pPr algn="ctr" hangingPunct="0">
              <a:buNone/>
            </a:pPr>
            <a:r>
              <a:rPr lang="ru-RU" sz="2000" dirty="0" smtClean="0"/>
              <a:t>(задания меняю в зависимости от темы урока)</a:t>
            </a:r>
          </a:p>
          <a:p>
            <a:pPr>
              <a:buNone/>
            </a:pPr>
            <a:r>
              <a:rPr lang="ru-RU" sz="2800" dirty="0" smtClean="0"/>
              <a:t>    Ф</a:t>
            </a:r>
            <a:r>
              <a:rPr lang="ru-RU" sz="2800" b="1" dirty="0" smtClean="0"/>
              <a:t>изкультминутка №3 (</a:t>
            </a:r>
            <a:r>
              <a:rPr lang="ru-RU" sz="2800" dirty="0" smtClean="0"/>
              <a:t>поможет не только отдохнуть от сидячей работы, но и заодно повторить, например, признаки делимости, нужные при работе с натуральными числами и т.д.) </a:t>
            </a:r>
          </a:p>
          <a:p>
            <a:pPr>
              <a:buFont typeface="Wingdings" pitchFamily="2" charset="2"/>
              <a:buChar char="Ø"/>
            </a:pPr>
            <a:r>
              <a:rPr lang="ru-RU" sz="2400" dirty="0" smtClean="0"/>
              <a:t>Если число делится на 3, то учащиеся приседают, </a:t>
            </a:r>
          </a:p>
          <a:p>
            <a:pPr>
              <a:buFont typeface="Wingdings" pitchFamily="2" charset="2"/>
              <a:buChar char="Ø"/>
            </a:pPr>
            <a:r>
              <a:rPr lang="ru-RU" sz="2400" dirty="0" smtClean="0"/>
              <a:t>если на 2 – руки разводят в стороны, </a:t>
            </a:r>
          </a:p>
          <a:p>
            <a:pPr>
              <a:buFont typeface="Wingdings" pitchFamily="2" charset="2"/>
              <a:buChar char="Ø"/>
            </a:pPr>
            <a:r>
              <a:rPr lang="ru-RU" sz="2400" dirty="0" smtClean="0"/>
              <a:t>если на 5 – руки на пояс, </a:t>
            </a:r>
          </a:p>
          <a:p>
            <a:pPr>
              <a:buFont typeface="Wingdings" pitchFamily="2" charset="2"/>
              <a:buChar char="Ø"/>
            </a:pPr>
            <a:r>
              <a:rPr lang="ru-RU" sz="2400" dirty="0" smtClean="0"/>
              <a:t>если на 9 – поднимают руки вверх</a:t>
            </a:r>
            <a:endParaRPr lang="ru-RU" sz="3100" dirty="0"/>
          </a:p>
        </p:txBody>
      </p:sp>
      <p:pic>
        <p:nvPicPr>
          <p:cNvPr id="6146" name="Picture 2" descr="C:\Users\user\Downloads\b697f4a0-c9e1-4a71-93de-a1efc5906fc0.JPG"/>
          <p:cNvPicPr>
            <a:picLocks noChangeAspect="1" noChangeArrowheads="1"/>
          </p:cNvPicPr>
          <p:nvPr/>
        </p:nvPicPr>
        <p:blipFill>
          <a:blip r:embed="rId2" cstate="print"/>
          <a:srcRect/>
          <a:stretch>
            <a:fillRect/>
          </a:stretch>
        </p:blipFill>
        <p:spPr bwMode="auto">
          <a:xfrm>
            <a:off x="8675077" y="4107766"/>
            <a:ext cx="3151162" cy="2363372"/>
          </a:xfrm>
          <a:prstGeom prst="rect">
            <a:avLst/>
          </a:prstGeom>
          <a:noFill/>
        </p:spPr>
      </p:pic>
    </p:spTree>
    <p:extLst>
      <p:ext uri="{BB962C8B-B14F-4D97-AF65-F5344CB8AC3E}">
        <p14:creationId xmlns:p14="http://schemas.microsoft.com/office/powerpoint/2010/main" val="20486647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 y="211015"/>
            <a:ext cx="9931791" cy="1719385"/>
          </a:xfrm>
        </p:spPr>
        <p:txBody>
          <a:bodyPr>
            <a:normAutofit fontScale="90000"/>
          </a:bodyPr>
          <a:lstStyle/>
          <a:p>
            <a:pPr algn="ctr"/>
            <a:r>
              <a:rPr lang="ru-RU" b="1" dirty="0" smtClean="0"/>
              <a:t>Физкультминутки, применяемые на уроках.</a:t>
            </a:r>
            <a:r>
              <a:rPr lang="ru-RU" dirty="0" smtClean="0"/>
              <a:t/>
            </a:r>
            <a:br>
              <a:rPr lang="ru-RU" dirty="0" smtClean="0"/>
            </a:br>
            <a:endParaRPr lang="ru-RU" dirty="0"/>
          </a:p>
        </p:txBody>
      </p:sp>
      <p:sp>
        <p:nvSpPr>
          <p:cNvPr id="3" name="Объект 2"/>
          <p:cNvSpPr>
            <a:spLocks noGrp="1"/>
          </p:cNvSpPr>
          <p:nvPr>
            <p:ph idx="1"/>
          </p:nvPr>
        </p:nvSpPr>
        <p:spPr>
          <a:xfrm>
            <a:off x="281355" y="759655"/>
            <a:ext cx="10002128" cy="6443003"/>
          </a:xfrm>
        </p:spPr>
        <p:txBody>
          <a:bodyPr>
            <a:normAutofit fontScale="55000" lnSpcReduction="20000"/>
          </a:bodyPr>
          <a:lstStyle/>
          <a:p>
            <a:pPr algn="ctr" hangingPunct="0">
              <a:buNone/>
            </a:pPr>
            <a:r>
              <a:rPr lang="ru-RU" sz="3600" b="1" u="sng" dirty="0" smtClean="0"/>
              <a:t>Четверг</a:t>
            </a:r>
            <a:endParaRPr lang="ru-RU" sz="3600" dirty="0" smtClean="0"/>
          </a:p>
          <a:p>
            <a:pPr algn="ctr" hangingPunct="0">
              <a:buNone/>
            </a:pPr>
            <a:r>
              <a:rPr lang="ru-RU" sz="3600" b="1" dirty="0" smtClean="0"/>
              <a:t>Физкультминутка №4. Гимнастика для глаз</a:t>
            </a:r>
            <a:endParaRPr lang="ru-RU" sz="3600" dirty="0" smtClean="0"/>
          </a:p>
          <a:p>
            <a:pPr hangingPunct="0">
              <a:buNone/>
            </a:pPr>
            <a:r>
              <a:rPr lang="ru-RU" sz="2800" dirty="0" smtClean="0"/>
              <a:t>1</a:t>
            </a:r>
            <a:r>
              <a:rPr lang="ru-RU" sz="2900" b="1" dirty="0" smtClean="0"/>
              <a:t>. Плотно закрывать и широко открывать глаза 4-6 раз подряд с интервалом 15 секунд (в течение 2 мин.).</a:t>
            </a:r>
          </a:p>
          <a:p>
            <a:pPr hangingPunct="0">
              <a:buNone/>
            </a:pPr>
            <a:r>
              <a:rPr lang="ru-RU" sz="2900" b="1" dirty="0" smtClean="0"/>
              <a:t>2. Посмотреть вверх, вниз, вправо, влево, не поворачивая головы (в течение 1 мин.).</a:t>
            </a:r>
          </a:p>
          <a:p>
            <a:pPr hangingPunct="0">
              <a:buNone/>
            </a:pPr>
            <a:r>
              <a:rPr lang="ru-RU" sz="2900" b="1" dirty="0" smtClean="0"/>
              <a:t>3. Вращать глазами по кругу: вниз, вправо, вверх, влево и в обратную сторону (2 мин.).</a:t>
            </a:r>
          </a:p>
          <a:p>
            <a:pPr hangingPunct="0">
              <a:buNone/>
            </a:pPr>
            <a:r>
              <a:rPr lang="ru-RU" sz="2900" b="1" dirty="0" smtClean="0"/>
              <a:t>4. Крепко зажмурить глаза на 3-5 сек. Затем открыть глаза на 3-5 сек. Повторить 6-8 раз.</a:t>
            </a:r>
          </a:p>
          <a:p>
            <a:pPr hangingPunct="0">
              <a:buNone/>
            </a:pPr>
            <a:r>
              <a:rPr lang="ru-RU" sz="2900" b="1" dirty="0" smtClean="0"/>
              <a:t>5. Быстро моргать в течение 1-2 мин.</a:t>
            </a:r>
          </a:p>
          <a:p>
            <a:pPr hangingPunct="0">
              <a:buNone/>
            </a:pPr>
            <a:r>
              <a:rPr lang="ru-RU" sz="2900" b="1" dirty="0" smtClean="0"/>
              <a:t>6. Закрыть веки. Массировать их круговыми движениями пальца (верхнее веко от носа к наружному краю глаза, нижнее веко от наружного края к носу, затем, наоборот) в течение 1 мин.</a:t>
            </a:r>
          </a:p>
          <a:p>
            <a:pPr hangingPunct="0">
              <a:buNone/>
            </a:pPr>
            <a:r>
              <a:rPr lang="ru-RU" sz="2900" b="1" dirty="0" smtClean="0"/>
              <a:t>7. Смотреть вдаль прямо перед собой 2-3 сек. Перевести взгляд на кончик носа на 3-5 сек. Повторить 6-8 раз.</a:t>
            </a:r>
          </a:p>
          <a:p>
            <a:pPr hangingPunct="0">
              <a:buNone/>
            </a:pPr>
            <a:r>
              <a:rPr lang="ru-RU" sz="2900" b="1" dirty="0" smtClean="0"/>
              <a:t>8. Упражнения делаются стоя. Взглянуть на потолок, не двигая головой или телом, затем переведите глаза к полу. Не торопитесь, но и не делайте упражнение слишком медленно.</a:t>
            </a:r>
          </a:p>
          <a:p>
            <a:pPr hangingPunct="0">
              <a:buNone/>
            </a:pPr>
            <a:r>
              <a:rPr lang="ru-RU" sz="2900" b="1" dirty="0" smtClean="0"/>
              <a:t>9. Стоя водите глазами из стороны в сторону, сначала глядя как можно дальше вправо, затем влево, не двигая головой или телом.</a:t>
            </a:r>
          </a:p>
          <a:p>
            <a:pPr hangingPunct="0">
              <a:buNone/>
            </a:pPr>
            <a:r>
              <a:rPr lang="ru-RU" sz="2900" b="1" dirty="0" smtClean="0"/>
              <a:t>10. Стоя взглянуть в правый верхний угол комнаты, затем в нижний левый 10-12 раз. Затем 10 раз движение глазами из верхнего левого в нижний правый угол комнаты. </a:t>
            </a:r>
            <a:endParaRPr lang="ru-RU" sz="2900" b="1" dirty="0"/>
          </a:p>
        </p:txBody>
      </p:sp>
      <p:pic>
        <p:nvPicPr>
          <p:cNvPr id="4098" name="Picture 2" descr="C:\Users\user\Downloads\75fc1b96-54dd-4cce-8ecd-480ebc161617.JPG"/>
          <p:cNvPicPr>
            <a:picLocks noChangeAspect="1" noChangeArrowheads="1"/>
          </p:cNvPicPr>
          <p:nvPr/>
        </p:nvPicPr>
        <p:blipFill>
          <a:blip r:embed="rId2" cstate="print"/>
          <a:srcRect/>
          <a:stretch>
            <a:fillRect/>
          </a:stretch>
        </p:blipFill>
        <p:spPr bwMode="auto">
          <a:xfrm>
            <a:off x="9361712" y="728003"/>
            <a:ext cx="2633341" cy="2001130"/>
          </a:xfrm>
          <a:prstGeom prst="rect">
            <a:avLst/>
          </a:prstGeom>
          <a:noFill/>
        </p:spPr>
      </p:pic>
    </p:spTree>
    <p:extLst>
      <p:ext uri="{BB962C8B-B14F-4D97-AF65-F5344CB8AC3E}">
        <p14:creationId xmlns:p14="http://schemas.microsoft.com/office/powerpoint/2010/main" val="20486647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 y="211015"/>
            <a:ext cx="9931791" cy="1719385"/>
          </a:xfrm>
        </p:spPr>
        <p:txBody>
          <a:bodyPr>
            <a:normAutofit fontScale="90000"/>
          </a:bodyPr>
          <a:lstStyle/>
          <a:p>
            <a:pPr algn="ctr"/>
            <a:r>
              <a:rPr lang="ru-RU" b="1" dirty="0" smtClean="0"/>
              <a:t>Физкультминутки, применяемые на уроках.</a:t>
            </a:r>
            <a:r>
              <a:rPr lang="ru-RU" dirty="0" smtClean="0"/>
              <a:t/>
            </a:r>
            <a:br>
              <a:rPr lang="ru-RU" dirty="0" smtClean="0"/>
            </a:br>
            <a:endParaRPr lang="ru-RU" dirty="0"/>
          </a:p>
        </p:txBody>
      </p:sp>
      <p:sp>
        <p:nvSpPr>
          <p:cNvPr id="3" name="Объект 2"/>
          <p:cNvSpPr>
            <a:spLocks noGrp="1"/>
          </p:cNvSpPr>
          <p:nvPr>
            <p:ph idx="1"/>
          </p:nvPr>
        </p:nvSpPr>
        <p:spPr>
          <a:xfrm>
            <a:off x="677334" y="1055077"/>
            <a:ext cx="8596668" cy="5584873"/>
          </a:xfrm>
        </p:spPr>
        <p:txBody>
          <a:bodyPr>
            <a:normAutofit fontScale="62500" lnSpcReduction="20000"/>
          </a:bodyPr>
          <a:lstStyle/>
          <a:p>
            <a:pPr algn="ctr" hangingPunct="0">
              <a:buNone/>
            </a:pPr>
            <a:r>
              <a:rPr lang="ru-RU" sz="3200" b="1" u="sng" dirty="0" smtClean="0"/>
              <a:t>Пятница</a:t>
            </a:r>
            <a:endParaRPr lang="ru-RU" sz="3200" dirty="0" smtClean="0"/>
          </a:p>
          <a:p>
            <a:pPr algn="ctr">
              <a:buNone/>
            </a:pPr>
            <a:r>
              <a:rPr lang="ru-RU" sz="3200" b="1" dirty="0" smtClean="0"/>
              <a:t>Физкультминутка №5  для  укрепления мышц шеи</a:t>
            </a:r>
            <a:endParaRPr lang="ru-RU" sz="3200" dirty="0" smtClean="0"/>
          </a:p>
          <a:p>
            <a:pPr lvl="0" hangingPunct="0"/>
            <a:r>
              <a:rPr lang="ru-RU" dirty="0" smtClean="0"/>
              <a:t> </a:t>
            </a:r>
            <a:r>
              <a:rPr lang="ru-RU" sz="2800" dirty="0" smtClean="0"/>
              <a:t> Встаньте или сядьте на стул с прямой спиной. Расслабьте руки, опустите вниз. 10 раз поворачивайте голову влево и вправо, насколько сможете. Если боль мешает сделать поворот, сделайте несколько резких рывков голову вправо и влево.</a:t>
            </a:r>
          </a:p>
          <a:p>
            <a:pPr lvl="0" hangingPunct="0"/>
            <a:r>
              <a:rPr lang="ru-RU" sz="2800" dirty="0" smtClean="0"/>
              <a:t>Оставайтесь в том же положении. Опустите голову вниз и постарайтесь дотянуться подбородком к груди. Остановитесь на 10 секунд. Выполните 5 наклонов головы.</a:t>
            </a:r>
          </a:p>
          <a:p>
            <a:pPr lvl="0" hangingPunct="0"/>
            <a:r>
              <a:rPr lang="ru-RU" sz="2800" dirty="0" smtClean="0"/>
              <a:t>Сядьте на стул, расслабьте руки. Втяните подбородок и постарайтесь переместить голову назад. Сделайте 10 движений. Упражнение полезно для растяжения задних шейных мышц и снимает напряжение в мышцах шеи.</a:t>
            </a:r>
          </a:p>
          <a:p>
            <a:pPr lvl="0" hangingPunct="0"/>
            <a:r>
              <a:rPr lang="ru-RU" sz="2800" dirty="0" smtClean="0"/>
              <a:t>Сидя на стуле, положите на лоб любую ладонь. Наклоните голову вперед, сильно надавливая ладонью на лоб. Задержитесь на 10 секунд, сделайте перерыв, повторите 10 раз. Благодаря напряжению мышц упражнение помогает укрепить переднюю части шеи и обеспечивает правильное положение головы.</a:t>
            </a:r>
          </a:p>
          <a:p>
            <a:pPr lvl="0" hangingPunct="0"/>
            <a:r>
              <a:rPr lang="ru-RU" sz="2800" dirty="0" smtClean="0"/>
              <a:t>Встаньте, расслабьте руки. Высоко поднимите плечи максимально высоко, задержитесь на 10 секунд. Расслабьте плечи и сделайте глубокий вдох, ощутите, как руки тянут вниз плечи. Повторите 5-10 раз.</a:t>
            </a:r>
            <a:endParaRPr lang="ru-RU" sz="2800" dirty="0"/>
          </a:p>
        </p:txBody>
      </p:sp>
      <p:pic>
        <p:nvPicPr>
          <p:cNvPr id="5123" name="Picture 3" descr="C:\Users\user\Downloads\3019006d-74dd-4144-bdae-ac8e8dab5587.JPG"/>
          <p:cNvPicPr>
            <a:picLocks noChangeAspect="1" noChangeArrowheads="1"/>
          </p:cNvPicPr>
          <p:nvPr/>
        </p:nvPicPr>
        <p:blipFill>
          <a:blip r:embed="rId2" cstate="print"/>
          <a:srcRect/>
          <a:stretch>
            <a:fillRect/>
          </a:stretch>
        </p:blipFill>
        <p:spPr bwMode="auto">
          <a:xfrm>
            <a:off x="9091058" y="759656"/>
            <a:ext cx="2932127" cy="2293033"/>
          </a:xfrm>
          <a:prstGeom prst="rect">
            <a:avLst/>
          </a:prstGeom>
          <a:noFill/>
        </p:spPr>
      </p:pic>
    </p:spTree>
    <p:extLst>
      <p:ext uri="{BB962C8B-B14F-4D97-AF65-F5344CB8AC3E}">
        <p14:creationId xmlns:p14="http://schemas.microsoft.com/office/powerpoint/2010/main" val="20486647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53218"/>
            <a:ext cx="9411286" cy="1153551"/>
          </a:xfrm>
        </p:spPr>
        <p:txBody>
          <a:bodyPr>
            <a:normAutofit fontScale="90000"/>
          </a:bodyPr>
          <a:lstStyle/>
          <a:p>
            <a:pPr algn="ctr"/>
            <a:r>
              <a:rPr lang="ru-RU" b="1" dirty="0" smtClean="0"/>
              <a:t>Приемы </a:t>
            </a:r>
            <a:r>
              <a:rPr lang="ru-RU" dirty="0" smtClean="0"/>
              <a:t>создания положительных эмоций на уроке</a:t>
            </a:r>
            <a:endParaRPr lang="ru-RU" dirty="0"/>
          </a:p>
        </p:txBody>
      </p:sp>
      <p:sp>
        <p:nvSpPr>
          <p:cNvPr id="3" name="Объект 2"/>
          <p:cNvSpPr>
            <a:spLocks noGrp="1"/>
          </p:cNvSpPr>
          <p:nvPr>
            <p:ph idx="1"/>
          </p:nvPr>
        </p:nvSpPr>
        <p:spPr>
          <a:xfrm>
            <a:off x="677334" y="1350498"/>
            <a:ext cx="8596668" cy="4895557"/>
          </a:xfrm>
        </p:spPr>
        <p:txBody>
          <a:bodyPr>
            <a:normAutofit fontScale="85000" lnSpcReduction="10000"/>
          </a:bodyPr>
          <a:lstStyle/>
          <a:p>
            <a:pPr hangingPunct="0"/>
            <a:r>
              <a:rPr lang="ru-RU" b="1" dirty="0" smtClean="0"/>
              <a:t>Один из приемов </a:t>
            </a:r>
            <a:r>
              <a:rPr lang="ru-RU" dirty="0" smtClean="0"/>
              <a:t>создания положительных эмоций на уроке – юмор, доброе слово, обращение к ученику по имени, строки из стихотворения или народная мудрость. Например, урок проведем под девизом «Без знания дробей никто не может признаваться знающим математику!» (Цицерон) или «Знания имей отличные по теме «Дроби десятичные!» </a:t>
            </a:r>
          </a:p>
          <a:p>
            <a:pPr hangingPunct="0"/>
            <a:r>
              <a:rPr lang="ru-RU" dirty="0" smtClean="0"/>
              <a:t> </a:t>
            </a:r>
            <a:r>
              <a:rPr lang="ru-RU" b="1" dirty="0" smtClean="0"/>
              <a:t>Второй прием – </a:t>
            </a:r>
            <a:r>
              <a:rPr lang="ru-RU" dirty="0" smtClean="0"/>
              <a:t>возбуждение сомнения в справедливости излагаемых истин, как преподавателем, так и школьниками. Привыкание к безупречно правдивой, абсолютно верной информации ведет к угасанию ориентировочного рефлекса . Этим стимулируется мысль ученика, побуждая его и всех остальных находить убедительные доказательства, мотивировать свою точку зрения.</a:t>
            </a:r>
          </a:p>
          <a:p>
            <a:pPr hangingPunct="0"/>
            <a:r>
              <a:rPr lang="ru-RU" b="1" dirty="0" smtClean="0"/>
              <a:t>Третий прием </a:t>
            </a:r>
            <a:r>
              <a:rPr lang="ru-RU" dirty="0" smtClean="0"/>
              <a:t>– «возбуждение умственного аппетита» к самостоятельной работе на уроке и дома; решая одинаковые для всех задачи, как обычно кто-то даже не решает вообще; при индивидуальном подборе, когда справляются с легкими задачами, предлагаются «очень трудные», таким образом, закрепляется вера в собственные силы, в успех.</a:t>
            </a:r>
          </a:p>
          <a:p>
            <a:pPr hangingPunct="0"/>
            <a:r>
              <a:rPr lang="ru-RU" b="1" dirty="0" smtClean="0"/>
              <a:t>Четвертый прием </a:t>
            </a:r>
            <a:r>
              <a:rPr lang="ru-RU" dirty="0" smtClean="0"/>
              <a:t>– совместное с учителем эмоциональное переживание материала: восхищаются ученым, сделавшим открытие, красивому решению задачи, переживают неудачи, радуются успехам. Для того чтобы научить детей заботиться о своём здоровье, часто на уроках рассматриваем задачи, которые непосредственно связаны с понятиями «правильное питание», «здоровый образ жизни», «знание своего тела», «гигиена тела».</a:t>
            </a:r>
            <a:endParaRPr lang="ru-RU" dirty="0"/>
          </a:p>
        </p:txBody>
      </p:sp>
    </p:spTree>
    <p:extLst>
      <p:ext uri="{BB962C8B-B14F-4D97-AF65-F5344CB8AC3E}">
        <p14:creationId xmlns:p14="http://schemas.microsoft.com/office/powerpoint/2010/main" val="180629603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53218"/>
            <a:ext cx="9411286" cy="1153551"/>
          </a:xfrm>
        </p:spPr>
        <p:txBody>
          <a:bodyPr>
            <a:normAutofit fontScale="90000"/>
          </a:bodyPr>
          <a:lstStyle/>
          <a:p>
            <a:pPr algn="ctr"/>
            <a:r>
              <a:rPr lang="ru-RU" b="1" dirty="0" smtClean="0"/>
              <a:t>Приемы </a:t>
            </a:r>
            <a:r>
              <a:rPr lang="ru-RU" dirty="0" smtClean="0"/>
              <a:t>создания положительных эмоций на уроке</a:t>
            </a:r>
            <a:endParaRPr lang="ru-RU" dirty="0"/>
          </a:p>
        </p:txBody>
      </p:sp>
      <p:sp>
        <p:nvSpPr>
          <p:cNvPr id="3" name="Объект 2"/>
          <p:cNvSpPr>
            <a:spLocks noGrp="1"/>
          </p:cNvSpPr>
          <p:nvPr>
            <p:ph idx="1"/>
          </p:nvPr>
        </p:nvSpPr>
        <p:spPr>
          <a:xfrm>
            <a:off x="677334" y="1364566"/>
            <a:ext cx="8596668" cy="5148776"/>
          </a:xfrm>
        </p:spPr>
        <p:txBody>
          <a:bodyPr>
            <a:normAutofit/>
          </a:bodyPr>
          <a:lstStyle/>
          <a:p>
            <a:pPr>
              <a:buNone/>
            </a:pPr>
            <a:r>
              <a:rPr lang="ru-RU" sz="2000" dirty="0"/>
              <a:t>Например: Ученикам предлагается решить задачи</a:t>
            </a:r>
            <a:r>
              <a:rPr lang="ru-RU" sz="2000" dirty="0" smtClean="0"/>
              <a:t>:</a:t>
            </a:r>
          </a:p>
          <a:p>
            <a:r>
              <a:rPr lang="ru-RU" sz="2000" dirty="0" smtClean="0"/>
              <a:t> </a:t>
            </a:r>
            <a:r>
              <a:rPr lang="ru-RU" sz="2000" dirty="0"/>
              <a:t>Задача 1: Один въедливый учёный подсчитал, что в 1 г грязи из-под ногтей </a:t>
            </a:r>
            <a:r>
              <a:rPr lang="ru-RU" sz="2000" dirty="0" smtClean="0"/>
              <a:t>содержится 100 000 000 </a:t>
            </a:r>
            <a:r>
              <a:rPr lang="ru-RU" sz="2000" dirty="0"/>
              <a:t>микробов, чтобы заболеть достаточно проглотить 1/100 часть. Сколько же это микробов? </a:t>
            </a:r>
            <a:endParaRPr lang="ru-RU" sz="2000" dirty="0" smtClean="0"/>
          </a:p>
          <a:p>
            <a:r>
              <a:rPr lang="ru-RU" sz="2000" dirty="0" smtClean="0"/>
              <a:t>Задача </a:t>
            </a:r>
            <a:r>
              <a:rPr lang="ru-RU" sz="2000" dirty="0"/>
              <a:t>2: Ежегодно диагноз рак легких получают 18 тыс. человек , что составляет 30% всех курильщиков. Сколько человек из числа курильщиков еще можно уберечь от этого страшного заболевания</a:t>
            </a:r>
            <a:r>
              <a:rPr lang="ru-RU" sz="2000" dirty="0" smtClean="0"/>
              <a:t>?</a:t>
            </a:r>
          </a:p>
          <a:p>
            <a:r>
              <a:rPr lang="ru-RU" sz="2000" dirty="0" smtClean="0"/>
              <a:t>Задача 3: </a:t>
            </a:r>
            <a:r>
              <a:rPr lang="en-US" sz="2000" dirty="0" smtClean="0"/>
              <a:t>20% </a:t>
            </a:r>
            <a:r>
              <a:rPr lang="ru-RU" sz="2000" dirty="0" smtClean="0"/>
              <a:t>взрослого населения нашего села, что составляет 90 человек, занимаются спортом, следят за своим здоровьем. Сколько жителей нашего села не следят за своим здоровьем?</a:t>
            </a:r>
          </a:p>
          <a:p>
            <a:r>
              <a:rPr lang="ru-RU" sz="2000" dirty="0" smtClean="0"/>
              <a:t>Маша провела опрос среди своих одноклассников и выяснила, что Саша моет руки 752 раза в месяц, Миша – 685 раз, Дима – 595 раз, Никита – 804 раза, Ваня – 713 раз. Сколько в среднем моет руки каждый одноклассник Маши? </a:t>
            </a:r>
          </a:p>
          <a:p>
            <a:endParaRPr lang="ru-RU" sz="2000" dirty="0"/>
          </a:p>
        </p:txBody>
      </p:sp>
    </p:spTree>
    <p:extLst>
      <p:ext uri="{BB962C8B-B14F-4D97-AF65-F5344CB8AC3E}">
        <p14:creationId xmlns:p14="http://schemas.microsoft.com/office/powerpoint/2010/main" val="180629603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t>Упражнения на релаксацию</a:t>
            </a:r>
            <a:r>
              <a:rPr lang="ru-RU" dirty="0" smtClean="0"/>
              <a:t/>
            </a:r>
            <a:br>
              <a:rPr lang="ru-RU" dirty="0" smtClean="0"/>
            </a:br>
            <a:endParaRPr lang="ru-RU" dirty="0"/>
          </a:p>
        </p:txBody>
      </p:sp>
      <p:sp>
        <p:nvSpPr>
          <p:cNvPr id="3" name="Объект 2"/>
          <p:cNvSpPr>
            <a:spLocks noGrp="1"/>
          </p:cNvSpPr>
          <p:nvPr>
            <p:ph idx="1"/>
          </p:nvPr>
        </p:nvSpPr>
        <p:spPr>
          <a:xfrm>
            <a:off x="196948" y="1547446"/>
            <a:ext cx="9903654" cy="5078437"/>
          </a:xfrm>
        </p:spPr>
        <p:txBody>
          <a:bodyPr>
            <a:normAutofit/>
          </a:bodyPr>
          <a:lstStyle/>
          <a:p>
            <a:pPr>
              <a:buNone/>
            </a:pPr>
            <a:r>
              <a:rPr lang="ru-RU" dirty="0" smtClean="0"/>
              <a:t> </a:t>
            </a:r>
            <a:r>
              <a:rPr lang="ru-RU" sz="3200" dirty="0" smtClean="0"/>
              <a:t>Игра “Роняем руки” расслабляет мышцы всего корпуса. </a:t>
            </a:r>
          </a:p>
          <a:p>
            <a:pPr>
              <a:buFont typeface="Wingdings" pitchFamily="2" charset="2"/>
              <a:buChar char="Ø"/>
            </a:pPr>
            <a:r>
              <a:rPr lang="ru-RU" sz="2400" dirty="0" smtClean="0"/>
              <a:t>     поднимаем руки в стороны и слегка наклоняемся вперёд; </a:t>
            </a:r>
          </a:p>
          <a:p>
            <a:pPr>
              <a:buFont typeface="Wingdings" pitchFamily="2" charset="2"/>
              <a:buChar char="Ø"/>
            </a:pPr>
            <a:r>
              <a:rPr lang="ru-RU" sz="2400" dirty="0" smtClean="0"/>
              <a:t>     </a:t>
            </a:r>
            <a:r>
              <a:rPr lang="ru-RU" sz="2400" b="1" dirty="0" smtClean="0"/>
              <a:t>по команде учителя корпус, голова и руки падают вниз,     колени слегка  подгибаются; </a:t>
            </a:r>
          </a:p>
          <a:p>
            <a:pPr>
              <a:buFont typeface="Wingdings" pitchFamily="2" charset="2"/>
              <a:buChar char="Ø"/>
            </a:pPr>
            <a:r>
              <a:rPr lang="ru-RU" sz="2400" b="1" dirty="0" smtClean="0"/>
              <a:t>     выпрямляемся, последовательно разгибаясь в тазобедренном, поясничном и плечевом поясе, и принимаем исходное положение. </a:t>
            </a:r>
          </a:p>
          <a:p>
            <a:pPr>
              <a:buNone/>
            </a:pPr>
            <a:r>
              <a:rPr lang="ru-RU" sz="2400" b="1" dirty="0" smtClean="0"/>
              <a:t> Упражнение повторяется.</a:t>
            </a:r>
            <a:endParaRPr lang="ru-RU" sz="2400" b="1" dirty="0"/>
          </a:p>
        </p:txBody>
      </p:sp>
    </p:spTree>
    <p:extLst>
      <p:ext uri="{BB962C8B-B14F-4D97-AF65-F5344CB8AC3E}">
        <p14:creationId xmlns:p14="http://schemas.microsoft.com/office/powerpoint/2010/main" val="1626449878"/>
      </p:ext>
    </p:extLst>
  </p:cSld>
  <p:clrMapOvr>
    <a:masterClrMapping/>
  </p:clrMapOvr>
  <p:transition spd="slow">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365760"/>
            <a:ext cx="8596668" cy="1564640"/>
          </a:xfrm>
        </p:spPr>
        <p:txBody>
          <a:bodyPr/>
          <a:lstStyle/>
          <a:p>
            <a:pPr algn="ctr"/>
            <a:r>
              <a:rPr lang="ru-RU" dirty="0" smtClean="0"/>
              <a:t>Здоровье ученика в норме, если:</a:t>
            </a:r>
            <a:endParaRPr lang="ru-RU" dirty="0"/>
          </a:p>
        </p:txBody>
      </p:sp>
      <p:sp>
        <p:nvSpPr>
          <p:cNvPr id="3" name="Объект 2"/>
          <p:cNvSpPr>
            <a:spLocks noGrp="1"/>
          </p:cNvSpPr>
          <p:nvPr>
            <p:ph idx="1"/>
          </p:nvPr>
        </p:nvSpPr>
        <p:spPr>
          <a:xfrm>
            <a:off x="196948" y="1280160"/>
            <a:ext cx="9903654" cy="5345723"/>
          </a:xfrm>
        </p:spPr>
        <p:txBody>
          <a:bodyPr>
            <a:normAutofit fontScale="85000" lnSpcReduction="10000"/>
          </a:bodyPr>
          <a:lstStyle/>
          <a:p>
            <a:pPr>
              <a:buNone/>
            </a:pPr>
            <a:r>
              <a:rPr lang="ru-RU" sz="3200" dirty="0" smtClean="0"/>
              <a:t> </a:t>
            </a:r>
          </a:p>
          <a:p>
            <a:pPr hangingPunct="0"/>
            <a:r>
              <a:rPr lang="ru-RU" sz="3200" dirty="0" smtClean="0"/>
              <a:t> </a:t>
            </a:r>
            <a:r>
              <a:rPr lang="ru-RU" sz="3200" b="1" dirty="0" smtClean="0"/>
              <a:t>в физическом плане</a:t>
            </a:r>
            <a:r>
              <a:rPr lang="ru-RU" sz="3200" dirty="0" smtClean="0"/>
              <a:t> – здоровье позволяет ему справляться с учебной нагрузкой, ребёнок умеет преодолевать усталость; </a:t>
            </a:r>
          </a:p>
          <a:p>
            <a:pPr hangingPunct="0"/>
            <a:r>
              <a:rPr lang="ru-RU" sz="3200" b="1" dirty="0" smtClean="0"/>
              <a:t>в социальном плане </a:t>
            </a:r>
            <a:r>
              <a:rPr lang="ru-RU" sz="3200" dirty="0" smtClean="0"/>
              <a:t>– он коммуникабелен, общителен; </a:t>
            </a:r>
          </a:p>
          <a:p>
            <a:pPr hangingPunct="0"/>
            <a:r>
              <a:rPr lang="ru-RU" sz="3200" b="1" dirty="0" smtClean="0"/>
              <a:t>в эмоциональном плане</a:t>
            </a:r>
            <a:r>
              <a:rPr lang="ru-RU" sz="3200" dirty="0" smtClean="0"/>
              <a:t> – ребёнок уравновешен, способен удивляться и восхищаться; </a:t>
            </a:r>
          </a:p>
          <a:p>
            <a:pPr hangingPunct="0"/>
            <a:r>
              <a:rPr lang="ru-RU" sz="3200" b="1" dirty="0" smtClean="0"/>
              <a:t>в интеллектуальном плане</a:t>
            </a:r>
            <a:r>
              <a:rPr lang="ru-RU" sz="3200" dirty="0" smtClean="0"/>
              <a:t> – учащийся проявляет хорошие умственные способности, наблюдательность, воображение, </a:t>
            </a:r>
            <a:r>
              <a:rPr lang="ru-RU" sz="3200" dirty="0" err="1" smtClean="0"/>
              <a:t>самообучаемость</a:t>
            </a:r>
            <a:r>
              <a:rPr lang="ru-RU" sz="3200" dirty="0" smtClean="0"/>
              <a:t>; </a:t>
            </a:r>
          </a:p>
          <a:p>
            <a:pPr hangingPunct="0"/>
            <a:r>
              <a:rPr lang="ru-RU" sz="3200" b="1" dirty="0" smtClean="0"/>
              <a:t>в нравственном плане</a:t>
            </a:r>
            <a:r>
              <a:rPr lang="ru-RU" sz="3200" dirty="0" smtClean="0"/>
              <a:t> – он признаёт основные общечеловеческие ценности. </a:t>
            </a:r>
            <a:endParaRPr lang="ru-RU" sz="3200" dirty="0"/>
          </a:p>
        </p:txBody>
      </p:sp>
    </p:spTree>
    <p:extLst>
      <p:ext uri="{BB962C8B-B14F-4D97-AF65-F5344CB8AC3E}">
        <p14:creationId xmlns:p14="http://schemas.microsoft.com/office/powerpoint/2010/main" val="1626449878"/>
      </p:ext>
    </p:extLst>
  </p:cSld>
  <p:clrMapOvr>
    <a:masterClrMapping/>
  </p:clrMapOvr>
  <p:transition spd="slow">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hangingPunct="0"/>
            <a:r>
              <a:rPr lang="ru-RU" sz="2400" dirty="0" smtClean="0"/>
              <a:t>Заботьтесь о здоровье детей, включайте физкультминутки и динамические паузы, следите за чистотой воздуха в классе, температурным режимом, освещенностью, что прямо влияет на здоровье учеников. </a:t>
            </a:r>
            <a:br>
              <a:rPr lang="ru-RU" sz="2400" dirty="0" smtClean="0"/>
            </a:br>
            <a:r>
              <a:rPr lang="ru-RU" sz="2400" dirty="0" smtClean="0"/>
              <a:t>Приучайте своих учащихся к здоровому образу жизни. Будьте для них ярким примером.</a:t>
            </a:r>
            <a:br>
              <a:rPr lang="ru-RU" sz="2400" dirty="0" smtClean="0"/>
            </a:br>
            <a:r>
              <a:rPr lang="ru-RU" sz="2400" dirty="0" smtClean="0"/>
              <a:t/>
            </a:r>
            <a:br>
              <a:rPr lang="ru-RU" sz="2400" dirty="0" smtClean="0"/>
            </a:br>
            <a:r>
              <a:rPr lang="ru-RU" sz="2400" dirty="0" smtClean="0"/>
              <a:t>Жан Жак Руссо сказал: «Чтобы сделать ребенка умным и рассудительным, сделайте его крепким и здоровым».</a:t>
            </a:r>
            <a:br>
              <a:rPr lang="ru-RU" sz="2400" dirty="0" smtClean="0"/>
            </a:br>
            <a:r>
              <a:rPr lang="ru-RU" sz="2400" dirty="0" smtClean="0"/>
              <a:t/>
            </a:r>
            <a:br>
              <a:rPr lang="ru-RU" sz="2400" dirty="0" smtClean="0"/>
            </a:br>
            <a:r>
              <a:rPr lang="ru-RU" sz="2400" dirty="0" smtClean="0"/>
              <a:t>Здоровья </a:t>
            </a:r>
            <a:r>
              <a:rPr lang="ru-RU" sz="2400" dirty="0"/>
              <a:t>всем вам, дорогие друзья!</a:t>
            </a:r>
          </a:p>
        </p:txBody>
      </p:sp>
      <p:sp>
        <p:nvSpPr>
          <p:cNvPr id="3" name="Объект 2"/>
          <p:cNvSpPr>
            <a:spLocks noGrp="1"/>
          </p:cNvSpPr>
          <p:nvPr>
            <p:ph idx="1"/>
          </p:nvPr>
        </p:nvSpPr>
        <p:spPr>
          <a:xfrm>
            <a:off x="677334" y="5092505"/>
            <a:ext cx="8596668" cy="948857"/>
          </a:xfrm>
        </p:spPr>
        <p:txBody>
          <a:bodyPr>
            <a:normAutofit/>
          </a:bodyPr>
          <a:lstStyle/>
          <a:p>
            <a:pPr algn="ctr">
              <a:buNone/>
            </a:pPr>
            <a:r>
              <a:rPr lang="ru-RU" sz="4400" dirty="0" smtClean="0"/>
              <a:t>Спасибо за внимание!</a:t>
            </a:r>
            <a:endParaRPr lang="ru-RU" sz="4400" dirty="0"/>
          </a:p>
        </p:txBody>
      </p:sp>
    </p:spTree>
    <p:extLst>
      <p:ext uri="{BB962C8B-B14F-4D97-AF65-F5344CB8AC3E}">
        <p14:creationId xmlns:p14="http://schemas.microsoft.com/office/powerpoint/2010/main" val="324342695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440</TotalTime>
  <Words>923</Words>
  <Application>Microsoft Office PowerPoint</Application>
  <PresentationFormat>Широкоэкранный</PresentationFormat>
  <Paragraphs>73</Paragraphs>
  <Slides>13</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13</vt:i4>
      </vt:variant>
    </vt:vector>
  </HeadingPairs>
  <TitlesOfParts>
    <vt:vector size="19" baseType="lpstr">
      <vt:lpstr>Arial</vt:lpstr>
      <vt:lpstr>Times New Roman</vt:lpstr>
      <vt:lpstr>Trebuchet MS</vt:lpstr>
      <vt:lpstr>Wingdings</vt:lpstr>
      <vt:lpstr>Wingdings 3</vt:lpstr>
      <vt:lpstr>Грань</vt:lpstr>
      <vt:lpstr>ПРИМЕНЕНИЕ ЗДОРОВЬЕСБЕРЕГАЮЩИХ ТЕХНОЛОГИЙ НА УРОКАХ МАТЕМАТИКИ </vt:lpstr>
      <vt:lpstr>В законе РФ «Об образовании» (статья  51.) сказано: «Образовательное учреждение создает условия, гарантирующие охрану и укрепление здоровья обучающихся». Поэтому одной из приоритетных задач, стоящих перед школой в течение последних лет, является сохранение и укрепление здоровья детей.  </vt:lpstr>
      <vt:lpstr>Физкультминутки, применяемые на уроках.</vt:lpstr>
      <vt:lpstr>Физкультминутки, применяемые на уроках. </vt:lpstr>
      <vt:lpstr>Физкультминутки, применяемые на уроках. </vt:lpstr>
      <vt:lpstr>Физкультминутки, применяемые на уроках. </vt:lpstr>
      <vt:lpstr>Физкультминутки, применяемые на уроках. </vt:lpstr>
      <vt:lpstr>Физкультминутки, применяемые на уроках. </vt:lpstr>
      <vt:lpstr>Приемы создания положительных эмоций на уроке</vt:lpstr>
      <vt:lpstr>Приемы создания положительных эмоций на уроке</vt:lpstr>
      <vt:lpstr>Упражнения на релаксацию </vt:lpstr>
      <vt:lpstr>Здоровье ученика в норме, если:</vt:lpstr>
      <vt:lpstr>Заботьтесь о здоровье детей, включайте физкультминутки и динамические паузы, следите за чистотой воздуха в классе, температурным режимом, освещенностью, что прямо влияет на здоровье учеников.  Приучайте своих учащихся к здоровому образу жизни. Будьте для них ярким примером.  Жан Жак Руссо сказал: «Чтобы сделать ребенка умным и рассудительным, сделайте его крепким и здоровым».  Здоровья всем вам, дорогие друзья!</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Здоровьесберегающие технологии на уроках математике</dc:title>
  <dc:creator>user</dc:creator>
  <cp:lastModifiedBy>Татьяна</cp:lastModifiedBy>
  <cp:revision>37</cp:revision>
  <dcterms:created xsi:type="dcterms:W3CDTF">2017-10-03T22:06:46Z</dcterms:created>
  <dcterms:modified xsi:type="dcterms:W3CDTF">2025-10-10T14:37:16Z</dcterms:modified>
</cp:coreProperties>
</file>