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67" r:id="rId4"/>
    <p:sldId id="261" r:id="rId5"/>
    <p:sldId id="262" r:id="rId6"/>
    <p:sldId id="263" r:id="rId7"/>
    <p:sldId id="264" r:id="rId8"/>
    <p:sldId id="265" r:id="rId9"/>
    <p:sldId id="268" r:id="rId10"/>
    <p:sldId id="269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26.04.2021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1026" name="Picture 2" descr="http://3.bp.blogspot.com/-A5-GAjIIc3E/Ty_KtdDrioI/AAAAAAAACaw/n7JleVRgmqA/s1600/Golden_Floral_Corners_2%2B(Copiar).png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00" y="0"/>
            <a:ext cx="9128100" cy="6835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Рамка 8"/>
          <p:cNvSpPr/>
          <p:nvPr userDrawn="1"/>
        </p:nvSpPr>
        <p:spPr>
          <a:xfrm>
            <a:off x="15900" y="0"/>
            <a:ext cx="9128100" cy="6858000"/>
          </a:xfrm>
          <a:prstGeom prst="frame">
            <a:avLst>
              <a:gd name="adj1" fmla="val 648"/>
            </a:avLst>
          </a:prstGeom>
          <a:solidFill>
            <a:srgbClr val="FFC000"/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1196752"/>
            <a:ext cx="6336704" cy="3240360"/>
          </a:xfrm>
        </p:spPr>
        <p:txBody>
          <a:bodyPr>
            <a:noAutofit/>
          </a:bodyPr>
          <a:lstStyle/>
          <a:p>
            <a:r>
              <a:rPr lang="ru-RU" sz="4800" b="1" i="1" dirty="0" smtClean="0">
                <a:solidFill>
                  <a:schemeClr val="accent6">
                    <a:lumMod val="75000"/>
                  </a:schemeClr>
                </a:solidFill>
              </a:rPr>
              <a:t>ИГРЫ АДАПТАЦИОННОГО ПЕРИОДА</a:t>
            </a:r>
            <a:endParaRPr lang="ru-RU" sz="48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4293096"/>
            <a:ext cx="6944816" cy="1752600"/>
          </a:xfrm>
        </p:spPr>
        <p:txBody>
          <a:bodyPr>
            <a:normAutofit fontScale="62500" lnSpcReduction="20000"/>
          </a:bodyPr>
          <a:lstStyle/>
          <a:p>
            <a:pPr algn="r"/>
            <a:endParaRPr lang="ru-RU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Выполнила</a:t>
            </a:r>
          </a:p>
          <a:p>
            <a:pPr algn="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Жаркова 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Е.В.</a:t>
            </a:r>
          </a:p>
          <a:p>
            <a:pPr algn="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воспитатель</a:t>
            </a:r>
            <a:endParaRPr lang="ru-RU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МБДОУ д/с 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№</a:t>
            </a:r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8</a:t>
            </a:r>
            <a:endParaRPr lang="ru-RU" sz="2800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r"/>
            <a:r>
              <a:rPr lang="ru-RU" sz="2800" dirty="0">
                <a:solidFill>
                  <a:schemeClr val="accent6">
                    <a:lumMod val="50000"/>
                  </a:schemeClr>
                </a:solidFill>
              </a:rPr>
              <a:t>г</a:t>
            </a:r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</a:rPr>
              <a:t>. Арзамас</a:t>
            </a:r>
            <a:endParaRPr lang="ru-RU" sz="2800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6053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836712"/>
            <a:ext cx="8229600" cy="5328592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700" b="1" dirty="0" smtClean="0">
                <a:solidFill>
                  <a:srgbClr val="663300"/>
                </a:solidFill>
              </a:rPr>
              <a:t>Основная задача игр в период адаптации – формирование эмоционального контакта, доверия детей к воспитателю. Ребёнок должен увидеть в воспитателе доброго, всегда готового прийти на помощь взрослого человека (как мама) и интересного партнёра в игре. Эмоциональное общение возникает на основе совместных действий, сопровождаемых улыбкой, ласковой интонацией, проявлением заботы к каждому малышу. В период адаптации нужны и индивидуальные, и фронтальные игры, чтобы ни один ребёнок не чувствовал себя обделённым вниманием. Инициатором игр чаще всего выступает взрослый. Игры выбираются с учетом игровых возможностей детей и места проведения.</a:t>
            </a:r>
            <a:r>
              <a:rPr lang="ru-RU" dirty="0" smtClean="0">
                <a:solidFill>
                  <a:srgbClr val="663300"/>
                </a:solidFill>
              </a:rPr>
              <a:t/>
            </a:r>
            <a:br>
              <a:rPr lang="ru-RU" dirty="0" smtClean="0">
                <a:solidFill>
                  <a:srgbClr val="663300"/>
                </a:solidFill>
              </a:rPr>
            </a:br>
            <a:endParaRPr lang="ru-RU" dirty="0">
              <a:solidFill>
                <a:srgbClr val="66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5674642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solidFill>
                  <a:srgbClr val="663300"/>
                </a:solidFill>
              </a:rPr>
              <a:t>Игры привлекают малышей своей эмоциональностью, разнообразием сюжетов и двигательных заданий. Они являются не только средством физического воспитания        с раннего возраста, но и способствуют закаливанию и оздоровлению. Интересные игры способствуют развитию познавательных процессов, приобретению опыта общения со сверстниками и взрослыми, что является одним из условий успешной адаптации.</a:t>
            </a:r>
            <a:br>
              <a:rPr lang="ru-RU" sz="2700" b="1" dirty="0" smtClean="0">
                <a:solidFill>
                  <a:srgbClr val="663300"/>
                </a:solidFill>
              </a:rPr>
            </a:br>
            <a:r>
              <a:rPr lang="ru-RU" sz="2700" b="1" dirty="0" smtClean="0">
                <a:solidFill>
                  <a:srgbClr val="663300"/>
                </a:solidFill>
              </a:rPr>
              <a:t>Действуя вместе с детьми, взрослый одновременно является образцом для подражания. Объяснение и показ действий происходит в ходе игры. Интонацией взрослый подчёркивает характерные черты игрового персонажа. На протяжении всей игры взрослый поддерживает интерес детей к игре, наблюдает за их действиями, поощряет самостоятельность, инициативу, активность.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548680"/>
            <a:ext cx="7848872" cy="2074242"/>
          </a:xfrm>
        </p:spPr>
        <p:txBody>
          <a:bodyPr>
            <a:normAutofit/>
          </a:bodyPr>
          <a:lstStyle/>
          <a:p>
            <a:r>
              <a:rPr lang="ru-RU" sz="2700" b="1" dirty="0" smtClean="0">
                <a:solidFill>
                  <a:schemeClr val="accent6">
                    <a:lumMod val="50000"/>
                  </a:schemeClr>
                </a:solidFill>
              </a:rPr>
              <a:t>Продолжительность игры зависит от характера движений, числа игроков, условий проведения, настроения детей, ориентировочно игра длится   от 5 до 8 минут. Игра повторяется 3-4 раза.</a:t>
            </a: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028" name="Picture 4" descr="C:\Users\Администратор\Desktop\РАБОТА\Группа №2 2017-2018\DSC0565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69132" y="2420888"/>
            <a:ext cx="5205736" cy="3904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404664"/>
            <a:ext cx="3008313" cy="1162050"/>
          </a:xfrm>
        </p:spPr>
        <p:txBody>
          <a:bodyPr anchor="b">
            <a:noAutofit/>
          </a:bodyPr>
          <a:lstStyle/>
          <a:p>
            <a:pPr algn="ctr"/>
            <a:r>
              <a:rPr lang="ru-RU" sz="2200" u="sng" dirty="0" smtClean="0">
                <a:solidFill>
                  <a:srgbClr val="663300"/>
                </a:solidFill>
              </a:rPr>
              <a:t>Игра</a:t>
            </a:r>
            <a:br>
              <a:rPr lang="ru-RU" sz="2200" u="sng" dirty="0" smtClean="0">
                <a:solidFill>
                  <a:srgbClr val="663300"/>
                </a:solidFill>
              </a:rPr>
            </a:br>
            <a:r>
              <a:rPr lang="ru-RU" sz="2200" u="sng" dirty="0" smtClean="0">
                <a:solidFill>
                  <a:srgbClr val="663300"/>
                </a:solidFill>
              </a:rPr>
              <a:t>«Дорожка для мяча»</a:t>
            </a:r>
            <a:endParaRPr lang="ru-RU" sz="2200" dirty="0">
              <a:solidFill>
                <a:srgbClr val="6633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99592" y="1340768"/>
            <a:ext cx="3008313" cy="4691063"/>
          </a:xfrm>
        </p:spPr>
        <p:txBody>
          <a:bodyPr>
            <a:normAutofit fontScale="92500" lnSpcReduction="1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sz="2200" b="1" dirty="0" smtClean="0">
                <a:solidFill>
                  <a:srgbClr val="663300"/>
                </a:solidFill>
              </a:rPr>
              <a:t>На песке взрослый палочкой рисует дорожку, предлагает ребёнку прокатить по ней мячик и показывает, как это сделать. После того как ребёнок прокатил мяч, взрослый хвалит ребёнка. Изучив игру с одним ребёнком, взрослый предлагает нескольким детям катать и ловить один или несколько мячей.</a:t>
            </a:r>
            <a:br>
              <a:rPr lang="ru-RU" sz="2200" b="1" dirty="0" smtClean="0">
                <a:solidFill>
                  <a:srgbClr val="663300"/>
                </a:solidFill>
              </a:rPr>
            </a:br>
            <a:endParaRPr lang="ru-RU" sz="2200" b="1" dirty="0">
              <a:solidFill>
                <a:srgbClr val="663300"/>
              </a:solidFill>
            </a:endParaRPr>
          </a:p>
        </p:txBody>
      </p:sp>
      <p:pic>
        <p:nvPicPr>
          <p:cNvPr id="1026" name="Picture 2" descr="C:\Users\Администратор\Desktop\РАБОТА\Группа №2 2017-2018\DSC0584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11801"/>
          <a:stretch>
            <a:fillRect/>
          </a:stretch>
        </p:blipFill>
        <p:spPr bwMode="auto">
          <a:xfrm>
            <a:off x="4355976" y="836712"/>
            <a:ext cx="3528392" cy="53339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200" u="sng" dirty="0" smtClean="0">
                <a:solidFill>
                  <a:srgbClr val="663300"/>
                </a:solidFill>
              </a:rPr>
              <a:t>Игра</a:t>
            </a:r>
            <a:br>
              <a:rPr lang="ru-RU" sz="2200" u="sng" dirty="0" smtClean="0">
                <a:solidFill>
                  <a:srgbClr val="663300"/>
                </a:solidFill>
              </a:rPr>
            </a:br>
            <a:r>
              <a:rPr lang="ru-RU" sz="2200" u="sng" dirty="0" smtClean="0">
                <a:solidFill>
                  <a:srgbClr val="663300"/>
                </a:solidFill>
              </a:rPr>
              <a:t>«Иди ко мне»</a:t>
            </a:r>
            <a:endParaRPr lang="ru-RU" sz="2200" dirty="0">
              <a:solidFill>
                <a:srgbClr val="6633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sz="2000" b="1" dirty="0" smtClean="0">
                <a:solidFill>
                  <a:srgbClr val="663300"/>
                </a:solidFill>
              </a:rPr>
              <a:t>Взрослый отходит от ребёнка на несколько шагов и зовёт его к себе, ласково приговаривая: «Иди ко мне, мой хороший!» Когда ребёнок подходит, взрослый его обнимает: «Ах, какая ко мне хорошая Вера пришла!» Игра повторяется по желанию ребёнка. Взрослый подзывает к себе всех детей по очереди.</a:t>
            </a:r>
            <a:br>
              <a:rPr lang="ru-RU" sz="2000" b="1" dirty="0" smtClean="0">
                <a:solidFill>
                  <a:srgbClr val="663300"/>
                </a:solidFill>
              </a:rPr>
            </a:br>
            <a:endParaRPr lang="ru-RU" sz="2000" b="1" dirty="0">
              <a:solidFill>
                <a:srgbClr val="663300"/>
              </a:solidFill>
            </a:endParaRPr>
          </a:p>
        </p:txBody>
      </p:sp>
      <p:pic>
        <p:nvPicPr>
          <p:cNvPr id="2050" name="Picture 2" descr="C:\Users\Администратор\Desktop\РАБОТА\Группа №2 2017-2018\DSC0570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11720"/>
          <a:stretch>
            <a:fillRect/>
          </a:stretch>
        </p:blipFill>
        <p:spPr bwMode="auto">
          <a:xfrm>
            <a:off x="4283968" y="692696"/>
            <a:ext cx="3600400" cy="54378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200" u="sng" dirty="0" smtClean="0">
                <a:solidFill>
                  <a:srgbClr val="663300"/>
                </a:solidFill>
              </a:rPr>
              <a:t>Игра</a:t>
            </a:r>
            <a:br>
              <a:rPr lang="ru-RU" sz="2200" u="sng" dirty="0" smtClean="0">
                <a:solidFill>
                  <a:srgbClr val="663300"/>
                </a:solidFill>
              </a:rPr>
            </a:br>
            <a:r>
              <a:rPr lang="ru-RU" sz="2200" u="sng" dirty="0" smtClean="0">
                <a:solidFill>
                  <a:srgbClr val="663300"/>
                </a:solidFill>
              </a:rPr>
              <a:t>«Весёлые платочки»</a:t>
            </a:r>
            <a:endParaRPr lang="ru-RU" sz="2200" u="sng" dirty="0">
              <a:solidFill>
                <a:srgbClr val="6633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ru-RU" sz="1900" b="1" dirty="0" smtClean="0">
                <a:solidFill>
                  <a:srgbClr val="663300"/>
                </a:solidFill>
              </a:rPr>
              <a:t>Воспитатель напевает песенку и выполняет соответствующие движения. </a:t>
            </a:r>
          </a:p>
          <a:p>
            <a:pPr algn="ctr"/>
            <a:r>
              <a:rPr lang="ru-RU" sz="1700" b="1" i="1" dirty="0" smtClean="0">
                <a:solidFill>
                  <a:srgbClr val="663300"/>
                </a:solidFill>
              </a:rPr>
              <a:t>Вот платочки хороши!</a:t>
            </a:r>
          </a:p>
          <a:p>
            <a:pPr algn="ctr"/>
            <a:r>
              <a:rPr lang="ru-RU" sz="1700" b="1" i="1" dirty="0" smtClean="0">
                <a:solidFill>
                  <a:srgbClr val="663300"/>
                </a:solidFill>
              </a:rPr>
              <a:t>Мы попляшем, малыши.</a:t>
            </a:r>
          </a:p>
          <a:p>
            <a:pPr algn="ctr"/>
            <a:r>
              <a:rPr lang="ru-RU" sz="1700" b="1" i="1" dirty="0" smtClean="0">
                <a:solidFill>
                  <a:srgbClr val="663300"/>
                </a:solidFill>
              </a:rPr>
              <a:t>Ты, платочек аленький, покружись,</a:t>
            </a:r>
          </a:p>
          <a:p>
            <a:pPr algn="ctr"/>
            <a:r>
              <a:rPr lang="ru-RU" sz="1700" b="1" i="1" dirty="0" smtClean="0">
                <a:solidFill>
                  <a:srgbClr val="663300"/>
                </a:solidFill>
              </a:rPr>
              <a:t>Всем ребятам маленьким покажись.</a:t>
            </a:r>
          </a:p>
          <a:p>
            <a:pPr algn="ctr"/>
            <a:r>
              <a:rPr lang="ru-RU" sz="1700" b="1" i="1" dirty="0" smtClean="0">
                <a:solidFill>
                  <a:srgbClr val="663300"/>
                </a:solidFill>
              </a:rPr>
              <a:t>Я платочком помашу</a:t>
            </a:r>
          </a:p>
          <a:p>
            <a:pPr algn="ctr"/>
            <a:r>
              <a:rPr lang="ru-RU" sz="1700" b="1" i="1" dirty="0" smtClean="0">
                <a:solidFill>
                  <a:srgbClr val="663300"/>
                </a:solidFill>
              </a:rPr>
              <a:t>И с платочком попляшу.</a:t>
            </a:r>
          </a:p>
          <a:p>
            <a:pPr algn="ctr"/>
            <a:r>
              <a:rPr lang="ru-RU" sz="1700" b="1" i="1" dirty="0" smtClean="0">
                <a:solidFill>
                  <a:srgbClr val="663300"/>
                </a:solidFill>
              </a:rPr>
              <a:t>Ты, платочек аленький, покружись,</a:t>
            </a:r>
          </a:p>
          <a:p>
            <a:pPr algn="ctr"/>
            <a:r>
              <a:rPr lang="ru-RU" sz="1700" b="1" i="1" dirty="0" smtClean="0">
                <a:solidFill>
                  <a:srgbClr val="663300"/>
                </a:solidFill>
              </a:rPr>
              <a:t>Всем ребятам маленьким покажись</a:t>
            </a:r>
          </a:p>
          <a:p>
            <a:pPr algn="ctr"/>
            <a:r>
              <a:rPr lang="ru-RU" sz="1900" b="1" dirty="0" smtClean="0">
                <a:solidFill>
                  <a:srgbClr val="663300"/>
                </a:solidFill>
              </a:rPr>
              <a:t>Дети наблюдают и по желанию повторяют.</a:t>
            </a:r>
            <a:endParaRPr lang="ru-RU" sz="1900" b="1" dirty="0">
              <a:solidFill>
                <a:srgbClr val="663300"/>
              </a:solidFill>
            </a:endParaRPr>
          </a:p>
        </p:txBody>
      </p:sp>
      <p:pic>
        <p:nvPicPr>
          <p:cNvPr id="1026" name="Picture 2" descr="C:\Users\Администратор\Desktop\РАБОТА\Группа №2 2017-2018\DSC0576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75856" y="1556792"/>
            <a:ext cx="5261510" cy="39461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3008313" cy="1162050"/>
          </a:xfrm>
        </p:spPr>
        <p:txBody>
          <a:bodyPr>
            <a:normAutofit/>
          </a:bodyPr>
          <a:lstStyle/>
          <a:p>
            <a:pPr algn="ctr"/>
            <a:r>
              <a:rPr lang="ru-RU" sz="2200" u="sng" dirty="0" smtClean="0">
                <a:solidFill>
                  <a:srgbClr val="663300"/>
                </a:solidFill>
              </a:rPr>
              <a:t>Игра</a:t>
            </a:r>
            <a:br>
              <a:rPr lang="ru-RU" sz="2200" u="sng" dirty="0" smtClean="0">
                <a:solidFill>
                  <a:srgbClr val="663300"/>
                </a:solidFill>
              </a:rPr>
            </a:br>
            <a:r>
              <a:rPr lang="ru-RU" sz="2200" u="sng" dirty="0" smtClean="0">
                <a:solidFill>
                  <a:srgbClr val="663300"/>
                </a:solidFill>
              </a:rPr>
              <a:t>«Нежно гладим мы зверят»</a:t>
            </a:r>
            <a:endParaRPr lang="ru-RU" sz="2200" u="sng" dirty="0">
              <a:solidFill>
                <a:srgbClr val="663300"/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11560" y="1700808"/>
            <a:ext cx="3008313" cy="4691063"/>
          </a:xfrm>
        </p:spPr>
        <p:txBody>
          <a:bodyPr>
            <a:normAutofit/>
          </a:bodyPr>
          <a:lstStyle/>
          <a:p>
            <a:pPr algn="ctr"/>
            <a:r>
              <a:rPr lang="ru-RU" sz="2200" b="1" dirty="0" smtClean="0">
                <a:solidFill>
                  <a:srgbClr val="663300"/>
                </a:solidFill>
              </a:rPr>
              <a:t>Малыши держат в руках резиновые игрушки. Воспитатель произносит текст и выполняет соответствующие движения:</a:t>
            </a:r>
          </a:p>
          <a:p>
            <a:pPr algn="ctr"/>
            <a:r>
              <a:rPr lang="ru-RU" sz="2200" b="1" i="1" dirty="0" smtClean="0">
                <a:solidFill>
                  <a:srgbClr val="663300"/>
                </a:solidFill>
              </a:rPr>
              <a:t>Нежно гладим мы зверят,</a:t>
            </a:r>
          </a:p>
          <a:p>
            <a:pPr algn="ctr"/>
            <a:r>
              <a:rPr lang="ru-RU" sz="2200" b="1" i="1" dirty="0" smtClean="0">
                <a:solidFill>
                  <a:srgbClr val="663300"/>
                </a:solidFill>
              </a:rPr>
              <a:t>И зверята не пищат.</a:t>
            </a:r>
          </a:p>
          <a:p>
            <a:pPr algn="ctr"/>
            <a:r>
              <a:rPr lang="ru-RU" sz="2200" b="1" i="1" dirty="0" err="1" smtClean="0">
                <a:solidFill>
                  <a:srgbClr val="663300"/>
                </a:solidFill>
              </a:rPr>
              <a:t>Попищим</a:t>
            </a:r>
            <a:r>
              <a:rPr lang="ru-RU" sz="2200" b="1" i="1" dirty="0" smtClean="0">
                <a:solidFill>
                  <a:srgbClr val="663300"/>
                </a:solidFill>
              </a:rPr>
              <a:t> поскорей,</a:t>
            </a:r>
          </a:p>
          <a:p>
            <a:pPr algn="ctr"/>
            <a:r>
              <a:rPr lang="ru-RU" sz="2200" b="1" i="1" dirty="0" smtClean="0">
                <a:solidFill>
                  <a:srgbClr val="663300"/>
                </a:solidFill>
              </a:rPr>
              <a:t>Чтобы стало веселей.</a:t>
            </a:r>
          </a:p>
        </p:txBody>
      </p:sp>
      <p:pic>
        <p:nvPicPr>
          <p:cNvPr id="3073" name="Picture 1" descr="C:\Users\Администратор\Desktop\РАБОТА\Группа №2 2017-2018\DSC0576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 r="10669"/>
          <a:stretch>
            <a:fillRect/>
          </a:stretch>
        </p:blipFill>
        <p:spPr bwMode="auto">
          <a:xfrm>
            <a:off x="4067944" y="620688"/>
            <a:ext cx="3905708" cy="58295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548680"/>
            <a:ext cx="3816424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663300"/>
                </a:solidFill>
              </a:rPr>
              <a:t>Жизнь малыша в детском саду должна быть насыщенной в эмоциональной, познавательной, социальной сферах. Если ребёнку будет интересно, ему некогда будет скучать и вспоминать о доме, о маме. Правильно спланированная работа поможет воспитателю умело переключить внимание плачущего малыша на интересное дело.</a:t>
            </a:r>
            <a:endParaRPr lang="ru-RU" sz="2400" b="1" dirty="0">
              <a:solidFill>
                <a:srgbClr val="663300"/>
              </a:solidFill>
            </a:endParaRPr>
          </a:p>
        </p:txBody>
      </p:sp>
      <p:pic>
        <p:nvPicPr>
          <p:cNvPr id="5" name="Picture 3" descr="C:\Users\Администратор\Desktop\РАБОТА\Группа №2 2017-2018\DSC05641.JPG"/>
          <p:cNvPicPr>
            <a:picLocks noChangeAspect="1" noChangeArrowheads="1"/>
          </p:cNvPicPr>
          <p:nvPr/>
        </p:nvPicPr>
        <p:blipFill>
          <a:blip r:embed="rId2" cstate="print"/>
          <a:srcRect l="9753" t="17231" b="9598"/>
          <a:stretch>
            <a:fillRect/>
          </a:stretch>
        </p:blipFill>
        <p:spPr bwMode="auto">
          <a:xfrm>
            <a:off x="4283968" y="1196752"/>
            <a:ext cx="4397598" cy="4752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492896"/>
            <a:ext cx="8229600" cy="1143000"/>
          </a:xfrm>
        </p:spPr>
        <p:txBody>
          <a:bodyPr>
            <a:noAutofit/>
          </a:bodyPr>
          <a:lstStyle/>
          <a:p>
            <a:r>
              <a:rPr lang="ru-RU" sz="6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Благодарю за внимание!</a:t>
            </a:r>
            <a:endParaRPr lang="ru-RU" sz="60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608</TotalTime>
  <Words>240</Words>
  <Application>Microsoft Office PowerPoint</Application>
  <PresentationFormat>Экран (4:3)</PresentationFormat>
  <Paragraphs>33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Arial</vt:lpstr>
      <vt:lpstr>Calibri</vt:lpstr>
      <vt:lpstr>Тема Office</vt:lpstr>
      <vt:lpstr>ИГРЫ АДАПТАЦИОННОГО ПЕРИОДА</vt:lpstr>
      <vt:lpstr> Основная задача игр в период адаптации – формирование эмоционального контакта, доверия детей к воспитателю. Ребёнок должен увидеть в воспитателе доброго, всегда готового прийти на помощь взрослого человека (как мама) и интересного партнёра в игре. Эмоциональное общение возникает на основе совместных действий, сопровождаемых улыбкой, ласковой интонацией, проявлением заботы к каждому малышу. В период адаптации нужны и индивидуальные, и фронтальные игры, чтобы ни один ребёнок не чувствовал себя обделённым вниманием. Инициатором игр чаще всего выступает взрослый. Игры выбираются с учетом игровых возможностей детей и места проведения. </vt:lpstr>
      <vt:lpstr>Игры привлекают малышей своей эмоциональностью, разнообразием сюжетов и двигательных заданий. Они являются не только средством физического воспитания        с раннего возраста, но и способствуют закаливанию и оздоровлению. Интересные игры способствуют развитию познавательных процессов, приобретению опыта общения со сверстниками и взрослыми, что является одним из условий успешной адаптации. Действуя вместе с детьми, взрослый одновременно является образцом для подражания. Объяснение и показ действий происходит в ходе игры. Интонацией взрослый подчёркивает характерные черты игрового персонажа. На протяжении всей игры взрослый поддерживает интерес детей к игре, наблюдает за их действиями, поощряет самостоятельность, инициативу, активность. </vt:lpstr>
      <vt:lpstr>Продолжительность игры зависит от характера движений, числа игроков, условий проведения, настроения детей, ориентировочно игра длится   от 5 до 8 минут. Игра повторяется 3-4 раза.</vt:lpstr>
      <vt:lpstr>Игра «Дорожка для мяча»</vt:lpstr>
      <vt:lpstr>Игра «Иди ко мне»</vt:lpstr>
      <vt:lpstr>Игра «Весёлые платочки»</vt:lpstr>
      <vt:lpstr>Игра «Нежно гладим мы зверят»</vt:lpstr>
      <vt:lpstr>Презентация PowerPoint</vt:lpstr>
      <vt:lpstr>Благодарю за внимание!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Samsung</dc:creator>
  <cp:lastModifiedBy>hp</cp:lastModifiedBy>
  <cp:revision>51</cp:revision>
  <dcterms:created xsi:type="dcterms:W3CDTF">2017-08-02T06:51:56Z</dcterms:created>
  <dcterms:modified xsi:type="dcterms:W3CDTF">2021-04-26T18:06:49Z</dcterms:modified>
</cp:coreProperties>
</file>