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9" r:id="rId3"/>
    <p:sldId id="261" r:id="rId4"/>
    <p:sldId id="265" r:id="rId5"/>
    <p:sldId id="266" r:id="rId6"/>
    <p:sldId id="267" r:id="rId7"/>
    <p:sldId id="272" r:id="rId8"/>
    <p:sldId id="270" r:id="rId9"/>
    <p:sldId id="273" r:id="rId10"/>
    <p:sldId id="275" r:id="rId11"/>
    <p:sldId id="276" r:id="rId12"/>
    <p:sldId id="277" r:id="rId13"/>
    <p:sldId id="279" r:id="rId14"/>
    <p:sldId id="280" r:id="rId15"/>
    <p:sldId id="283" r:id="rId16"/>
    <p:sldId id="28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185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246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818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081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067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495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501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546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32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041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8578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555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3368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8113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900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399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E9E61-130E-4BC8-9167-15ABFE19C0E5}" type="datetimeFigureOut">
              <a:rPr lang="ru-RU" smtClean="0"/>
              <a:t>25.09.2024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1D6553D-84EB-46DA-8133-FA145F4361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743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46185"/>
            <a:ext cx="9144000" cy="3880338"/>
          </a:xfrm>
        </p:spPr>
        <p:txBody>
          <a:bodyPr>
            <a:normAutofit fontScale="90000"/>
          </a:bodyPr>
          <a:lstStyle/>
          <a:p>
            <a:r>
              <a:rPr lang="ru-RU" sz="3600" b="1" cap="all" dirty="0"/>
              <a:t>IV ВСЕРОССИЙСКИЙ ПЕДАГОГИЧЕСКИЙ КОНКУРС</a:t>
            </a:r>
            <a:br>
              <a:rPr lang="ru-RU" sz="3600" b="1" cap="all" dirty="0"/>
            </a:br>
            <a:r>
              <a:rPr lang="ru-RU" sz="3600" b="1" cap="all" dirty="0"/>
              <a:t>«ВОСПИТАНИЕ ПАТРИОТА И ГРАЖДАНИНА РОССИИ 21 ВЕКА»</a:t>
            </a:r>
            <a:r>
              <a:rPr lang="ru-RU" b="1" cap="all" dirty="0"/>
              <a:t/>
            </a:r>
            <a:br>
              <a:rPr lang="ru-RU" b="1" cap="all" dirty="0"/>
            </a:br>
            <a:r>
              <a:rPr lang="ru-RU" b="1" cap="all" dirty="0"/>
              <a:t/>
            </a:r>
            <a:br>
              <a:rPr lang="ru-RU" b="1" cap="all" dirty="0"/>
            </a:br>
            <a:r>
              <a:rPr lang="ru-RU" b="1" cap="all" dirty="0"/>
              <a:t>            </a:t>
            </a:r>
            <a:r>
              <a:rPr lang="ru-RU" sz="8000" b="1" cap="all" dirty="0" smtClean="0"/>
              <a:t>Гвардия</a:t>
            </a:r>
            <a:endParaRPr lang="ru-RU" cap="all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200" dirty="0" smtClean="0"/>
              <a:t>Гринёв Владимир Ильич </a:t>
            </a:r>
            <a:r>
              <a:rPr lang="ru-RU" sz="2200" dirty="0" smtClean="0"/>
              <a:t>, </a:t>
            </a:r>
            <a:r>
              <a:rPr lang="ru-RU" sz="2200" dirty="0" smtClean="0"/>
              <a:t>руководитель </a:t>
            </a:r>
            <a:r>
              <a:rPr lang="ru-RU" sz="2200" dirty="0" smtClean="0"/>
              <a:t>военно-патриотического клуба «Гвардия»</a:t>
            </a:r>
          </a:p>
          <a:p>
            <a:r>
              <a:rPr lang="ru-RU" sz="2200" dirty="0"/>
              <a:t>н</a:t>
            </a:r>
            <a:r>
              <a:rPr lang="ru-RU" sz="2200" dirty="0" smtClean="0"/>
              <a:t>а базе МКОУ «</a:t>
            </a:r>
            <a:r>
              <a:rPr lang="ru-RU" sz="2200" dirty="0" err="1"/>
              <a:t>Д</a:t>
            </a:r>
            <a:r>
              <a:rPr lang="ru-RU" sz="2200" dirty="0" err="1" smtClean="0"/>
              <a:t>ракинская</a:t>
            </a:r>
            <a:r>
              <a:rPr lang="ru-RU" sz="2200" dirty="0" smtClean="0"/>
              <a:t> СОШ»  </a:t>
            </a:r>
            <a:r>
              <a:rPr lang="ru-RU" sz="2200" dirty="0" err="1" smtClean="0"/>
              <a:t>Лискинского</a:t>
            </a:r>
            <a:r>
              <a:rPr lang="ru-RU" sz="2200" dirty="0" smtClean="0"/>
              <a:t> муниципального района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189517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279775" y="623887"/>
            <a:ext cx="8912225" cy="4488439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 </a:t>
            </a:r>
            <a:r>
              <a:rPr lang="ru-RU" dirty="0"/>
              <a:t>Село Дракино расположено в левобережной пойме реки </a:t>
            </a:r>
            <a:r>
              <a:rPr lang="ru-RU" dirty="0" err="1" smtClean="0"/>
              <a:t>Хворостань</a:t>
            </a:r>
            <a:r>
              <a:rPr lang="ru-RU" dirty="0" smtClean="0"/>
              <a:t> </a:t>
            </a:r>
            <a:r>
              <a:rPr lang="ru-RU" dirty="0"/>
              <a:t>(приток </a:t>
            </a:r>
            <a:r>
              <a:rPr lang="ru-RU" dirty="0" err="1"/>
              <a:t>р.Дон</a:t>
            </a:r>
            <a:r>
              <a:rPr lang="ru-RU" dirty="0"/>
              <a:t>), в 28 км от города </a:t>
            </a:r>
            <a:r>
              <a:rPr lang="ru-RU" dirty="0" err="1" smtClean="0"/>
              <a:t>Лиски</a:t>
            </a:r>
            <a:r>
              <a:rPr lang="ru-RU" dirty="0" err="1"/>
              <a:t>В</a:t>
            </a:r>
            <a:r>
              <a:rPr lang="ru-RU" dirty="0"/>
              <a:t> период боевых действий на Дону – с июля1942 года по январь 1943 года – Дракино входило в прифронтовую полосу. Многие </a:t>
            </a:r>
            <a:r>
              <a:rPr lang="ru-RU" dirty="0" err="1"/>
              <a:t>дракинцы</a:t>
            </a:r>
            <a:r>
              <a:rPr lang="ru-RU" dirty="0"/>
              <a:t> участвовали в строительстве оборонительных сооружений, работали в </a:t>
            </a:r>
            <a:r>
              <a:rPr lang="ru-RU" dirty="0" smtClean="0"/>
              <a:t>госпиталях </a:t>
            </a:r>
            <a:r>
              <a:rPr lang="ru-RU" dirty="0"/>
              <a:t>соединений Воронежского фронта. </a:t>
            </a:r>
          </a:p>
        </p:txBody>
      </p:sp>
    </p:spTree>
    <p:extLst>
      <p:ext uri="{BB962C8B-B14F-4D97-AF65-F5344CB8AC3E}">
        <p14:creationId xmlns:p14="http://schemas.microsoft.com/office/powerpoint/2010/main" val="70653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09"/>
            <a:ext cx="8911687" cy="2230649"/>
          </a:xfrm>
        </p:spPr>
        <p:txBody>
          <a:bodyPr>
            <a:noAutofit/>
          </a:bodyPr>
          <a:lstStyle/>
          <a:p>
            <a:r>
              <a:rPr lang="ru-RU" sz="2800" dirty="0"/>
              <a:t>В центре села установлен обелиск на братской могиле (№323) воинов, павших в боях и умерших от ран. </a:t>
            </a:r>
            <a:r>
              <a:rPr lang="ru-RU" sz="2800" dirty="0" err="1"/>
              <a:t>Дракинцы</a:t>
            </a:r>
            <a:r>
              <a:rPr lang="ru-RU" sz="2800" dirty="0"/>
              <a:t> воздвигли символический памятник односельчанам, не вернувшимся с фронта. 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91" y="2854759"/>
            <a:ext cx="8423564" cy="377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2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706582"/>
            <a:ext cx="8915400" cy="5999018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Военно-патриотический клуб «ГВАРДИЯ» создан на основе решения общего собрания инициативной группы молодежи при поддержке администрации </a:t>
            </a:r>
            <a:r>
              <a:rPr lang="ru-RU" sz="2800" dirty="0" err="1">
                <a:solidFill>
                  <a:srgbClr val="002060"/>
                </a:solidFill>
              </a:rPr>
              <a:t>Дракинского</a:t>
            </a:r>
            <a:r>
              <a:rPr lang="ru-RU" sz="2800" dirty="0">
                <a:solidFill>
                  <a:srgbClr val="002060"/>
                </a:solidFill>
              </a:rPr>
              <a:t> сельского поселения и отдела по делам молодежи Администрации </a:t>
            </a:r>
            <a:r>
              <a:rPr lang="ru-RU" sz="2800" dirty="0" err="1">
                <a:solidFill>
                  <a:srgbClr val="002060"/>
                </a:solidFill>
              </a:rPr>
              <a:t>Лискинского</a:t>
            </a:r>
            <a:r>
              <a:rPr lang="ru-RU" sz="2800" dirty="0">
                <a:solidFill>
                  <a:srgbClr val="002060"/>
                </a:solidFill>
              </a:rPr>
              <a:t> муниципального района в  феврале 2012 года     на  базе  МКОУ  «</a:t>
            </a:r>
            <a:r>
              <a:rPr lang="ru-RU" sz="2800" dirty="0" err="1">
                <a:solidFill>
                  <a:srgbClr val="002060"/>
                </a:solidFill>
              </a:rPr>
              <a:t>Дракинская</a:t>
            </a:r>
            <a:r>
              <a:rPr lang="ru-RU" sz="2800" dirty="0">
                <a:solidFill>
                  <a:srgbClr val="002060"/>
                </a:solidFill>
              </a:rPr>
              <a:t> СОШ». Цель: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>Воспитание подрастающего поколения жителей </a:t>
            </a:r>
            <a:r>
              <a:rPr lang="ru-RU" sz="2800" dirty="0" err="1">
                <a:solidFill>
                  <a:srgbClr val="002060"/>
                </a:solidFill>
              </a:rPr>
              <a:t>с.Дракино</a:t>
            </a:r>
            <a:r>
              <a:rPr lang="ru-RU" sz="2800" dirty="0">
                <a:solidFill>
                  <a:srgbClr val="002060"/>
                </a:solidFill>
              </a:rPr>
              <a:t> в духе любви и уважения к своей Родине.</a:t>
            </a:r>
            <a:endParaRPr lang="ru-RU" sz="2800" dirty="0" smtClean="0">
              <a:solidFill>
                <a:srgbClr val="002060"/>
              </a:solidFill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6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624111"/>
            <a:ext cx="8911687" cy="1280890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Строевая подготовка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213" y="2809627"/>
            <a:ext cx="4504314" cy="3383355"/>
          </a:xfrm>
        </p:spPr>
      </p:pic>
      <p:pic>
        <p:nvPicPr>
          <p:cNvPr id="6" name="Рисунок 2" descr="IMGA08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1375" y="1905001"/>
            <a:ext cx="4313238" cy="3221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290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Огневая  подготовка</a:t>
            </a:r>
            <a:endParaRPr lang="ru-RU" sz="32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3" y="3616037"/>
            <a:ext cx="5181600" cy="307570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3" y="304801"/>
            <a:ext cx="5181600" cy="33112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55" y="1422400"/>
            <a:ext cx="5735781" cy="526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Экскурсии по местам Боевой Славы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Памятник    </a:t>
            </a:r>
            <a:r>
              <a:rPr lang="ru-RU" sz="3200" b="1" dirty="0" err="1" smtClean="0"/>
              <a:t>Чолпонбаю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Тулебердиеву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9719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Экскурсия в воинскую часть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" name="Picture 7"/>
          <p:cNvPicPr>
            <a:picLocks noGrp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89212" y="634964"/>
            <a:ext cx="8915400" cy="4165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6819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5514108"/>
            <a:ext cx="8915400" cy="581891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Участие в  патриотических мероприятиях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pic>
        <p:nvPicPr>
          <p:cNvPr id="9" name="Picture 9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212" y="634965"/>
            <a:ext cx="8915399" cy="4755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3629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446088"/>
            <a:ext cx="4418012" cy="97631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7030A0"/>
                </a:solidFill>
              </a:rPr>
              <a:t>Организация и проведение </a:t>
            </a:r>
            <a:r>
              <a:rPr lang="ru-RU" sz="2400" dirty="0" smtClean="0">
                <a:solidFill>
                  <a:srgbClr val="7030A0"/>
                </a:solidFill>
              </a:rPr>
              <a:t>школьных соревнований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2" y="446089"/>
            <a:ext cx="5661169" cy="347474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16376" y="1598615"/>
            <a:ext cx="3505199" cy="42624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1598614"/>
            <a:ext cx="5268191" cy="50931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2" y="3920836"/>
            <a:ext cx="5661168" cy="277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19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446088"/>
            <a:ext cx="4418011" cy="9763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Участие в конкурсах и соревнованиях военно-патриотических объединений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3" y="446088"/>
            <a:ext cx="5181600" cy="452238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503" y="1598612"/>
            <a:ext cx="5244479" cy="498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057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9528" y="446088"/>
            <a:ext cx="4334884" cy="9763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Участие в мероприятиях, посвящённых памяти воинов -интернационалистов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013" y="446088"/>
            <a:ext cx="5181600" cy="443334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65564" y="1598613"/>
            <a:ext cx="4528847" cy="42624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504" y="1598612"/>
            <a:ext cx="5145908" cy="471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006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0982" y="446088"/>
            <a:ext cx="4473429" cy="97631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Вахта памяти у братской могилы №323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20982" y="1598613"/>
            <a:ext cx="4473429" cy="42624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20982" y="1719262"/>
            <a:ext cx="4473429" cy="4141787"/>
          </a:xfrm>
          <a:prstGeom prst="rect">
            <a:avLst/>
          </a:prstGeom>
          <a:noFill/>
        </p:spPr>
      </p:pic>
      <p:pic>
        <p:nvPicPr>
          <p:cNvPr id="6" name="Объект 5" descr="C:\Users\Ricardo Milos\Desktop\ЮНАРМИЯ 2023\bIDPNAyFCdg.jpg"/>
          <p:cNvPicPr>
            <a:picLocks noGrp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3013" y="446088"/>
            <a:ext cx="5181600" cy="54149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691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Своих не бросаем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456" y="1662545"/>
            <a:ext cx="5334000" cy="464127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0291" y="1662546"/>
            <a:ext cx="5029200" cy="4641272"/>
          </a:xfrm>
        </p:spPr>
      </p:pic>
    </p:spTree>
    <p:extLst>
      <p:ext uri="{BB962C8B-B14F-4D97-AF65-F5344CB8AC3E}">
        <p14:creationId xmlns:p14="http://schemas.microsoft.com/office/powerpoint/2010/main" val="378448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0070C0"/>
                </a:solidFill>
              </a:rPr>
              <a:t>Встречи с участниками  СВО и волонтёрами 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01" y="2050473"/>
            <a:ext cx="6535351" cy="3778250"/>
          </a:xfrm>
        </p:spPr>
      </p:pic>
    </p:spTree>
    <p:extLst>
      <p:ext uri="{BB962C8B-B14F-4D97-AF65-F5344CB8AC3E}">
        <p14:creationId xmlns:p14="http://schemas.microsoft.com/office/powerpoint/2010/main" val="3752415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Памяти предков  будем  достойны!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042" y="2715491"/>
            <a:ext cx="3778250" cy="3778250"/>
          </a:xfrm>
        </p:spPr>
      </p:pic>
    </p:spTree>
    <p:extLst>
      <p:ext uri="{BB962C8B-B14F-4D97-AF65-F5344CB8AC3E}">
        <p14:creationId xmlns:p14="http://schemas.microsoft.com/office/powerpoint/2010/main" val="1244197510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769</TotalTime>
  <Words>216</Words>
  <Application>Microsoft Office PowerPoint</Application>
  <PresentationFormat>Широкоэкранный</PresentationFormat>
  <Paragraphs>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Легкий дым</vt:lpstr>
      <vt:lpstr>IV ВСЕРОССИЙСКИЙ ПЕДАГОГИЧЕСКИЙ КОНКУРС «ВОСПИТАНИЕ ПАТРИОТА И ГРАЖДАНИНА РОССИИ 21 ВЕКА»              Гвардия</vt:lpstr>
      <vt:lpstr> Село Дракино расположено в левобережной пойме реки Хворостань (приток р.Дон), в 28 км от города ЛискиВ период боевых действий на Дону – с июля1942 года по январь 1943 года – Дракино входило в прифронтовую полосу. Многие дракинцы участвовали в строительстве оборонительных сооружений, работали в госпиталях соединений Воронежского фронта. </vt:lpstr>
      <vt:lpstr>В центре села установлен обелиск на братской могиле (№323) воинов, павших в боях и умерших от ран. Дракинцы воздвигли символический памятник односельчанам, не вернувшимся с фронта.  </vt:lpstr>
      <vt:lpstr>Презентация PowerPoint</vt:lpstr>
      <vt:lpstr>Строевая подготовка</vt:lpstr>
      <vt:lpstr>Огневая  подготовка</vt:lpstr>
      <vt:lpstr>Экскурсии по местам Боевой Славы</vt:lpstr>
      <vt:lpstr>Экскурсия в воинскую часть</vt:lpstr>
      <vt:lpstr>Участие в  патриотических мероприятиях</vt:lpstr>
      <vt:lpstr>Организация и проведение школьных соревнований</vt:lpstr>
      <vt:lpstr>Участие в конкурсах и соревнованиях военно-патриотических объединений</vt:lpstr>
      <vt:lpstr>Участие в мероприятиях, посвящённых памяти воинов -интернационалистов</vt:lpstr>
      <vt:lpstr>Вахта памяти у братской могилы №323</vt:lpstr>
      <vt:lpstr>Своих не бросаем</vt:lpstr>
      <vt:lpstr>Встречи с участниками  СВО и волонтёрами </vt:lpstr>
      <vt:lpstr> Памяти предков  будем  достойны!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«Премия общественно-государственного признания «Добронежец 2024» Номинация: «Горячее сердце» Проект «Воспитание патриота»</dc:title>
  <dc:creator>Ricardo Milos</dc:creator>
  <cp:lastModifiedBy>Ricardo Milos</cp:lastModifiedBy>
  <cp:revision>54</cp:revision>
  <dcterms:created xsi:type="dcterms:W3CDTF">2024-01-30T19:53:13Z</dcterms:created>
  <dcterms:modified xsi:type="dcterms:W3CDTF">2024-09-25T18:16:08Z</dcterms:modified>
</cp:coreProperties>
</file>