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2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89" r:id="rId2"/>
    <p:sldId id="313" r:id="rId3"/>
    <p:sldId id="295" r:id="rId4"/>
    <p:sldId id="300" r:id="rId5"/>
    <p:sldId id="301" r:id="rId6"/>
    <p:sldId id="305" r:id="rId7"/>
    <p:sldId id="307" r:id="rId8"/>
    <p:sldId id="308" r:id="rId9"/>
    <p:sldId id="309" r:id="rId10"/>
    <p:sldId id="310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31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99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746477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248092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34930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841693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75827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854977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148249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82297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12064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86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419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7023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930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73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879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50834"/>
      </p:ext>
    </p:extLst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576561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1D704-9144-47BA-9F77-A44FF9708D57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B80F0-E444-494D-8F5B-8FE1B33AE8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62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ransition spd="slow">
    <p:zo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0238" y="476673"/>
            <a:ext cx="6593681" cy="504055"/>
          </a:xfrm>
        </p:spPr>
        <p:txBody>
          <a:bodyPr>
            <a:noAutofit/>
          </a:bodyPr>
          <a:lstStyle/>
          <a:p>
            <a:pPr algn="ctr"/>
            <a:r>
              <a:rPr lang="ru-RU" sz="2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«Вознесенский ОЦ»</a:t>
            </a:r>
            <a:endParaRPr lang="ru-RU" sz="2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0238" y="1556792"/>
            <a:ext cx="6593681" cy="4824536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познавательно -Исследовательская деятельность на </a:t>
            </a:r>
            <a:r>
              <a:rPr lang="ru-RU" sz="35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прогулке в ДОУ</a:t>
            </a:r>
            <a:endParaRPr lang="ru-RU" sz="35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solidFill>
                <a:schemeClr val="bg2">
                  <a:lumMod val="50000"/>
                </a:schemeClr>
              </a:solidFill>
            </a:endParaRPr>
          </a:p>
          <a:p>
            <a:pPr lvl="0" algn="r">
              <a:lnSpc>
                <a:spcPct val="100000"/>
              </a:lnSpc>
              <a:spcBef>
                <a:spcPts val="600"/>
              </a:spcBef>
              <a:buClr>
                <a:srgbClr val="FFC000"/>
              </a:buClr>
              <a:buSzPct val="70000"/>
            </a:pPr>
            <a:endParaRPr lang="ru-RU" sz="24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533259"/>
      </p:ext>
    </p:extLst>
  </p:cSld>
  <p:clrMapOvr>
    <a:masterClrMapping/>
  </p:clrMapOvr>
  <p:transition spd="slow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476672"/>
            <a:ext cx="6840760" cy="56166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4290965"/>
            <a:ext cx="4225226" cy="18002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72000" y="3244334"/>
            <a:ext cx="3384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ДРЕВНЯЯ КИТАЙСКАЯ ПОСЛОВИЦА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608475705"/>
      </p:ext>
    </p:extLst>
  </p:cSld>
  <p:clrMapOvr>
    <a:masterClrMapping/>
  </p:clrMapOvr>
  <p:transition spd="slow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060" y="188640"/>
            <a:ext cx="7429499" cy="1512168"/>
          </a:xfrm>
        </p:spPr>
        <p:txBody>
          <a:bodyPr>
            <a:normAutofit/>
          </a:bodyPr>
          <a:lstStyle/>
          <a:p>
            <a:pPr algn="ctr"/>
            <a:r>
              <a:rPr lang="ru-RU" b="1" cap="none" dirty="0">
                <a:solidFill>
                  <a:schemeClr val="tx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исследовательской деятельности</a:t>
            </a:r>
            <a:r>
              <a:rPr lang="en-US" b="1" cap="none" dirty="0">
                <a:solidFill>
                  <a:schemeClr val="tx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6060" y="1700808"/>
            <a:ext cx="7429499" cy="4752528"/>
          </a:xfrm>
        </p:spPr>
        <p:txBody>
          <a:bodyPr>
            <a:noAutofit/>
          </a:bodyPr>
          <a:lstStyle/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ПРОБЛЕМЫ, КОТОРУЮ НЕОБХОДИМО РАЗРЕШИТЬ </a:t>
            </a:r>
            <a:r>
              <a:rPr lang="ru-RU" sz="2200" cap="all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(выбор темы исследования);</a:t>
            </a:r>
          </a:p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ЦЕЛЕПОЛАГАНИЕ (ЧТО НУЖНО СДЕЛАТЬ ДЛЯ РЕШЕНИЯ ПРОБЛЕМЫ);</a:t>
            </a:r>
          </a:p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ВЫДВИЖЕНИЕ ГИПОТЕЗ (ПОИСК ВОЗМОЖНЫХ ПУТЕЙ РЕШЕНИЯ);</a:t>
            </a:r>
          </a:p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ГИПОТЕЗ (СБОР ДАННЫХ, РЕАЛИЗАЦИЯ В ДЕЙСТВИЯХ);</a:t>
            </a:r>
          </a:p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ПОЛУЧЕННОГО РЕЗУЛЬТАТА (ПОДТВЕРДИЛОСЬ - НЕ ПОДТВЕРДИЛОСЬ);</a:t>
            </a:r>
          </a:p>
          <a:p>
            <a:pPr lvl="0" defTabSz="700430">
              <a:lnSpc>
                <a:spcPct val="100000"/>
              </a:lnSpc>
              <a:spcBef>
                <a:spcPct val="20000"/>
              </a:spcBef>
              <a:spcAft>
                <a:spcPts val="230"/>
              </a:spcAft>
              <a:buClr>
                <a:schemeClr val="tx2"/>
              </a:buClr>
              <a:buSzPct val="130000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ФОРМУЛИРОВАНИЕ ВЫВОДОВ.</a:t>
            </a:r>
          </a:p>
        </p:txBody>
      </p:sp>
    </p:spTree>
    <p:extLst>
      <p:ext uri="{BB962C8B-B14F-4D97-AF65-F5344CB8AC3E}">
        <p14:creationId xmlns:p14="http://schemas.microsoft.com/office/powerpoint/2010/main" val="4038709374"/>
      </p:ext>
    </p:extLst>
  </p:cSld>
  <p:clrMapOvr>
    <a:masterClrMapping/>
  </p:clrMapOvr>
  <p:transition spd="slow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060" y="188640"/>
            <a:ext cx="7429499" cy="2520280"/>
          </a:xfrm>
        </p:spPr>
        <p:txBody>
          <a:bodyPr>
            <a:noAutofit/>
          </a:bodyPr>
          <a:lstStyle/>
          <a:p>
            <a: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2000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осенний</a:t>
            </a:r>
            <a: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период   в</a:t>
            </a:r>
            <a:r>
              <a:rPr lang="ru-RU" sz="2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ходе прогулок  с детьми мы: сравниваем листочки по форме, величине, цвету,  наблюдаем за разнообразием цветов и их оттенков; собираем  шишки (сортируем, классифицируем, группируем), тренируемся  в порядковом счёте; наблюдаем за деревьями, цветами, тучками; развиваем исследовательский интерес к осенней  природе и природным явлениям.</a:t>
            </a:r>
            <a:b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3DE87B77-2279-42B7-9C4B-AE653E6165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72" y="2249488"/>
            <a:ext cx="5243048" cy="4131840"/>
          </a:xfrm>
        </p:spPr>
      </p:pic>
    </p:spTree>
    <p:extLst>
      <p:ext uri="{BB962C8B-B14F-4D97-AF65-F5344CB8AC3E}">
        <p14:creationId xmlns:p14="http://schemas.microsoft.com/office/powerpoint/2010/main" val="4169706563"/>
      </p:ext>
    </p:extLst>
  </p:cSld>
  <p:clrMapOvr>
    <a:masterClrMapping/>
  </p:clrMapOvr>
  <p:transition spd="slow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060" y="332656"/>
            <a:ext cx="7429499" cy="2376264"/>
          </a:xfrm>
        </p:spPr>
        <p:txBody>
          <a:bodyPr>
            <a:normAutofit fontScale="90000"/>
          </a:bodyPr>
          <a:lstStyle/>
          <a:p>
            <a:r>
              <a:rPr lang="ru-RU" dirty="0"/>
              <a:t>   </a:t>
            </a:r>
            <a: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зимний</a:t>
            </a:r>
            <a: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период в ходе прогулок  с детьми мы: обращаем внимание на внешний вид деревьев и опушек; наблюдаем за продолжительностью светового дня зимой; наблюдаем за снегопадом, рассматриваем снежинки, лепим из снега комочки  и рассматриваем их по величине, форме; сравниваем деревья; наблюдаем за следами на снегу; проводим опыты со снегом; развиваем умение наблюдать зимние признаки и явления природы.</a:t>
            </a:r>
            <a:br>
              <a:rPr lang="ru-RU" sz="2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Объект 10">
            <a:extLst>
              <a:ext uri="{FF2B5EF4-FFF2-40B4-BE49-F238E27FC236}">
                <a16:creationId xmlns="" xmlns:a16="http://schemas.microsoft.com/office/drawing/2014/main" id="{15E0F4A6-5696-4925-B8CD-6D53D836B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270" y="2249488"/>
            <a:ext cx="4138041" cy="4419872"/>
          </a:xfrm>
        </p:spPr>
      </p:pic>
      <p:pic>
        <p:nvPicPr>
          <p:cNvPr id="4" name="Объект 10">
            <a:extLst>
              <a:ext uri="{FF2B5EF4-FFF2-40B4-BE49-F238E27FC236}">
                <a16:creationId xmlns="" xmlns:a16="http://schemas.microsoft.com/office/drawing/2014/main" id="{15E0F4A6-5696-4925-B8CD-6D53D836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276872"/>
            <a:ext cx="4138041" cy="4419872"/>
          </a:xfrm>
          <a:prstGeom prst="rect">
            <a:avLst/>
          </a:prstGeom>
        </p:spPr>
      </p:pic>
      <p:pic>
        <p:nvPicPr>
          <p:cNvPr id="5" name="Объект 10">
            <a:extLst>
              <a:ext uri="{FF2B5EF4-FFF2-40B4-BE49-F238E27FC236}">
                <a16:creationId xmlns="" xmlns:a16="http://schemas.microsoft.com/office/drawing/2014/main" id="{15E0F4A6-5696-4925-B8CD-6D53D836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42" y="2304256"/>
            <a:ext cx="4138041" cy="441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802133"/>
      </p:ext>
    </p:extLst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0"/>
            <a:ext cx="7700936" cy="37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 ходе прогулок  с детьми в весенний  период мы: формируем способность выделять особенности весеннего состояния растений; развиваем исследовательский интерес к жизни птиц и насекомых весной; осуществляем исследование  длины и ширины ручейков, сравниваем их; измеряем длину ручейков шагами; измеряем глубину ручейков с помощью палочки; наблюдаем за снежным покровом, за лужами; пускаем  корабликов в лужи и ручейки; наблюдаем за сосульками,  за ветром и облаками; рассматриваем   первые листочки, сравниваем их по величине.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17F6060-251A-4F89-9BBC-97A5C77BB3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117" y="3140968"/>
            <a:ext cx="6269765" cy="470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3591"/>
      </p:ext>
    </p:extLst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260649"/>
            <a:ext cx="7313959" cy="2664296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 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летний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период на прогулках с детьми мы:  развиваем умение наблюдать летние признаки и явления природы, выделять простейшие связи между условиями среды и состоянием живых объектов; развиваем наблюдательность, любознательности исследовательский интерес в процессе ознакомления с неживой природой; осуществляем наблюдения за дождем, ветром,  облаками, солнцем, тенью, растениями, насекомыми, птицами; осуществляем игры-опыты с песком, водой, ветром, природным материалом.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89CC605-C075-43FF-A726-CDE9358E1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20" y="2729845"/>
            <a:ext cx="6840760" cy="411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2161"/>
      </p:ext>
    </p:extLst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56060" y="188640"/>
            <a:ext cx="7604372" cy="6408712"/>
          </a:xfrm>
        </p:spPr>
        <p:txBody>
          <a:bodyPr>
            <a:normAutofit fontScale="550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ЭКСПЕРИМЕНТИРОВАНИЕ.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2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планировании экспериментальной деятельности по ознакомлению с явлениями природы необходимо учитывать сезонность</a:t>
            </a:r>
            <a:r>
              <a:rPr lang="ru-RU" sz="3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А также должны быть созданы необходимые условия для исследовательской деятельности: как для  проявления детьми самостоятельности и удовлетворения своих потребностей и интересов, так и совместной деятельности со взрослыми, где ребенок обучается определенному алгоритму действий.</a:t>
            </a:r>
            <a:r>
              <a:rPr lang="ru-RU" sz="3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прогулке можно проводить следующие эксперименты: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«Твердое - жидкое»;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«Лед-вода»;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«Где быстрее растает лёд»;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«Следопыты»;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«Взаимодействие воды и снега»;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«Свойства снега, воды, песка»;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«Почва на участке»;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«Жизнь под снегом»;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«Солнечные зайчики»;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«Откуда берутся семена»;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«Почему семена прорастают?»;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«Куда дует ветер?»;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0"/>
              </a:spcAft>
            </a:pPr>
            <a:r>
              <a:rPr lang="ru-RU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«Свойства песка» и др.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endParaRPr lang="ru-RU" sz="25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80928"/>
            <a:ext cx="460851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352624"/>
      </p:ext>
    </p:extLst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16632"/>
            <a:ext cx="7429499" cy="2448272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 результате спланированной организации детского экспериментирования у детей развивается познавательная активность, появляется интерес к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поисково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–исследовательской деятельности, дети способны к принятию собственных решений, опираясь на свои знания и умения в различных видах деятельности. У детей развиваются такие качества личности, как: самостоятельность,  инициативность, креативность, познавательная активность, целеустремлённость.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B4A8359-FC54-4A9F-8560-305E53AC6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24" y="2564904"/>
            <a:ext cx="7226151" cy="474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99285"/>
      </p:ext>
    </p:extLst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8D7606F-CD8E-492D-9561-D38F354EB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916209"/>
            <a:ext cx="5143500" cy="5256584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3"/>
            <a:ext cx="9036496" cy="180019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Экскурсии по территории детского сада и за его пределами, а также  по экологической тропе  проводятся с целью наблюдения за сезонными изменениями в природе, развитию  исследовательской деятельности по изучению объектов живой и неживой природы. Используя наблюдения за объектами живой природы, можно научить ребёнка эффективным способам взаимодействия с окружающим. На экскурсии появляется возможность расширить сферу экспериментальной деятельности детей.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9477879"/>
      </p:ext>
    </p:extLst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953919" cy="93610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1628800"/>
            <a:ext cx="5976664" cy="4824536"/>
          </a:xfrm>
        </p:spPr>
      </p:pic>
    </p:spTree>
  </p:cSld>
  <p:clrMapOvr>
    <a:masterClrMapping/>
  </p:clrMapOvr>
  <p:transition spd="slow">
    <p:zo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1275</TotalTime>
  <Words>161</Words>
  <Application>Microsoft Office PowerPoint</Application>
  <PresentationFormat>Экран (4:3)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Tw Cen MT</vt:lpstr>
      <vt:lpstr>Контур</vt:lpstr>
      <vt:lpstr>МБОУ «Вознесенский ОЦ»</vt:lpstr>
      <vt:lpstr>Презентация PowerPoint</vt:lpstr>
      <vt:lpstr>Структура исследовательской деятельности:</vt:lpstr>
      <vt:lpstr>   В осенний период   в  ходе прогулок  с детьми мы: сравниваем листочки по форме, величине, цвету,  наблюдаем за разнообразием цветов и их оттенков; собираем  шишки (сортируем, классифицируем, группируем), тренируемся  в порядковом счёте; наблюдаем за деревьями, цветами, тучками; развиваем исследовательский интерес к осенней  природе и природным явлениям. </vt:lpstr>
      <vt:lpstr>   В зимний период в ходе прогулок  с детьми мы: обращаем внимание на внешний вид деревьев и опушек; наблюдаем за продолжительностью светового дня зимой; наблюдаем за снегопадом, рассматриваем снежинки, лепим из снега комочки  и рассматриваем их по величине, форме; сравниваем деревья; наблюдаем за следами на снегу; проводим опыты со снегом; развиваем умение наблюдать зимние признаки и явления природы.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Krokoz™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Смоленский Государственный Университет</dc:title>
  <dc:creator>☺ИНКА☺</dc:creator>
  <cp:lastModifiedBy>1</cp:lastModifiedBy>
  <cp:revision>179</cp:revision>
  <dcterms:created xsi:type="dcterms:W3CDTF">2012-05-06T20:46:45Z</dcterms:created>
  <dcterms:modified xsi:type="dcterms:W3CDTF">2023-05-12T05:45:04Z</dcterms:modified>
</cp:coreProperties>
</file>