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60" r:id="rId2"/>
    <p:sldId id="264" r:id="rId3"/>
    <p:sldId id="265" r:id="rId4"/>
    <p:sldId id="263" r:id="rId5"/>
    <p:sldId id="266" r:id="rId6"/>
    <p:sldId id="267" r:id="rId7"/>
    <p:sldId id="268" r:id="rId8"/>
    <p:sldId id="269" r:id="rId9"/>
    <p:sldId id="270" r:id="rId10"/>
    <p:sldId id="271" r:id="rId11"/>
    <p:sldId id="274" r:id="rId12"/>
    <p:sldId id="272" r:id="rId13"/>
    <p:sldId id="273" r:id="rId14"/>
    <p:sldId id="275" r:id="rId15"/>
    <p:sldId id="262" r:id="rId16"/>
  </p:sldIdLst>
  <p:sldSz cx="9144000" cy="6858000" type="screen4x3"/>
  <p:notesSz cx="6858000" cy="9144000"/>
  <p:embeddedFontLst>
    <p:embeddedFont>
      <p:font typeface="Cambria" panose="02040503050406030204" pitchFamily="18" charset="0"/>
      <p:regular r:id="rId17"/>
      <p:bold r:id="rId18"/>
      <p:italic r:id="rId19"/>
      <p:boldItalic r:id="rId20"/>
    </p:embeddedFont>
    <p:embeddedFont>
      <p:font typeface="Zanesennyj" panose="020B0604020202020204"/>
      <p:regular r:id="rId21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00000"/>
    <a:srgbClr val="467AB8"/>
    <a:srgbClr val="252BAD"/>
    <a:srgbClr val="FF9900"/>
    <a:srgbClr val="FFCC00"/>
    <a:srgbClr val="FF7171"/>
    <a:srgbClr val="FFD5DD"/>
    <a:srgbClr val="A50021"/>
    <a:srgbClr val="B4E6CD"/>
    <a:srgbClr val="33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07.01.2026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07.01.2026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07.01.2026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07.01.2026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07.01.2026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07.01.2026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07.01.2026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07.01.2026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A744C-FE01-496A-A041-ED93458D1002}" type="datetimeFigureOut">
              <a:rPr lang="ru-RU" smtClean="0"/>
              <a:pPr/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EA744C-FE01-496A-A041-ED93458D1002}" type="datetimeFigureOut">
              <a:rPr lang="ru-RU" smtClean="0"/>
              <a:pPr/>
              <a:t>07.01.2026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DD4E80-607C-4832-AF51-75727074878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61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nsportal.ru/shkola/vneklassnaya-rabota/library/2021/07/28/prezentatsiya-chto-takoe-rozhdestvo" TargetMode="External"/><Relationship Id="rId2" Type="http://schemas.openxmlformats.org/officeDocument/2006/relationships/hyperlink" Target="http://elenaranko.ucoz.ru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azbyka.ru/otechnik/Boris_Gladkov/tolkovanie-evangelija/3" TargetMode="External"/><Relationship Id="rId4" Type="http://schemas.openxmlformats.org/officeDocument/2006/relationships/hyperlink" Target="https://school.orthpatr.ru/node/23685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007603" y="960953"/>
            <a:ext cx="7128793" cy="1800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  <a:scene3d>
              <a:camera prst="orthographicFront"/>
              <a:lightRig rig="threePt" dir="t"/>
            </a:scene3d>
            <a:sp3d extrusionH="25400" contourW="12700">
              <a:bevelT w="25400" h="25400" prst="angle"/>
              <a:contourClr>
                <a:schemeClr val="bg1"/>
              </a:contourClr>
            </a:sp3d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6600" i="0" u="none" strike="noStrike" kern="1200" spc="550" normalizeH="0" noProof="0" dirty="0" smtClean="0">
              <a:ln w="19050" cmpd="sng">
                <a:solidFill>
                  <a:schemeClr val="accent1">
                    <a:lumMod val="75000"/>
                  </a:schemeClr>
                </a:solidFill>
                <a:prstDash val="solid"/>
              </a:ln>
              <a:blipFill dpi="0" rotWithShape="1">
                <a:blip r:embed="rId2"/>
                <a:srcRect/>
                <a:tile tx="0" ty="0" sx="30000" sy="30000" flip="none" algn="tl"/>
              </a:blipFill>
              <a:effectLst>
                <a:glow rad="63500">
                  <a:schemeClr val="bg1"/>
                </a:glow>
              </a:effectLst>
              <a:uLnTx/>
              <a:uFillTx/>
              <a:latin typeface="Zanesennyj" pitchFamily="82" charset="0"/>
              <a:ea typeface="+mj-ea"/>
              <a:cs typeface="+mj-cs"/>
            </a:endParaRPr>
          </a:p>
        </p:txBody>
      </p:sp>
      <p:sp>
        <p:nvSpPr>
          <p:cNvPr id="5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32040" y="5157192"/>
            <a:ext cx="3528392" cy="936104"/>
          </a:xfrm>
          <a:prstGeom prst="roundRect">
            <a:avLst>
              <a:gd name="adj" fmla="val 1782"/>
            </a:avLst>
          </a:prstGeom>
          <a:noFill/>
        </p:spPr>
        <p:txBody>
          <a:bodyPr>
            <a:noAutofit/>
          </a:bodyPr>
          <a:lstStyle/>
          <a:p>
            <a:pPr algn="r">
              <a:spcBef>
                <a:spcPts val="0"/>
              </a:spcBef>
              <a:buNone/>
            </a:pPr>
            <a:r>
              <a:rPr lang="ru-RU" sz="1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Автор:</a:t>
            </a:r>
          </a:p>
          <a:p>
            <a:pPr algn="r">
              <a:spcBef>
                <a:spcPts val="0"/>
              </a:spcBef>
              <a:buNone/>
            </a:pPr>
            <a:r>
              <a:rPr lang="ru-RU" sz="14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Умрилова</a:t>
            </a: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Елена Михайловна,</a:t>
            </a:r>
          </a:p>
          <a:p>
            <a:pPr algn="r">
              <a:spcBef>
                <a:spcPts val="0"/>
              </a:spcBef>
              <a:buNone/>
            </a:pPr>
            <a:r>
              <a:rPr lang="ru-RU" sz="1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учитель начальных классов </a:t>
            </a:r>
            <a:endParaRPr lang="ru-RU" sz="1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23528" y="1512641"/>
            <a:ext cx="856895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endParaRPr lang="ru-RU" sz="2400" b="1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just"/>
            <a:r>
              <a:rPr lang="ru-RU" sz="2400" b="1" dirty="0" smtClean="0">
                <a:solidFill>
                  <a:schemeClr val="accent5"/>
                </a:solidFill>
              </a:rPr>
              <a:t>           «Необыкновенная история рождения Спасителя»</a:t>
            </a:r>
            <a:endParaRPr lang="ru-RU" sz="2400" b="1" dirty="0">
              <a:solidFill>
                <a:schemeClr val="accent5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73510" y="637787"/>
            <a:ext cx="734481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/>
              <a:t>м</a:t>
            </a:r>
            <a:r>
              <a:rPr lang="ru-RU" b="1" dirty="0" smtClean="0"/>
              <a:t>униципальное казённое образовательное учреждение </a:t>
            </a:r>
          </a:p>
          <a:p>
            <a:pPr algn="ctr"/>
            <a:r>
              <a:rPr lang="ru-RU" b="1" dirty="0" smtClean="0"/>
              <a:t>«</a:t>
            </a:r>
            <a:r>
              <a:rPr lang="ru-RU" b="1" dirty="0" err="1" smtClean="0"/>
              <a:t>Шегарская</a:t>
            </a:r>
            <a:r>
              <a:rPr lang="ru-RU" b="1" dirty="0" smtClean="0"/>
              <a:t> средняя общеобразовательная школа № 2»</a:t>
            </a:r>
            <a:endParaRPr lang="ru-RU" b="1" dirty="0"/>
          </a:p>
        </p:txBody>
      </p:sp>
      <p:pic>
        <p:nvPicPr>
          <p:cNvPr id="7" name="Picture 2" descr="Более 220 работ на тему «базилика рождества христова ..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2481120"/>
            <a:ext cx="3233103" cy="323310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b="1" i="1" dirty="0">
                <a:solidFill>
                  <a:srgbClr val="001F5F"/>
                </a:solidFill>
                <a:latin typeface="+mn-lt"/>
                <a:ea typeface="Cambria" panose="02040503050406030204" pitchFamily="18" charset="0"/>
                <a:cs typeface="Cambria" panose="02040503050406030204" pitchFamily="18" charset="0"/>
              </a:rPr>
              <a:t>Рождество </a:t>
            </a:r>
            <a:r>
              <a:rPr lang="ru-RU" altLang="ru-RU" b="1" i="1" dirty="0" smtClean="0">
                <a:solidFill>
                  <a:srgbClr val="001F5F"/>
                </a:solidFill>
                <a:latin typeface="+mn-lt"/>
                <a:ea typeface="Cambria" panose="02040503050406030204" pitchFamily="18" charset="0"/>
                <a:cs typeface="Cambria" panose="02040503050406030204" pitchFamily="18" charset="0"/>
              </a:rPr>
              <a:t>Христово </a:t>
            </a:r>
            <a:endParaRPr lang="ru-RU" i="1" dirty="0"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64096" y="1124744"/>
            <a:ext cx="836327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001F5F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П</a:t>
            </a:r>
            <a:r>
              <a:rPr lang="ru-RU" altLang="ru-RU" sz="2000" b="1" dirty="0" smtClean="0">
                <a:solidFill>
                  <a:srgbClr val="001F5F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раздник, знакомый всем нам с </a:t>
            </a:r>
            <a:r>
              <a:rPr lang="ru-RU" altLang="ru-RU" sz="2000" b="1" dirty="0">
                <a:solidFill>
                  <a:srgbClr val="001F5F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детства. </a:t>
            </a:r>
            <a:r>
              <a:rPr lang="ru-RU" altLang="ru-RU" sz="2000" b="1" dirty="0" smtClean="0">
                <a:solidFill>
                  <a:srgbClr val="001F5F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Это </a:t>
            </a:r>
            <a:r>
              <a:rPr lang="ru-RU" altLang="ru-RU" sz="2000" b="1" u="sng" dirty="0">
                <a:solidFill>
                  <a:srgbClr val="FF0000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второй </a:t>
            </a:r>
            <a:r>
              <a:rPr lang="ru-RU" altLang="ru-RU" sz="2000" b="1" dirty="0">
                <a:solidFill>
                  <a:srgbClr val="001F5F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по величине праздник </a:t>
            </a:r>
            <a:r>
              <a:rPr lang="ru-RU" altLang="ru-RU" sz="2000" b="1" u="sng" dirty="0">
                <a:solidFill>
                  <a:srgbClr val="FF0000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после </a:t>
            </a:r>
            <a:r>
              <a:rPr lang="ru-RU" altLang="ru-RU" sz="2000" b="1" dirty="0" smtClean="0">
                <a:solidFill>
                  <a:srgbClr val="001F5F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Пасхи. Он </a:t>
            </a:r>
            <a:r>
              <a:rPr lang="ru-RU" altLang="ru-RU" sz="2000" b="1" dirty="0">
                <a:solidFill>
                  <a:srgbClr val="001F5F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наполнен атмосферой ожидания чуда. </a:t>
            </a: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001F5F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Дети, чьи сердца всегда чисты, лучше других чувствуют его</a:t>
            </a:r>
            <a:r>
              <a:rPr lang="ru-RU" altLang="ru-RU" sz="2000" b="1" dirty="0" smtClean="0">
                <a:solidFill>
                  <a:srgbClr val="001F5F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.  История </a:t>
            </a:r>
            <a:r>
              <a:rPr lang="ru-RU" altLang="ru-RU" sz="2000" b="1" dirty="0">
                <a:solidFill>
                  <a:srgbClr val="001F5F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праздника Рождества Христова учит нас радоваться </a:t>
            </a:r>
            <a:r>
              <a:rPr lang="ru-RU" altLang="ru-RU" sz="2000" b="1" dirty="0" smtClean="0">
                <a:solidFill>
                  <a:srgbClr val="001F5F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и </a:t>
            </a:r>
            <a:r>
              <a:rPr lang="ru-RU" altLang="ru-RU" sz="2000" b="1" dirty="0">
                <a:solidFill>
                  <a:srgbClr val="001F5F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ждать неожиданных </a:t>
            </a:r>
            <a:r>
              <a:rPr lang="ru-RU" altLang="ru-RU" sz="2000" b="1" dirty="0" smtClean="0">
                <a:solidFill>
                  <a:srgbClr val="001F5F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подарков- ни </a:t>
            </a:r>
            <a:r>
              <a:rPr lang="ru-RU" altLang="ru-RU" sz="2000" b="1" dirty="0">
                <a:solidFill>
                  <a:srgbClr val="001F5F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за что, просто так</a:t>
            </a:r>
            <a:r>
              <a:rPr lang="ru-RU" altLang="ru-RU" sz="2000" b="1" dirty="0" smtClean="0">
                <a:solidFill>
                  <a:srgbClr val="001F5F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. Рождение Иисуса Христа- наш </a:t>
            </a:r>
            <a:r>
              <a:rPr lang="ru-RU" altLang="ru-RU" sz="2000" b="1" dirty="0">
                <a:solidFill>
                  <a:srgbClr val="001F5F"/>
                </a:solidFill>
                <a:ea typeface="Cambria" panose="02040503050406030204" pitchFamily="18" charset="0"/>
                <a:cs typeface="Cambria" panose="02040503050406030204" pitchFamily="18" charset="0"/>
              </a:rPr>
              <a:t>общий Подарок.</a:t>
            </a:r>
            <a:endParaRPr lang="ru-RU" altLang="ru-RU" sz="20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809" y="3063736"/>
            <a:ext cx="4976242" cy="331749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44434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4489" y="90515"/>
            <a:ext cx="8346569" cy="1143000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  <a:t>Дата празднования </a:t>
            </a:r>
            <a:br>
              <a:rPr lang="ru-RU" sz="4000" b="1" i="1" dirty="0" smtClean="0">
                <a:solidFill>
                  <a:schemeClr val="accent5">
                    <a:lumMod val="50000"/>
                  </a:schemeClr>
                </a:solidFill>
                <a:latin typeface="+mn-lt"/>
              </a:rPr>
            </a:br>
            <a:r>
              <a:rPr lang="ru-RU" altLang="ru-RU" sz="4000" b="1" i="1" dirty="0" smtClean="0">
                <a:solidFill>
                  <a:schemeClr val="accent5">
                    <a:lumMod val="50000"/>
                  </a:schemeClr>
                </a:solidFill>
                <a:latin typeface="+mn-lt"/>
                <a:ea typeface="Cambria" panose="02040503050406030204" pitchFamily="18" charset="0"/>
                <a:cs typeface="Cambria" panose="02040503050406030204" pitchFamily="18" charset="0"/>
              </a:rPr>
              <a:t>Рождества Христова </a:t>
            </a:r>
            <a:endParaRPr lang="ru-RU" sz="4000" b="1" i="1" dirty="0">
              <a:solidFill>
                <a:schemeClr val="accent5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405" y="1361990"/>
            <a:ext cx="2907775" cy="358221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4" name="Прямоугольник 3"/>
          <p:cNvSpPr/>
          <p:nvPr/>
        </p:nvSpPr>
        <p:spPr>
          <a:xfrm>
            <a:off x="3491880" y="1458260"/>
            <a:ext cx="345638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solidFill>
                  <a:srgbClr val="002060"/>
                </a:solidFill>
              </a:rPr>
              <a:t>В 337 г. папа Римский Юлий Первый утвердил дату 25 декабря как дату Рождества Христова. С тех пор весь христианский мир празднует Рождество 25 декабря. 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914" y="1340768"/>
            <a:ext cx="1498144" cy="272059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  <p:sp>
        <p:nvSpPr>
          <p:cNvPr id="6" name="Прямоугольник 5"/>
          <p:cNvSpPr/>
          <p:nvPr/>
        </p:nvSpPr>
        <p:spPr>
          <a:xfrm>
            <a:off x="314489" y="4955282"/>
            <a:ext cx="840953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002060"/>
                </a:solidFill>
              </a:rPr>
              <a:t>Русская Православная Церковь также празднует Рождество 25 </a:t>
            </a:r>
            <a:r>
              <a:rPr lang="ru-RU" sz="2000" b="1" dirty="0" smtClean="0">
                <a:solidFill>
                  <a:srgbClr val="002060"/>
                </a:solidFill>
              </a:rPr>
              <a:t>декабря. Но </a:t>
            </a:r>
            <a:r>
              <a:rPr lang="ru-RU" sz="2000" b="1" dirty="0">
                <a:solidFill>
                  <a:srgbClr val="002060"/>
                </a:solidFill>
              </a:rPr>
              <a:t>25 декабря по церковному календарю, не принявшему календарную реформу папы Григория XIII, наступает 7 января - по новому, григорианскому стилю.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019306" y="4091714"/>
            <a:ext cx="169309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100" b="1" dirty="0">
                <a:solidFill>
                  <a:srgbClr val="002060"/>
                </a:solidFill>
              </a:rPr>
              <a:t>Юлий</a:t>
            </a:r>
            <a:r>
              <a:rPr lang="en-US" sz="1100" b="1" dirty="0">
                <a:solidFill>
                  <a:srgbClr val="002060"/>
                </a:solidFill>
              </a:rPr>
              <a:t> I</a:t>
            </a:r>
            <a:r>
              <a:rPr lang="ru-RU" sz="1100" b="1" dirty="0">
                <a:solidFill>
                  <a:srgbClr val="002060"/>
                </a:solidFill>
              </a:rPr>
              <a:t>, папа Римский </a:t>
            </a:r>
          </a:p>
        </p:txBody>
      </p:sp>
    </p:spTree>
    <p:extLst>
      <p:ext uri="{BB962C8B-B14F-4D97-AF65-F5344CB8AC3E}">
        <p14:creationId xmlns:p14="http://schemas.microsoft.com/office/powerpoint/2010/main" val="1685193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08912" cy="720080"/>
          </a:xfrm>
        </p:spPr>
        <p:txBody>
          <a:bodyPr>
            <a:normAutofit fontScale="90000"/>
          </a:bodyPr>
          <a:lstStyle/>
          <a:p>
            <a:r>
              <a:rPr lang="ru-RU" sz="3200" spc="550" dirty="0">
                <a:ln w="19050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blipFill dpi="0" rotWithShape="1">
                  <a:blip r:embed="rId2"/>
                  <a:srcRect/>
                  <a:tile tx="0" ty="0" sx="30000" sy="30000" flip="none" algn="tl"/>
                </a:blipFill>
                <a:effectLst>
                  <a:glow rad="63500">
                    <a:schemeClr val="bg1"/>
                  </a:glow>
                </a:effectLst>
                <a:latin typeface="Zanesennyj" pitchFamily="82" charset="0"/>
              </a:rPr>
              <a:t/>
            </a:r>
            <a:br>
              <a:rPr lang="ru-RU" sz="3200" spc="550" dirty="0">
                <a:ln w="19050" cmpd="sng">
                  <a:solidFill>
                    <a:schemeClr val="accent1">
                      <a:lumMod val="75000"/>
                    </a:schemeClr>
                  </a:solidFill>
                  <a:prstDash val="solid"/>
                </a:ln>
                <a:blipFill dpi="0" rotWithShape="1">
                  <a:blip r:embed="rId2"/>
                  <a:srcRect/>
                  <a:tile tx="0" ty="0" sx="30000" sy="30000" flip="none" algn="tl"/>
                </a:blipFill>
                <a:effectLst>
                  <a:glow rad="63500">
                    <a:schemeClr val="bg1"/>
                  </a:glow>
                </a:effectLst>
                <a:latin typeface="Zanesennyj" pitchFamily="82" charset="0"/>
              </a:rPr>
            </a:br>
            <a:r>
              <a:rPr lang="ru-RU" b="1" i="1" dirty="0" smtClean="0">
                <a:latin typeface="+mn-lt"/>
              </a:rPr>
              <a:t> </a:t>
            </a:r>
            <a:r>
              <a:rPr lang="ru-RU" b="1" i="1" dirty="0" smtClean="0">
                <a:solidFill>
                  <a:srgbClr val="001F5F"/>
                </a:solidFill>
                <a:latin typeface="+mn-lt"/>
              </a:rPr>
              <a:t>Рождение Спасителя</a:t>
            </a:r>
            <a:endParaRPr lang="ru-RU" b="1" i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63000"/>
                      <a:sat val="105000"/>
                    </a:schemeClr>
                  </a:gs>
                  <a:gs pos="90000">
                    <a:schemeClr val="accent1">
                      <a:shade val="50000"/>
                      <a:satMod val="100000"/>
                    </a:schemeClr>
                  </a:gs>
                </a:gsLst>
                <a:lin ang="540000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  <a:latin typeface="+mn-lt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67544" y="1196752"/>
            <a:ext cx="8208912" cy="864096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ru-RU" sz="2000" b="1" dirty="0" smtClean="0">
                <a:solidFill>
                  <a:srgbClr val="002060"/>
                </a:solidFill>
              </a:rPr>
              <a:t>Евангелие </a:t>
            </a:r>
            <a:r>
              <a:rPr lang="ru-RU" sz="2000" b="1" dirty="0">
                <a:solidFill>
                  <a:srgbClr val="002060"/>
                </a:solidFill>
              </a:rPr>
              <a:t>от Луки сообщает о рождении Христа во </a:t>
            </a:r>
            <a:r>
              <a:rPr lang="ru-RU" sz="2000" b="1" dirty="0" smtClean="0">
                <a:solidFill>
                  <a:srgbClr val="002060"/>
                </a:solidFill>
              </a:rPr>
              <a:t>времена римского </a:t>
            </a:r>
            <a:r>
              <a:rPr lang="ru-RU" sz="2000" b="1" dirty="0">
                <a:solidFill>
                  <a:srgbClr val="002060"/>
                </a:solidFill>
              </a:rPr>
              <a:t>императора Августа и правителя Сирии </a:t>
            </a:r>
            <a:r>
              <a:rPr lang="ru-RU" sz="2000" b="1" dirty="0" err="1">
                <a:solidFill>
                  <a:srgbClr val="002060"/>
                </a:solidFill>
              </a:rPr>
              <a:t>Публия</a:t>
            </a:r>
            <a:r>
              <a:rPr lang="ru-RU" sz="2000" b="1" dirty="0">
                <a:solidFill>
                  <a:srgbClr val="002060"/>
                </a:solidFill>
              </a:rPr>
              <a:t> </a:t>
            </a:r>
            <a:r>
              <a:rPr lang="ru-RU" sz="2000" b="1" dirty="0" err="1">
                <a:solidFill>
                  <a:srgbClr val="002060"/>
                </a:solidFill>
              </a:rPr>
              <a:t>Квириния</a:t>
            </a:r>
            <a:r>
              <a:rPr lang="ru-RU" sz="2000" b="1" dirty="0">
                <a:solidFill>
                  <a:srgbClr val="002060"/>
                </a:solidFill>
              </a:rPr>
              <a:t>, который и объявил обязательную перепись населения. </a:t>
            </a:r>
          </a:p>
          <a:p>
            <a:pPr marL="0" indent="0" algn="just">
              <a:buNone/>
            </a:pPr>
            <a:endParaRPr lang="ru-RU" sz="2000" b="1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102" y="2400320"/>
            <a:ext cx="3759017" cy="2699294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508104" y="5146698"/>
            <a:ext cx="341987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sz="1400" dirty="0" smtClean="0">
                <a:solidFill>
                  <a:srgbClr val="002060"/>
                </a:solidFill>
              </a:rPr>
              <a:t>«Перепись в </a:t>
            </a:r>
            <a:r>
              <a:rPr lang="ru-RU" sz="1400" dirty="0" err="1" smtClean="0">
                <a:solidFill>
                  <a:srgbClr val="002060"/>
                </a:solidFill>
              </a:rPr>
              <a:t>Вифлиеме</a:t>
            </a:r>
            <a:r>
              <a:rPr lang="ru-RU" sz="1400" dirty="0" smtClean="0">
                <a:solidFill>
                  <a:srgbClr val="002060"/>
                </a:solidFill>
              </a:rPr>
              <a:t>».  </a:t>
            </a:r>
          </a:p>
          <a:p>
            <a:pPr algn="ctr"/>
            <a:r>
              <a:rPr lang="ru-RU" sz="1400" dirty="0" smtClean="0">
                <a:solidFill>
                  <a:srgbClr val="002060"/>
                </a:solidFill>
              </a:rPr>
              <a:t>Питер Брейгель-старший</a:t>
            </a:r>
            <a:endParaRPr lang="ru-RU" sz="1400" dirty="0">
              <a:solidFill>
                <a:srgbClr val="002060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178" y="2309163"/>
            <a:ext cx="4034500" cy="279263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475599" y="5101795"/>
            <a:ext cx="3620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</a:rPr>
              <a:t>Дева Мария и Иосиф перед римским наместником (пропретором) </a:t>
            </a:r>
            <a:r>
              <a:rPr lang="ru-RU" sz="1400" dirty="0" err="1">
                <a:solidFill>
                  <a:srgbClr val="002060"/>
                </a:solidFill>
              </a:rPr>
              <a:t>Квиринием</a:t>
            </a:r>
            <a:r>
              <a:rPr lang="ru-RU" sz="1400" dirty="0">
                <a:solidFill>
                  <a:srgbClr val="002060"/>
                </a:solidFill>
              </a:rPr>
              <a:t> во время переписи. Мозаика. музей Карие, Стамбул</a:t>
            </a:r>
          </a:p>
        </p:txBody>
      </p:sp>
    </p:spTree>
    <p:extLst>
      <p:ext uri="{BB962C8B-B14F-4D97-AF65-F5344CB8AC3E}">
        <p14:creationId xmlns:p14="http://schemas.microsoft.com/office/powerpoint/2010/main" val="11335258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>
                <a:solidFill>
                  <a:srgbClr val="001F5F"/>
                </a:solidFill>
                <a:latin typeface="+mn-lt"/>
              </a:rPr>
              <a:t>Рождение Спасителя</a:t>
            </a:r>
            <a:endParaRPr lang="ru-RU" sz="4000" i="1" dirty="0"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6167" y="1386858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sz="2000" b="1" dirty="0">
                <a:solidFill>
                  <a:schemeClr val="accent4">
                    <a:lumMod val="50000"/>
                  </a:schemeClr>
                </a:solidFill>
              </a:rPr>
              <a:t>Дева Мария и Иосиф </a:t>
            </a:r>
            <a:r>
              <a:rPr lang="ru-RU" sz="2000" b="1" dirty="0" err="1">
                <a:solidFill>
                  <a:schemeClr val="accent4">
                    <a:lumMod val="50000"/>
                  </a:schemeClr>
                </a:solidFill>
              </a:rPr>
              <a:t>Обручник</a:t>
            </a:r>
            <a:r>
              <a:rPr lang="ru-RU" sz="2000" b="1" dirty="0">
                <a:solidFill>
                  <a:schemeClr val="accent4">
                    <a:lumMod val="50000"/>
                  </a:schemeClr>
                </a:solidFill>
              </a:rPr>
              <a:t>, происходя из рода царя Давида, должны были явиться на перепись в «город Давидов, называемый Вифлеем</a:t>
            </a:r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</a:rPr>
              <a:t>», </a:t>
            </a:r>
            <a:r>
              <a:rPr lang="ru-RU" sz="2000" b="1" dirty="0">
                <a:solidFill>
                  <a:schemeClr val="accent4">
                    <a:lumMod val="50000"/>
                  </a:schemeClr>
                </a:solidFill>
              </a:rPr>
              <a:t>где, по всей вероятности, пребывали их родословные книги</a:t>
            </a:r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</a:rPr>
              <a:t>.</a:t>
            </a:r>
          </a:p>
          <a:p>
            <a:pPr algn="just"/>
            <a:r>
              <a:rPr lang="ru-RU" sz="2000" b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endParaRPr lang="ru-RU" sz="20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9253" y="1196752"/>
            <a:ext cx="2145220" cy="262566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7" name="Image 2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563711" y="4039265"/>
            <a:ext cx="2736304" cy="2398667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604926" y="3453185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1" dirty="0">
                <a:solidFill>
                  <a:schemeClr val="accent4">
                    <a:lumMod val="50000"/>
                  </a:schemeClr>
                </a:solidFill>
              </a:rPr>
              <a:t>В Вифлееме, куда пришли Дева Мария и Иосиф, собралось множество народу, и свободных мест в гостинице не оказалось. Им пришлось провести ночь за городом, в пещере, где пастухи укрывали свой скот от грозы. Здесь и появился на свет Младенец Иисус, которого Матерь Божия, спеленав, положила на сено в ясли для скота. </a:t>
            </a:r>
          </a:p>
        </p:txBody>
      </p:sp>
    </p:spTree>
    <p:extLst>
      <p:ext uri="{BB962C8B-B14F-4D97-AF65-F5344CB8AC3E}">
        <p14:creationId xmlns:p14="http://schemas.microsoft.com/office/powerpoint/2010/main" val="2087039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>
                <a:solidFill>
                  <a:srgbClr val="001F5F"/>
                </a:solidFill>
                <a:latin typeface="+mn-lt"/>
              </a:rPr>
              <a:t>Рождение Спасителя</a:t>
            </a:r>
            <a:endParaRPr lang="ru-RU" b="1" i="1" dirty="0"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427984" y="1417638"/>
            <a:ext cx="425881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000" b="1" dirty="0">
                <a:solidFill>
                  <a:srgbClr val="002060"/>
                </a:solidFill>
              </a:rPr>
              <a:t>В это же время на поле близ Вифлеема пастухам явились Ангелы с вестью о том, что в мир пришел Спаситель. </a:t>
            </a:r>
          </a:p>
          <a:p>
            <a:pPr algn="just"/>
            <a:r>
              <a:rPr lang="ru-RU" sz="2000" b="1" dirty="0">
                <a:solidFill>
                  <a:srgbClr val="002060"/>
                </a:solidFill>
              </a:rPr>
              <a:t>В знак великой радости о сбывшемся обетовании Небесное воинство прославило Бога, возглашая всей вселенной: «Слава в вышних Богу, и на земле мир, в человеках благоволение!» </a:t>
            </a:r>
            <a:r>
              <a:rPr lang="ru-RU" sz="2000" b="1" dirty="0" smtClean="0">
                <a:solidFill>
                  <a:srgbClr val="002060"/>
                </a:solidFill>
              </a:rPr>
              <a:t> 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549" y="1268760"/>
            <a:ext cx="3885807" cy="518270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68550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2909"/>
            <a:ext cx="8229600" cy="1143000"/>
          </a:xfrm>
        </p:spPr>
        <p:txBody>
          <a:bodyPr>
            <a:normAutofit/>
          </a:bodyPr>
          <a:lstStyle/>
          <a:p>
            <a:r>
              <a:rPr lang="ru-RU" sz="4000" b="1" i="1" dirty="0">
                <a:solidFill>
                  <a:srgbClr val="001F5F"/>
                </a:solidFill>
                <a:latin typeface="+mn-lt"/>
              </a:rPr>
              <a:t>Рождение Спасителя</a:t>
            </a:r>
            <a:endParaRPr lang="ru-RU" sz="4000" i="1" dirty="0"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" y="1208326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2060"/>
                </a:solidFill>
              </a:rPr>
              <a:t>Первыми пришли поклониться родившемуся </a:t>
            </a:r>
            <a:r>
              <a:rPr lang="ru-RU" b="1" dirty="0" err="1">
                <a:solidFill>
                  <a:srgbClr val="002060"/>
                </a:solidFill>
              </a:rPr>
              <a:t>Богомладенцу</a:t>
            </a:r>
            <a:r>
              <a:rPr lang="ru-RU" b="1" dirty="0">
                <a:solidFill>
                  <a:srgbClr val="002060"/>
                </a:solidFill>
              </a:rPr>
              <a:t> пастухи, которые неподалеку стерегли ночью свое стадо. Они поспешили в Вифлеем и нашли Богородицу, праведного Иосифа и Младенца Иисуса, лежащего в яслях. 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437183"/>
            <a:ext cx="2319632" cy="329171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5728900"/>
            <a:ext cx="46805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rgbClr val="002060"/>
                </a:solidFill>
              </a:rPr>
              <a:t>"</a:t>
            </a:r>
            <a:r>
              <a:rPr lang="ru-RU" sz="1400" dirty="0">
                <a:solidFill>
                  <a:srgbClr val="002060"/>
                </a:solidFill>
              </a:rPr>
              <a:t>Поклонение пастухов родившемуся </a:t>
            </a:r>
            <a:r>
              <a:rPr lang="ru-RU" sz="1400" dirty="0" err="1" smtClean="0">
                <a:solidFill>
                  <a:srgbClr val="002060"/>
                </a:solidFill>
              </a:rPr>
              <a:t>Богомладенцу</a:t>
            </a:r>
            <a:r>
              <a:rPr lang="ru-RU" sz="1400" dirty="0" smtClean="0">
                <a:solidFill>
                  <a:srgbClr val="002060"/>
                </a:solidFill>
              </a:rPr>
              <a:t>»</a:t>
            </a:r>
            <a:r>
              <a:rPr lang="ru-RU" sz="1400" dirty="0">
                <a:solidFill>
                  <a:srgbClr val="002060"/>
                </a:solidFill>
              </a:rPr>
              <a:t>. Фреска русского иконописца Дионисия  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230" y="2434682"/>
            <a:ext cx="2279828" cy="30949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5220072" y="5659157"/>
            <a:ext cx="3600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rgbClr val="002060"/>
                </a:solidFill>
              </a:rPr>
              <a:t>«</a:t>
            </a:r>
            <a:r>
              <a:rPr lang="ru-RU" sz="1400" dirty="0">
                <a:solidFill>
                  <a:srgbClr val="002060"/>
                </a:solidFill>
              </a:rPr>
              <a:t>Поклонения пастухов</a:t>
            </a:r>
            <a:r>
              <a:rPr lang="ru-RU" sz="1400" dirty="0" smtClean="0">
                <a:solidFill>
                  <a:srgbClr val="002060"/>
                </a:solidFill>
              </a:rPr>
              <a:t>»  </a:t>
            </a:r>
            <a:r>
              <a:rPr lang="ru-RU" sz="1400" dirty="0">
                <a:solidFill>
                  <a:srgbClr val="002060"/>
                </a:solidFill>
              </a:rPr>
              <a:t>или «Святая ночь» </a:t>
            </a:r>
            <a:endParaRPr lang="ru-RU" sz="1400" dirty="0" smtClean="0">
              <a:solidFill>
                <a:srgbClr val="002060"/>
              </a:solidFill>
            </a:endParaRPr>
          </a:p>
          <a:p>
            <a:pPr algn="ctr"/>
            <a:r>
              <a:rPr lang="ru-RU" sz="1400" dirty="0" smtClean="0">
                <a:solidFill>
                  <a:srgbClr val="002060"/>
                </a:solidFill>
              </a:rPr>
              <a:t>Антонио </a:t>
            </a:r>
            <a:r>
              <a:rPr lang="ru-RU" sz="1400" dirty="0" err="1">
                <a:solidFill>
                  <a:srgbClr val="002060"/>
                </a:solidFill>
              </a:rPr>
              <a:t>Корреджо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892964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27617" cy="1143000"/>
          </a:xfrm>
        </p:spPr>
        <p:txBody>
          <a:bodyPr>
            <a:normAutofit fontScale="90000"/>
          </a:bodyPr>
          <a:lstStyle/>
          <a:p>
            <a:pPr algn="l"/>
            <a:r>
              <a:rPr lang="ru-RU" b="1" i="1" dirty="0" smtClean="0">
                <a:solidFill>
                  <a:schemeClr val="accent4">
                    <a:lumMod val="50000"/>
                  </a:schemeClr>
                </a:solidFill>
                <a:latin typeface="+mn-lt"/>
              </a:rPr>
              <a:t>   Факт пришествия Сына Божьего</a:t>
            </a:r>
            <a:endParaRPr lang="ru-RU" b="1" i="1" dirty="0">
              <a:solidFill>
                <a:schemeClr val="accent4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" y="1419103"/>
            <a:ext cx="822193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Евангелие от Матфея повествует о восточных мудрецах - волхвах</a:t>
            </a:r>
            <a:r>
              <a:rPr lang="ru-RU" b="1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ru-RU" b="1" dirty="0" err="1" smtClean="0">
                <a:solidFill>
                  <a:schemeClr val="accent4">
                    <a:lumMod val="50000"/>
                  </a:schemeClr>
                </a:solidFill>
              </a:rPr>
              <a:t>Гаспаре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, Мельхиоре </a:t>
            </a:r>
            <a:r>
              <a:rPr lang="ru-RU" b="1" dirty="0">
                <a:solidFill>
                  <a:schemeClr val="accent4">
                    <a:lumMod val="50000"/>
                  </a:schemeClr>
                </a:solidFill>
              </a:rPr>
              <a:t>и </a:t>
            </a:r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</a:rPr>
              <a:t>Валтасаре, которые увидели воссиявшую в небе новую, необыкновенно яркую звезду. Согласно восточным пророчествам, факт появления звезды означал время пришествия в мир Божьего Сына - Мессии, которого ждал иудейский народ. Волхвы направились в Иерусалим, чтобы расспросить там, где  нужно искать Спасителя мира. </a:t>
            </a:r>
          </a:p>
          <a:p>
            <a:pPr algn="just"/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2050" name="Picture 2" descr="Вифлеемская звезд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3212976"/>
            <a:ext cx="4431260" cy="316835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154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>
                <a:solidFill>
                  <a:srgbClr val="001F5F"/>
                </a:solidFill>
                <a:latin typeface="+mn-lt"/>
              </a:rPr>
              <a:t>Рождение Спасителя</a:t>
            </a:r>
            <a:endParaRPr lang="ru-RU" sz="4000" i="1" dirty="0"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" y="1409225"/>
            <a:ext cx="8229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002060"/>
                </a:solidFill>
              </a:rPr>
              <a:t>Узнав об </a:t>
            </a:r>
            <a:r>
              <a:rPr lang="ru-RU" b="1" dirty="0">
                <a:solidFill>
                  <a:srgbClr val="002060"/>
                </a:solidFill>
              </a:rPr>
              <a:t>этом, царь Ирод просил волхвов: «Пойдите, тщательно разведайте о Младенце и, когда найдете, известите меня, чтобы и мне пойти поклониться Ему</a:t>
            </a:r>
            <a:r>
              <a:rPr lang="ru-RU" b="1" dirty="0" smtClean="0">
                <a:solidFill>
                  <a:srgbClr val="002060"/>
                </a:solidFill>
              </a:rPr>
              <a:t>». </a:t>
            </a:r>
            <a:r>
              <a:rPr lang="ru-RU" b="1" dirty="0">
                <a:solidFill>
                  <a:srgbClr val="002060"/>
                </a:solidFill>
              </a:rPr>
              <a:t>Опасаясь за свою земную власть, Ирод хотел убить </a:t>
            </a:r>
            <a:r>
              <a:rPr lang="ru-RU" b="1" dirty="0" err="1">
                <a:solidFill>
                  <a:srgbClr val="002060"/>
                </a:solidFill>
              </a:rPr>
              <a:t>Богомладенца</a:t>
            </a:r>
            <a:r>
              <a:rPr lang="ru-RU" b="1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2609554"/>
            <a:ext cx="4279128" cy="2852752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697785" y="5462306"/>
            <a:ext cx="174842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</a:rPr>
              <a:t>Царь Ирод и волхвы</a:t>
            </a:r>
          </a:p>
        </p:txBody>
      </p:sp>
    </p:spTree>
    <p:extLst>
      <p:ext uri="{BB962C8B-B14F-4D97-AF65-F5344CB8AC3E}">
        <p14:creationId xmlns:p14="http://schemas.microsoft.com/office/powerpoint/2010/main" val="2298693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chemeClr val="accent4">
                    <a:lumMod val="50000"/>
                  </a:schemeClr>
                </a:solidFill>
                <a:latin typeface="+mn-lt"/>
              </a:rPr>
              <a:t>Дары для  </a:t>
            </a:r>
            <a:r>
              <a:rPr lang="ru-RU" sz="4000" b="1" i="1" dirty="0" err="1" smtClean="0">
                <a:solidFill>
                  <a:schemeClr val="accent4">
                    <a:lumMod val="50000"/>
                  </a:schemeClr>
                </a:solidFill>
                <a:latin typeface="+mn-lt"/>
              </a:rPr>
              <a:t>Богомладенца</a:t>
            </a:r>
            <a:endParaRPr lang="ru-RU" sz="4000" b="1" i="1" dirty="0">
              <a:solidFill>
                <a:schemeClr val="accent4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22366" y="1401686"/>
            <a:ext cx="82296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2060"/>
                </a:solidFill>
              </a:rPr>
              <a:t>Придя к </a:t>
            </a:r>
            <a:r>
              <a:rPr lang="ru-RU" b="1" dirty="0" err="1">
                <a:solidFill>
                  <a:srgbClr val="002060"/>
                </a:solidFill>
              </a:rPr>
              <a:t>Богомладенцу</a:t>
            </a:r>
            <a:r>
              <a:rPr lang="ru-RU" b="1" dirty="0">
                <a:solidFill>
                  <a:srgbClr val="002060"/>
                </a:solidFill>
              </a:rPr>
              <a:t>, волхвы «пав, поклонились Ему; и, открыв сокровища свои, принесли Ему дары: золото, ладан и смирну</a:t>
            </a:r>
            <a:r>
              <a:rPr lang="ru-RU" b="1" dirty="0" smtClean="0">
                <a:solidFill>
                  <a:srgbClr val="002060"/>
                </a:solidFill>
              </a:rPr>
              <a:t>». </a:t>
            </a:r>
            <a:endParaRPr lang="ru-RU" b="1" dirty="0">
              <a:solidFill>
                <a:srgbClr val="002060"/>
              </a:solidFill>
            </a:endParaRPr>
          </a:p>
          <a:p>
            <a:pPr algn="just"/>
            <a:r>
              <a:rPr lang="ru-RU" b="1" dirty="0">
                <a:solidFill>
                  <a:srgbClr val="002060"/>
                </a:solidFill>
              </a:rPr>
              <a:t>Каждый из этих даров имел символическое значение. 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544686"/>
            <a:ext cx="4725294" cy="315280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635896" y="5823992"/>
            <a:ext cx="5013326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</a:rPr>
              <a:t>Коптская икона Рождества Христова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683568" y="2759294"/>
            <a:ext cx="316197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Золото</a:t>
            </a:r>
            <a:r>
              <a:rPr lang="ru-RU" b="1" dirty="0" smtClean="0">
                <a:solidFill>
                  <a:srgbClr val="002060"/>
                </a:solidFill>
              </a:rPr>
              <a:t>- как Царю</a:t>
            </a:r>
          </a:p>
          <a:p>
            <a:endParaRPr lang="ru-RU" b="1" dirty="0" smtClean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C00000"/>
                </a:solidFill>
              </a:rPr>
              <a:t>Ладан</a:t>
            </a:r>
            <a:r>
              <a:rPr lang="ru-RU" b="1" dirty="0" smtClean="0">
                <a:solidFill>
                  <a:srgbClr val="002060"/>
                </a:solidFill>
              </a:rPr>
              <a:t> – как Священнику</a:t>
            </a:r>
          </a:p>
          <a:p>
            <a:endParaRPr lang="ru-RU" b="1" dirty="0" smtClean="0">
              <a:solidFill>
                <a:srgbClr val="002060"/>
              </a:solidFill>
            </a:endParaRPr>
          </a:p>
          <a:p>
            <a:r>
              <a:rPr lang="ru-RU" b="1" dirty="0" smtClean="0">
                <a:solidFill>
                  <a:srgbClr val="C00000"/>
                </a:solidFill>
              </a:rPr>
              <a:t>Смирну</a:t>
            </a:r>
            <a:r>
              <a:rPr lang="ru-RU" b="1" dirty="0" smtClean="0">
                <a:solidFill>
                  <a:srgbClr val="002060"/>
                </a:solidFill>
              </a:rPr>
              <a:t> –как Человеку, который должен умереть</a:t>
            </a:r>
            <a:endParaRPr lang="ru-RU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5960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chemeClr val="accent4">
                    <a:lumMod val="50000"/>
                  </a:schemeClr>
                </a:solidFill>
                <a:latin typeface="+mn-lt"/>
              </a:rPr>
              <a:t>Кто и где хранит Дары волхвов?</a:t>
            </a:r>
            <a:endParaRPr lang="ru-RU" sz="4000" b="1" i="1" dirty="0">
              <a:solidFill>
                <a:schemeClr val="accent4">
                  <a:lumMod val="50000"/>
                </a:schemeClr>
              </a:solidFill>
              <a:latin typeface="+mn-lt"/>
            </a:endParaRPr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173" y="1446399"/>
            <a:ext cx="1944216" cy="260524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108815" y="1446399"/>
            <a:ext cx="4572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ru-RU" b="1" dirty="0">
                <a:solidFill>
                  <a:srgbClr val="002060"/>
                </a:solidFill>
              </a:rPr>
              <a:t>Монахи-</a:t>
            </a:r>
            <a:r>
              <a:rPr lang="ru-RU" b="1" dirty="0" err="1">
                <a:solidFill>
                  <a:srgbClr val="002060"/>
                </a:solidFill>
              </a:rPr>
              <a:t>святогорцы</a:t>
            </a:r>
            <a:r>
              <a:rPr lang="ru-RU" b="1" dirty="0">
                <a:solidFill>
                  <a:srgbClr val="002060"/>
                </a:solidFill>
              </a:rPr>
              <a:t> сохранили драгоценные для человечества дары волхвов до наших дней. Б</a:t>
            </a:r>
            <a:r>
              <a:rPr lang="ru-RU" b="1" dirty="0" smtClean="0">
                <a:solidFill>
                  <a:srgbClr val="002060"/>
                </a:solidFill>
              </a:rPr>
              <a:t>есценные </a:t>
            </a:r>
            <a:r>
              <a:rPr lang="ru-RU" b="1" dirty="0">
                <a:solidFill>
                  <a:srgbClr val="002060"/>
                </a:solidFill>
              </a:rPr>
              <a:t>сокровища хранят греческие иноки монастыря Святого Павла в нескольких небольших   ковчегах - </a:t>
            </a:r>
            <a:r>
              <a:rPr lang="ru-RU" b="1" dirty="0" err="1">
                <a:solidFill>
                  <a:srgbClr val="002060"/>
                </a:solidFill>
              </a:rPr>
              <a:t>мощевиках</a:t>
            </a:r>
            <a:r>
              <a:rPr lang="ru-RU" b="1" dirty="0">
                <a:solidFill>
                  <a:srgbClr val="002060"/>
                </a:solidFill>
              </a:rPr>
              <a:t>.   Сохранившееся до наших   дней   золото   представлено   в   </a:t>
            </a:r>
            <a:r>
              <a:rPr lang="ru-RU" b="1" dirty="0" smtClean="0">
                <a:solidFill>
                  <a:srgbClr val="002060"/>
                </a:solidFill>
              </a:rPr>
              <a:t>виде </a:t>
            </a:r>
            <a:r>
              <a:rPr lang="ru-RU" b="1" dirty="0">
                <a:solidFill>
                  <a:srgbClr val="002060"/>
                </a:solidFill>
              </a:rPr>
              <a:t>приблизительно  трех  десятков  небольших   пластин, напоминающих формы трапеций и </a:t>
            </a:r>
            <a:r>
              <a:rPr lang="ru-RU" b="1" dirty="0" smtClean="0">
                <a:solidFill>
                  <a:srgbClr val="002060"/>
                </a:solidFill>
              </a:rPr>
              <a:t>многоугольников</a:t>
            </a:r>
            <a:r>
              <a:rPr lang="ru-RU" b="1" dirty="0">
                <a:solidFill>
                  <a:srgbClr val="002060"/>
                </a:solidFill>
              </a:rPr>
              <a:t>, </a:t>
            </a:r>
            <a:r>
              <a:rPr lang="ru-RU" b="1" dirty="0" smtClean="0">
                <a:solidFill>
                  <a:srgbClr val="002060"/>
                </a:solidFill>
              </a:rPr>
              <a:t> на которых древние </a:t>
            </a:r>
            <a:r>
              <a:rPr lang="ru-RU" b="1" dirty="0">
                <a:solidFill>
                  <a:srgbClr val="002060"/>
                </a:solidFill>
              </a:rPr>
              <a:t>мастера-ювелиры нанесли тончайший филигранный орнамент. </a:t>
            </a:r>
          </a:p>
          <a:p>
            <a:pPr algn="just"/>
            <a:r>
              <a:rPr lang="ru-RU" b="1" dirty="0">
                <a:solidFill>
                  <a:srgbClr val="002060"/>
                </a:solidFill>
              </a:rPr>
              <a:t>Семь десятков небольших, величиной с обыкновенную маслину, скатанных шариков - </a:t>
            </a:r>
            <a:r>
              <a:rPr lang="ru-RU" b="1" dirty="0" smtClean="0">
                <a:solidFill>
                  <a:srgbClr val="002060"/>
                </a:solidFill>
              </a:rPr>
              <a:t>ладан</a:t>
            </a:r>
            <a:r>
              <a:rPr lang="ru-RU" b="1" dirty="0">
                <a:solidFill>
                  <a:srgbClr val="002060"/>
                </a:solidFill>
              </a:rPr>
              <a:t>.</a:t>
            </a:r>
          </a:p>
          <a:p>
            <a:pPr algn="just"/>
            <a:endParaRPr lang="ru-RU" b="1" dirty="0">
              <a:solidFill>
                <a:srgbClr val="002060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081051"/>
            <a:ext cx="1533015" cy="229952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6707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rgbClr val="001F5F"/>
                </a:solidFill>
                <a:latin typeface="+mn-lt"/>
              </a:rPr>
              <a:t>Нарушение договора с  Иродом</a:t>
            </a:r>
            <a:endParaRPr lang="ru-RU" sz="4000" b="1" i="1" dirty="0"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7177" y="1079886"/>
            <a:ext cx="82296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Окончив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все, для чего было предпринято путешествие, волхвы намеревались возвратиться домой через Иерусалим и исполнить данное Ироду обещание; но отошли в страну свою иным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путем и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поступили так по особому откровению во сне. </a:t>
            </a:r>
            <a:r>
              <a:rPr lang="ru-RU" b="1" dirty="0" smtClean="0">
                <a:solidFill>
                  <a:schemeClr val="accent5">
                    <a:lumMod val="50000"/>
                  </a:schemeClr>
                </a:solidFill>
              </a:rPr>
              <a:t>Оно привело </a:t>
            </a:r>
            <a:r>
              <a:rPr lang="ru-RU" b="1" dirty="0">
                <a:solidFill>
                  <a:schemeClr val="accent5">
                    <a:lumMod val="50000"/>
                  </a:schemeClr>
                </a:solidFill>
              </a:rPr>
              <a:t>их к убеждению, что Ирод затевает что-то недоброе, и потому, не желая содействовать ему в его кровожадных замыслах, они решили не встречаться с ним.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52" y="3111211"/>
            <a:ext cx="2850192" cy="3089605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59038" y="6165304"/>
            <a:ext cx="3358996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solidFill>
                  <a:srgbClr val="002060"/>
                </a:solidFill>
              </a:rPr>
              <a:t>Поклонение волхвов. </a:t>
            </a:r>
            <a:r>
              <a:rPr lang="ru-RU" sz="1400" dirty="0" err="1">
                <a:solidFill>
                  <a:srgbClr val="002060"/>
                </a:solidFill>
              </a:rPr>
              <a:t>Джотто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ди</a:t>
            </a:r>
            <a:r>
              <a:rPr lang="ru-RU" sz="1400" dirty="0">
                <a:solidFill>
                  <a:srgbClr val="002060"/>
                </a:solidFill>
              </a:rPr>
              <a:t> </a:t>
            </a:r>
            <a:r>
              <a:rPr lang="ru-RU" sz="1400" dirty="0" err="1">
                <a:solidFill>
                  <a:srgbClr val="002060"/>
                </a:solidFill>
              </a:rPr>
              <a:t>Бондоне</a:t>
            </a:r>
            <a:endParaRPr lang="ru-RU" sz="1400" dirty="0">
              <a:solidFill>
                <a:srgbClr val="002060"/>
              </a:solidFill>
            </a:endParaRPr>
          </a:p>
        </p:txBody>
      </p:sp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265" y="3212976"/>
            <a:ext cx="4428490" cy="295232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4975965" y="6165303"/>
            <a:ext cx="251947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</a:rPr>
              <a:t>Поклонение волхвов. Мозаика</a:t>
            </a:r>
          </a:p>
        </p:txBody>
      </p:sp>
    </p:spTree>
    <p:extLst>
      <p:ext uri="{BB962C8B-B14F-4D97-AF65-F5344CB8AC3E}">
        <p14:creationId xmlns:p14="http://schemas.microsoft.com/office/powerpoint/2010/main" val="3749366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i="1" dirty="0" smtClean="0">
                <a:solidFill>
                  <a:schemeClr val="accent4">
                    <a:lumMod val="50000"/>
                  </a:schemeClr>
                </a:solidFill>
                <a:latin typeface="+mn-lt"/>
              </a:rPr>
              <a:t>Спасение </a:t>
            </a:r>
            <a:r>
              <a:rPr lang="ru-RU" sz="4000" b="1" i="1" dirty="0" err="1" smtClean="0">
                <a:solidFill>
                  <a:schemeClr val="accent4">
                    <a:lumMod val="50000"/>
                  </a:schemeClr>
                </a:solidFill>
                <a:latin typeface="+mn-lt"/>
              </a:rPr>
              <a:t>Богомладенца</a:t>
            </a:r>
            <a:endParaRPr lang="ru-RU" sz="4000" b="1" i="1" dirty="0">
              <a:solidFill>
                <a:schemeClr val="accent4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7200" y="1411565"/>
            <a:ext cx="82296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>
                <a:solidFill>
                  <a:srgbClr val="002060"/>
                </a:solidFill>
              </a:rPr>
              <a:t>Разгневанный Ирод, обнаружив, что волхвы не послушались его, отправил в Вифлеем солдат с приказом предать смерти всех младенцев мужского пола до двух лет. Евангелие </a:t>
            </a:r>
            <a:r>
              <a:rPr lang="ru-RU" b="1" dirty="0" smtClean="0">
                <a:solidFill>
                  <a:srgbClr val="002060"/>
                </a:solidFill>
              </a:rPr>
              <a:t>рассказывает </a:t>
            </a:r>
            <a:r>
              <a:rPr lang="ru-RU" b="1" dirty="0">
                <a:solidFill>
                  <a:srgbClr val="002060"/>
                </a:solidFill>
              </a:rPr>
              <a:t>о том, что </a:t>
            </a:r>
            <a:r>
              <a:rPr lang="ru-RU" b="1" dirty="0" smtClean="0">
                <a:solidFill>
                  <a:srgbClr val="002060"/>
                </a:solidFill>
              </a:rPr>
              <a:t>Иосиф, </a:t>
            </a:r>
            <a:r>
              <a:rPr lang="ru-RU" b="1" dirty="0">
                <a:solidFill>
                  <a:srgbClr val="002060"/>
                </a:solidFill>
              </a:rPr>
              <a:t>получив во сне предупреждение об опасности, бежал с Матерью Божией и Младенцем в Египет, где Святое семейство  находилось до смерти Ирода. 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065320" y="5939065"/>
            <a:ext cx="291676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dirty="0">
                <a:solidFill>
                  <a:srgbClr val="002060"/>
                </a:solidFill>
              </a:rPr>
              <a:t>Бегство святого семейства в Египет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734770" y="5829132"/>
            <a:ext cx="2873222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solidFill>
                  <a:srgbClr val="002060"/>
                </a:solidFill>
              </a:rPr>
              <a:t>Избиение Вифлеемских младенцев</a:t>
            </a:r>
          </a:p>
        </p:txBody>
      </p:sp>
      <p:pic>
        <p:nvPicPr>
          <p:cNvPr id="2050" name="Picture 2" descr="Бегство в Египет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066" y="2888893"/>
            <a:ext cx="3511267" cy="296647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Избиение младенцев в Вифлееме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29" y="2988745"/>
            <a:ext cx="3362028" cy="284038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2469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4" name="Picture 4" descr="Классная открытка С Рождеством Христовым и всех благ | Открытки Онлайн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300" y="274638"/>
            <a:ext cx="8248500" cy="6106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5495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39552" y="-243408"/>
            <a:ext cx="8352928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latin typeface="Times New Roman" pitchFamily="18" charset="0"/>
                <a:cs typeface="Arial" pitchFamily="34" charset="0"/>
              </a:rPr>
              <a:t> </a:t>
            </a:r>
            <a:endParaRPr lang="ru-RU" sz="800" dirty="0" smtClean="0">
              <a:latin typeface="Times New Roman" pitchFamily="18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2400" b="1" i="1" dirty="0" smtClean="0">
              <a:latin typeface="Times New Roman" pitchFamily="18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Arial" pitchFamily="34" charset="0"/>
              </a:rPr>
              <a:t> </a:t>
            </a:r>
            <a:r>
              <a:rPr lang="ru-RU" sz="4000" b="1" i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Arial" pitchFamily="34" charset="0"/>
              </a:rPr>
              <a:t>Интернет- источники</a:t>
            </a:r>
            <a:endParaRPr lang="ru-RU" sz="4000" i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39552" y="1124744"/>
            <a:ext cx="696742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i="1" dirty="0" smtClean="0">
                <a:latin typeface="Times New Roman" pitchFamily="18" charset="0"/>
                <a:cs typeface="Arial" pitchFamily="34" charset="0"/>
              </a:rPr>
              <a:t> </a:t>
            </a:r>
            <a:r>
              <a:rPr lang="en-US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Arial" pitchFamily="34" charset="0"/>
                <a:hlinkClick r:id="rId2"/>
              </a:rPr>
              <a:t>http://elenaranko.ucoz.ru/</a:t>
            </a:r>
            <a:r>
              <a:rPr lang="ru-RU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Arial" pitchFamily="34" charset="0"/>
              </a:rPr>
              <a:t> </a:t>
            </a:r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Arial" pitchFamily="34" charset="0"/>
              </a:rPr>
              <a:t>-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Arial" pitchFamily="34" charset="0"/>
              </a:rPr>
              <a:t>шаблон презентации 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i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Arial" pitchFamily="34" charset="0"/>
            </a:endParaRPr>
          </a:p>
          <a:p>
            <a:r>
              <a:rPr lang="ru-RU" u="sng" dirty="0" smtClean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u="sng" dirty="0" err="1" smtClean="0">
                <a:solidFill>
                  <a:schemeClr val="accent5">
                    <a:lumMod val="50000"/>
                  </a:schemeClr>
                </a:solidFill>
                <a:hlinkClick r:id="rId3"/>
              </a:rPr>
              <a:t>rabota</a:t>
            </a:r>
            <a:r>
              <a:rPr lang="ru-RU" u="sng" dirty="0" smtClean="0">
                <a:solidFill>
                  <a:schemeClr val="accent5">
                    <a:lumMod val="50000"/>
                  </a:schemeClr>
                </a:solidFill>
                <a:hlinkClick r:id="rId3"/>
              </a:rPr>
              <a:t>/</a:t>
            </a:r>
            <a:r>
              <a:rPr lang="ru-RU" u="sng" dirty="0" err="1" smtClean="0">
                <a:solidFill>
                  <a:schemeClr val="accent5">
                    <a:lumMod val="50000"/>
                  </a:schemeClr>
                </a:solidFill>
                <a:hlinkClick r:id="rId3"/>
              </a:rPr>
              <a:t>library</a:t>
            </a:r>
            <a:r>
              <a:rPr lang="ru-RU" u="sng" dirty="0" smtClean="0">
                <a:solidFill>
                  <a:schemeClr val="accent5">
                    <a:lumMod val="50000"/>
                  </a:schemeClr>
                </a:solidFill>
                <a:hlinkClick r:id="rId3"/>
              </a:rPr>
              <a:t>/2021/07/28/</a:t>
            </a:r>
            <a:r>
              <a:rPr lang="ru-RU" u="sng" dirty="0" err="1" smtClean="0">
                <a:solidFill>
                  <a:schemeClr val="accent5">
                    <a:lumMod val="50000"/>
                  </a:schemeClr>
                </a:solidFill>
                <a:hlinkClick r:id="rId3"/>
              </a:rPr>
              <a:t>prezentatsiya-chto-takoe-rozhdestvo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 -информация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о рождении Христа</a:t>
            </a:r>
          </a:p>
          <a:p>
            <a:endParaRPr lang="ru-RU" dirty="0">
              <a:solidFill>
                <a:schemeClr val="accent5">
                  <a:lumMod val="50000"/>
                </a:schemeClr>
              </a:solidFill>
            </a:endParaRPr>
          </a:p>
          <a:p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 </a:t>
            </a:r>
            <a:r>
              <a:rPr lang="ru-RU" u="sng" dirty="0" smtClean="0">
                <a:solidFill>
                  <a:schemeClr val="accent5">
                    <a:lumMod val="50000"/>
                  </a:schemeClr>
                </a:solidFill>
                <a:hlinkClick r:id="rId4"/>
              </a:rPr>
              <a:t>https</a:t>
            </a:r>
            <a:r>
              <a:rPr lang="ru-RU" u="sng" dirty="0">
                <a:solidFill>
                  <a:schemeClr val="accent5">
                    <a:lumMod val="50000"/>
                  </a:schemeClr>
                </a:solidFill>
                <a:hlinkClick r:id="rId4"/>
              </a:rPr>
              <a:t>://school.orthpatr.ru/node/236856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-информация </a:t>
            </a:r>
            <a:r>
              <a:rPr lang="ru-RU" dirty="0">
                <a:solidFill>
                  <a:schemeClr val="accent5">
                    <a:lumMod val="50000"/>
                  </a:schemeClr>
                </a:solidFill>
              </a:rPr>
              <a:t>о рождении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</a:rPr>
              <a:t>Христа</a:t>
            </a:r>
          </a:p>
          <a:p>
            <a:r>
              <a:rPr lang="en-US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Arial" pitchFamily="34" charset="0"/>
                <a:hlinkClick r:id="rId5"/>
              </a:rPr>
              <a:t>https</a:t>
            </a:r>
            <a:r>
              <a:rPr lang="en-US" i="1" dirty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Arial" pitchFamily="34" charset="0"/>
                <a:hlinkClick r:id="rId5"/>
              </a:rPr>
              <a:t>://</a:t>
            </a:r>
            <a:r>
              <a:rPr lang="en-US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Arial" pitchFamily="34" charset="0"/>
                <a:hlinkClick r:id="rId5"/>
              </a:rPr>
              <a:t>azbyka.ru/otechnik/Boris_Gladkov/tolkovanie-evangelija/3</a:t>
            </a:r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Arial" pitchFamily="34" charset="0"/>
              </a:rPr>
              <a:t> - 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Arial" pitchFamily="34" charset="0"/>
              </a:rPr>
              <a:t>Толкование Евангелия </a:t>
            </a:r>
            <a:r>
              <a:rPr lang="ru-RU" i="1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Arial" pitchFamily="34" charset="0"/>
              </a:rPr>
              <a:t>(</a:t>
            </a:r>
            <a:r>
              <a:rPr lang="ru-RU" dirty="0" smtClean="0">
                <a:solidFill>
                  <a:schemeClr val="accent5">
                    <a:lumMod val="50000"/>
                  </a:schemeClr>
                </a:solidFill>
                <a:latin typeface="Times New Roman" pitchFamily="18" charset="0"/>
                <a:cs typeface="Arial" pitchFamily="34" charset="0"/>
              </a:rPr>
              <a:t>информация о волхвах)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i="1" dirty="0">
              <a:solidFill>
                <a:schemeClr val="accent5">
                  <a:lumMod val="50000"/>
                </a:schemeClr>
              </a:solidFill>
              <a:latin typeface="Times New Roman" pitchFamily="18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i="1" dirty="0" smtClean="0">
              <a:latin typeface="Times New Roman" pitchFamily="18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i="1" dirty="0">
              <a:latin typeface="Times New Roman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425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5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A50021"/>
      </a:hlink>
      <a:folHlink>
        <a:srgbClr val="FBD5B5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981</TotalTime>
  <Words>844</Words>
  <Application>Microsoft Office PowerPoint</Application>
  <PresentationFormat>Экран (4:3)</PresentationFormat>
  <Paragraphs>66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0" baseType="lpstr">
      <vt:lpstr>Arial</vt:lpstr>
      <vt:lpstr>Times New Roman</vt:lpstr>
      <vt:lpstr>Cambria</vt:lpstr>
      <vt:lpstr>Zanesennyj</vt:lpstr>
      <vt:lpstr>Тема Office</vt:lpstr>
      <vt:lpstr>Презентация PowerPoint</vt:lpstr>
      <vt:lpstr>Рождество Христово </vt:lpstr>
      <vt:lpstr>Дата празднования  Рождества Христова </vt:lpstr>
      <vt:lpstr>  Рождение Спасителя</vt:lpstr>
      <vt:lpstr>Рождение Спасителя</vt:lpstr>
      <vt:lpstr>Рождение Спасителя</vt:lpstr>
      <vt:lpstr>Рождение Спасителя</vt:lpstr>
      <vt:lpstr>   Факт пришествия Сына Божьего</vt:lpstr>
      <vt:lpstr>Рождение Спасителя</vt:lpstr>
      <vt:lpstr>Дары для  Богомладенца</vt:lpstr>
      <vt:lpstr>Кто и где хранит Дары волхвов?</vt:lpstr>
      <vt:lpstr>Нарушение договора с  Иродом</vt:lpstr>
      <vt:lpstr>Спасение Богомладенца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Елена</dc:creator>
  <cp:lastModifiedBy>Елена</cp:lastModifiedBy>
  <cp:revision>87</cp:revision>
  <dcterms:created xsi:type="dcterms:W3CDTF">2013-08-23T08:38:35Z</dcterms:created>
  <dcterms:modified xsi:type="dcterms:W3CDTF">2026-01-07T14:53:20Z</dcterms:modified>
</cp:coreProperties>
</file>