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732" r:id="rId1"/>
  </p:sldMasterIdLst>
  <p:notesMasterIdLst>
    <p:notesMasterId r:id="rId33"/>
  </p:notesMasterIdLst>
  <p:sldIdLst>
    <p:sldId id="260" r:id="rId2"/>
    <p:sldId id="257" r:id="rId3"/>
    <p:sldId id="258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3" r:id="rId15"/>
    <p:sldId id="274" r:id="rId16"/>
    <p:sldId id="275" r:id="rId17"/>
    <p:sldId id="276" r:id="rId18"/>
    <p:sldId id="277" r:id="rId19"/>
    <p:sldId id="278" r:id="rId20"/>
    <p:sldId id="279" r:id="rId21"/>
    <p:sldId id="280" r:id="rId22"/>
    <p:sldId id="281" r:id="rId23"/>
    <p:sldId id="282" r:id="rId24"/>
    <p:sldId id="283" r:id="rId25"/>
    <p:sldId id="284" r:id="rId26"/>
    <p:sldId id="285" r:id="rId27"/>
    <p:sldId id="286" r:id="rId28"/>
    <p:sldId id="287" r:id="rId29"/>
    <p:sldId id="288" r:id="rId30"/>
    <p:sldId id="289" r:id="rId31"/>
    <p:sldId id="290" r:id="rId32"/>
  </p:sldIdLst>
  <p:sldSz cx="5759450" cy="7920038"/>
  <p:notesSz cx="6858000" cy="9144000"/>
  <p:defaultTextStyle>
    <a:defPPr>
      <a:defRPr lang="ru-RU"/>
    </a:defPPr>
    <a:lvl1pPr marL="0" algn="l" defTabSz="902152" rtl="0" eaLnBrk="1" latinLnBrk="0" hangingPunct="1">
      <a:defRPr sz="1776" kern="1200">
        <a:solidFill>
          <a:schemeClr val="tx1"/>
        </a:solidFill>
        <a:latin typeface="+mn-lt"/>
        <a:ea typeface="+mn-ea"/>
        <a:cs typeface="+mn-cs"/>
      </a:defRPr>
    </a:lvl1pPr>
    <a:lvl2pPr marL="451076" algn="l" defTabSz="902152" rtl="0" eaLnBrk="1" latinLnBrk="0" hangingPunct="1">
      <a:defRPr sz="1776" kern="1200">
        <a:solidFill>
          <a:schemeClr val="tx1"/>
        </a:solidFill>
        <a:latin typeface="+mn-lt"/>
        <a:ea typeface="+mn-ea"/>
        <a:cs typeface="+mn-cs"/>
      </a:defRPr>
    </a:lvl2pPr>
    <a:lvl3pPr marL="902152" algn="l" defTabSz="902152" rtl="0" eaLnBrk="1" latinLnBrk="0" hangingPunct="1">
      <a:defRPr sz="1776" kern="1200">
        <a:solidFill>
          <a:schemeClr val="tx1"/>
        </a:solidFill>
        <a:latin typeface="+mn-lt"/>
        <a:ea typeface="+mn-ea"/>
        <a:cs typeface="+mn-cs"/>
      </a:defRPr>
    </a:lvl3pPr>
    <a:lvl4pPr marL="1353228" algn="l" defTabSz="902152" rtl="0" eaLnBrk="1" latinLnBrk="0" hangingPunct="1">
      <a:defRPr sz="1776" kern="1200">
        <a:solidFill>
          <a:schemeClr val="tx1"/>
        </a:solidFill>
        <a:latin typeface="+mn-lt"/>
        <a:ea typeface="+mn-ea"/>
        <a:cs typeface="+mn-cs"/>
      </a:defRPr>
    </a:lvl4pPr>
    <a:lvl5pPr marL="1804303" algn="l" defTabSz="902152" rtl="0" eaLnBrk="1" latinLnBrk="0" hangingPunct="1">
      <a:defRPr sz="1776" kern="1200">
        <a:solidFill>
          <a:schemeClr val="tx1"/>
        </a:solidFill>
        <a:latin typeface="+mn-lt"/>
        <a:ea typeface="+mn-ea"/>
        <a:cs typeface="+mn-cs"/>
      </a:defRPr>
    </a:lvl5pPr>
    <a:lvl6pPr marL="2255379" algn="l" defTabSz="902152" rtl="0" eaLnBrk="1" latinLnBrk="0" hangingPunct="1">
      <a:defRPr sz="1776" kern="1200">
        <a:solidFill>
          <a:schemeClr val="tx1"/>
        </a:solidFill>
        <a:latin typeface="+mn-lt"/>
        <a:ea typeface="+mn-ea"/>
        <a:cs typeface="+mn-cs"/>
      </a:defRPr>
    </a:lvl6pPr>
    <a:lvl7pPr marL="2706456" algn="l" defTabSz="902152" rtl="0" eaLnBrk="1" latinLnBrk="0" hangingPunct="1">
      <a:defRPr sz="1776" kern="1200">
        <a:solidFill>
          <a:schemeClr val="tx1"/>
        </a:solidFill>
        <a:latin typeface="+mn-lt"/>
        <a:ea typeface="+mn-ea"/>
        <a:cs typeface="+mn-cs"/>
      </a:defRPr>
    </a:lvl7pPr>
    <a:lvl8pPr marL="3157532" algn="l" defTabSz="902152" rtl="0" eaLnBrk="1" latinLnBrk="0" hangingPunct="1">
      <a:defRPr sz="1776" kern="1200">
        <a:solidFill>
          <a:schemeClr val="tx1"/>
        </a:solidFill>
        <a:latin typeface="+mn-lt"/>
        <a:ea typeface="+mn-ea"/>
        <a:cs typeface="+mn-cs"/>
      </a:defRPr>
    </a:lvl8pPr>
    <a:lvl9pPr marL="3608608" algn="l" defTabSz="902152" rtl="0" eaLnBrk="1" latinLnBrk="0" hangingPunct="1">
      <a:defRPr sz="1776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493" userDrawn="1">
          <p15:clr>
            <a:srgbClr val="A4A3A4"/>
          </p15:clr>
        </p15:guide>
        <p15:guide id="2" pos="181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397" autoAdjust="0"/>
    <p:restoredTop sz="94660"/>
  </p:normalViewPr>
  <p:slideViewPr>
    <p:cSldViewPr snapToGrid="0">
      <p:cViewPr>
        <p:scale>
          <a:sx n="70" d="100"/>
          <a:sy n="70" d="100"/>
        </p:scale>
        <p:origin x="-2166" y="-72"/>
      </p:cViewPr>
      <p:guideLst>
        <p:guide orient="horz" pos="2493"/>
        <p:guide pos="1814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34" d="100"/>
        <a:sy n="34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F404902-90E2-4FA6-B935-80EB7C71CCAE}" type="datetimeFigureOut">
              <a:rPr lang="ru-RU" smtClean="0"/>
              <a:t>01.11.2021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2306638" y="1143000"/>
            <a:ext cx="22447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2CEDF5F-53A1-437F-B739-5F3F0DFAA8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7749240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02152" rtl="0" eaLnBrk="1" latinLnBrk="0" hangingPunct="1">
      <a:defRPr sz="1184" kern="1200">
        <a:solidFill>
          <a:schemeClr val="tx1"/>
        </a:solidFill>
        <a:latin typeface="+mn-lt"/>
        <a:ea typeface="+mn-ea"/>
        <a:cs typeface="+mn-cs"/>
      </a:defRPr>
    </a:lvl1pPr>
    <a:lvl2pPr marL="451076" algn="l" defTabSz="902152" rtl="0" eaLnBrk="1" latinLnBrk="0" hangingPunct="1">
      <a:defRPr sz="1184" kern="1200">
        <a:solidFill>
          <a:schemeClr val="tx1"/>
        </a:solidFill>
        <a:latin typeface="+mn-lt"/>
        <a:ea typeface="+mn-ea"/>
        <a:cs typeface="+mn-cs"/>
      </a:defRPr>
    </a:lvl2pPr>
    <a:lvl3pPr marL="902152" algn="l" defTabSz="902152" rtl="0" eaLnBrk="1" latinLnBrk="0" hangingPunct="1">
      <a:defRPr sz="1184" kern="1200">
        <a:solidFill>
          <a:schemeClr val="tx1"/>
        </a:solidFill>
        <a:latin typeface="+mn-lt"/>
        <a:ea typeface="+mn-ea"/>
        <a:cs typeface="+mn-cs"/>
      </a:defRPr>
    </a:lvl3pPr>
    <a:lvl4pPr marL="1353228" algn="l" defTabSz="902152" rtl="0" eaLnBrk="1" latinLnBrk="0" hangingPunct="1">
      <a:defRPr sz="1184" kern="1200">
        <a:solidFill>
          <a:schemeClr val="tx1"/>
        </a:solidFill>
        <a:latin typeface="+mn-lt"/>
        <a:ea typeface="+mn-ea"/>
        <a:cs typeface="+mn-cs"/>
      </a:defRPr>
    </a:lvl4pPr>
    <a:lvl5pPr marL="1804303" algn="l" defTabSz="902152" rtl="0" eaLnBrk="1" latinLnBrk="0" hangingPunct="1">
      <a:defRPr sz="1184" kern="1200">
        <a:solidFill>
          <a:schemeClr val="tx1"/>
        </a:solidFill>
        <a:latin typeface="+mn-lt"/>
        <a:ea typeface="+mn-ea"/>
        <a:cs typeface="+mn-cs"/>
      </a:defRPr>
    </a:lvl5pPr>
    <a:lvl6pPr marL="2255379" algn="l" defTabSz="902152" rtl="0" eaLnBrk="1" latinLnBrk="0" hangingPunct="1">
      <a:defRPr sz="1184" kern="1200">
        <a:solidFill>
          <a:schemeClr val="tx1"/>
        </a:solidFill>
        <a:latin typeface="+mn-lt"/>
        <a:ea typeface="+mn-ea"/>
        <a:cs typeface="+mn-cs"/>
      </a:defRPr>
    </a:lvl6pPr>
    <a:lvl7pPr marL="2706456" algn="l" defTabSz="902152" rtl="0" eaLnBrk="1" latinLnBrk="0" hangingPunct="1">
      <a:defRPr sz="1184" kern="1200">
        <a:solidFill>
          <a:schemeClr val="tx1"/>
        </a:solidFill>
        <a:latin typeface="+mn-lt"/>
        <a:ea typeface="+mn-ea"/>
        <a:cs typeface="+mn-cs"/>
      </a:defRPr>
    </a:lvl7pPr>
    <a:lvl8pPr marL="3157532" algn="l" defTabSz="902152" rtl="0" eaLnBrk="1" latinLnBrk="0" hangingPunct="1">
      <a:defRPr sz="1184" kern="1200">
        <a:solidFill>
          <a:schemeClr val="tx1"/>
        </a:solidFill>
        <a:latin typeface="+mn-lt"/>
        <a:ea typeface="+mn-ea"/>
        <a:cs typeface="+mn-cs"/>
      </a:defRPr>
    </a:lvl8pPr>
    <a:lvl9pPr marL="3608608" algn="l" defTabSz="902152" rtl="0" eaLnBrk="1" latinLnBrk="0" hangingPunct="1">
      <a:defRPr sz="1184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31959" y="1296173"/>
            <a:ext cx="4895533" cy="2757347"/>
          </a:xfrm>
        </p:spPr>
        <p:txBody>
          <a:bodyPr anchor="b"/>
          <a:lstStyle>
            <a:lvl1pPr algn="ctr">
              <a:defRPr sz="3779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19931" y="4159854"/>
            <a:ext cx="4319588" cy="1912175"/>
          </a:xfrm>
        </p:spPr>
        <p:txBody>
          <a:bodyPr/>
          <a:lstStyle>
            <a:lvl1pPr marL="0" indent="0" algn="ctr">
              <a:buNone/>
              <a:defRPr sz="1512"/>
            </a:lvl1pPr>
            <a:lvl2pPr marL="287990" indent="0" algn="ctr">
              <a:buNone/>
              <a:defRPr sz="1260"/>
            </a:lvl2pPr>
            <a:lvl3pPr marL="575981" indent="0" algn="ctr">
              <a:buNone/>
              <a:defRPr sz="1134"/>
            </a:lvl3pPr>
            <a:lvl4pPr marL="863971" indent="0" algn="ctr">
              <a:buNone/>
              <a:defRPr sz="1008"/>
            </a:lvl4pPr>
            <a:lvl5pPr marL="1151961" indent="0" algn="ctr">
              <a:buNone/>
              <a:defRPr sz="1008"/>
            </a:lvl5pPr>
            <a:lvl6pPr marL="1439951" indent="0" algn="ctr">
              <a:buNone/>
              <a:defRPr sz="1008"/>
            </a:lvl6pPr>
            <a:lvl7pPr marL="1727942" indent="0" algn="ctr">
              <a:buNone/>
              <a:defRPr sz="1008"/>
            </a:lvl7pPr>
            <a:lvl8pPr marL="2015932" indent="0" algn="ctr">
              <a:buNone/>
              <a:defRPr sz="1008"/>
            </a:lvl8pPr>
            <a:lvl9pPr marL="2303922" indent="0" algn="ctr">
              <a:buNone/>
              <a:defRPr sz="1008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0418FF-3F64-4B2F-8383-5D36DFC0C74B}" type="datetimeFigureOut">
              <a:rPr lang="ru-RU" smtClean="0"/>
              <a:t>01.11.2021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F0AF3E-76F6-4BB0-9F27-C11E4E0992E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030248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0418FF-3F64-4B2F-8383-5D36DFC0C74B}" type="datetimeFigureOut">
              <a:rPr lang="ru-RU" smtClean="0"/>
              <a:t>01.11.2021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F0AF3E-76F6-4BB0-9F27-C11E4E0992E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31050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121607" y="421669"/>
            <a:ext cx="1241881" cy="6711866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95963" y="421669"/>
            <a:ext cx="3653651" cy="6711866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0418FF-3F64-4B2F-8383-5D36DFC0C74B}" type="datetimeFigureOut">
              <a:rPr lang="ru-RU" smtClean="0"/>
              <a:t>01.11.2021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F0AF3E-76F6-4BB0-9F27-C11E4E0992E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682140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0418FF-3F64-4B2F-8383-5D36DFC0C74B}" type="datetimeFigureOut">
              <a:rPr lang="ru-RU" smtClean="0"/>
              <a:t>01.11.2021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F0AF3E-76F6-4BB0-9F27-C11E4E0992E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825262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2963" y="1974512"/>
            <a:ext cx="4967526" cy="3294515"/>
          </a:xfrm>
        </p:spPr>
        <p:txBody>
          <a:bodyPr anchor="b"/>
          <a:lstStyle>
            <a:lvl1pPr>
              <a:defRPr sz="3779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963" y="5300194"/>
            <a:ext cx="4967526" cy="1732508"/>
          </a:xfrm>
        </p:spPr>
        <p:txBody>
          <a:bodyPr/>
          <a:lstStyle>
            <a:lvl1pPr marL="0" indent="0">
              <a:buNone/>
              <a:defRPr sz="1512">
                <a:solidFill>
                  <a:schemeClr val="tx1"/>
                </a:solidFill>
              </a:defRPr>
            </a:lvl1pPr>
            <a:lvl2pPr marL="287990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2pPr>
            <a:lvl3pPr marL="575981" indent="0">
              <a:buNone/>
              <a:defRPr sz="1134">
                <a:solidFill>
                  <a:schemeClr val="tx1">
                    <a:tint val="75000"/>
                  </a:schemeClr>
                </a:solidFill>
              </a:defRPr>
            </a:lvl3pPr>
            <a:lvl4pPr marL="863971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4pPr>
            <a:lvl5pPr marL="1151961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5pPr>
            <a:lvl6pPr marL="1439951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6pPr>
            <a:lvl7pPr marL="1727942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7pPr>
            <a:lvl8pPr marL="2015932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8pPr>
            <a:lvl9pPr marL="2303922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0418FF-3F64-4B2F-8383-5D36DFC0C74B}" type="datetimeFigureOut">
              <a:rPr lang="ru-RU" smtClean="0"/>
              <a:t>01.11.2021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F0AF3E-76F6-4BB0-9F27-C11E4E0992E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596954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95962" y="2108344"/>
            <a:ext cx="2447766" cy="5025191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915722" y="2108344"/>
            <a:ext cx="2447766" cy="5025191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0418FF-3F64-4B2F-8383-5D36DFC0C74B}" type="datetimeFigureOut">
              <a:rPr lang="ru-RU" smtClean="0"/>
              <a:t>01.11.2021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F0AF3E-76F6-4BB0-9F27-C11E4E0992E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872127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2" y="421671"/>
            <a:ext cx="4967526" cy="1530841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6713" y="1941510"/>
            <a:ext cx="2436517" cy="951504"/>
          </a:xfrm>
        </p:spPr>
        <p:txBody>
          <a:bodyPr anchor="b"/>
          <a:lstStyle>
            <a:lvl1pPr marL="0" indent="0">
              <a:buNone/>
              <a:defRPr sz="1512" b="1"/>
            </a:lvl1pPr>
            <a:lvl2pPr marL="287990" indent="0">
              <a:buNone/>
              <a:defRPr sz="1260" b="1"/>
            </a:lvl2pPr>
            <a:lvl3pPr marL="575981" indent="0">
              <a:buNone/>
              <a:defRPr sz="1134" b="1"/>
            </a:lvl3pPr>
            <a:lvl4pPr marL="863971" indent="0">
              <a:buNone/>
              <a:defRPr sz="1008" b="1"/>
            </a:lvl4pPr>
            <a:lvl5pPr marL="1151961" indent="0">
              <a:buNone/>
              <a:defRPr sz="1008" b="1"/>
            </a:lvl5pPr>
            <a:lvl6pPr marL="1439951" indent="0">
              <a:buNone/>
              <a:defRPr sz="1008" b="1"/>
            </a:lvl6pPr>
            <a:lvl7pPr marL="1727942" indent="0">
              <a:buNone/>
              <a:defRPr sz="1008" b="1"/>
            </a:lvl7pPr>
            <a:lvl8pPr marL="2015932" indent="0">
              <a:buNone/>
              <a:defRPr sz="1008" b="1"/>
            </a:lvl8pPr>
            <a:lvl9pPr marL="2303922" indent="0">
              <a:buNone/>
              <a:defRPr sz="1008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6713" y="2893014"/>
            <a:ext cx="2436517" cy="42551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915722" y="1941510"/>
            <a:ext cx="2448516" cy="951504"/>
          </a:xfrm>
        </p:spPr>
        <p:txBody>
          <a:bodyPr anchor="b"/>
          <a:lstStyle>
            <a:lvl1pPr marL="0" indent="0">
              <a:buNone/>
              <a:defRPr sz="1512" b="1"/>
            </a:lvl1pPr>
            <a:lvl2pPr marL="287990" indent="0">
              <a:buNone/>
              <a:defRPr sz="1260" b="1"/>
            </a:lvl2pPr>
            <a:lvl3pPr marL="575981" indent="0">
              <a:buNone/>
              <a:defRPr sz="1134" b="1"/>
            </a:lvl3pPr>
            <a:lvl4pPr marL="863971" indent="0">
              <a:buNone/>
              <a:defRPr sz="1008" b="1"/>
            </a:lvl4pPr>
            <a:lvl5pPr marL="1151961" indent="0">
              <a:buNone/>
              <a:defRPr sz="1008" b="1"/>
            </a:lvl5pPr>
            <a:lvl6pPr marL="1439951" indent="0">
              <a:buNone/>
              <a:defRPr sz="1008" b="1"/>
            </a:lvl6pPr>
            <a:lvl7pPr marL="1727942" indent="0">
              <a:buNone/>
              <a:defRPr sz="1008" b="1"/>
            </a:lvl7pPr>
            <a:lvl8pPr marL="2015932" indent="0">
              <a:buNone/>
              <a:defRPr sz="1008" b="1"/>
            </a:lvl8pPr>
            <a:lvl9pPr marL="2303922" indent="0">
              <a:buNone/>
              <a:defRPr sz="1008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915722" y="2893014"/>
            <a:ext cx="2448516" cy="42551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0418FF-3F64-4B2F-8383-5D36DFC0C74B}" type="datetimeFigureOut">
              <a:rPr lang="ru-RU" smtClean="0"/>
              <a:t>01.11.2021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F0AF3E-76F6-4BB0-9F27-C11E4E0992E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229303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0418FF-3F64-4B2F-8383-5D36DFC0C74B}" type="datetimeFigureOut">
              <a:rPr lang="ru-RU" smtClean="0"/>
              <a:t>01.11.2021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F0AF3E-76F6-4BB0-9F27-C11E4E0992E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448801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0418FF-3F64-4B2F-8383-5D36DFC0C74B}" type="datetimeFigureOut">
              <a:rPr lang="ru-RU" smtClean="0"/>
              <a:t>01.11.2021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F0AF3E-76F6-4BB0-9F27-C11E4E0992E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611582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2" y="528002"/>
            <a:ext cx="1857573" cy="1848009"/>
          </a:xfrm>
        </p:spPr>
        <p:txBody>
          <a:bodyPr anchor="b"/>
          <a:lstStyle>
            <a:lvl1pPr>
              <a:defRPr sz="2016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48516" y="1140341"/>
            <a:ext cx="2915722" cy="5628360"/>
          </a:xfrm>
        </p:spPr>
        <p:txBody>
          <a:bodyPr/>
          <a:lstStyle>
            <a:lvl1pPr>
              <a:defRPr sz="2016"/>
            </a:lvl1pPr>
            <a:lvl2pPr>
              <a:defRPr sz="1764"/>
            </a:lvl2pPr>
            <a:lvl3pPr>
              <a:defRPr sz="1512"/>
            </a:lvl3pPr>
            <a:lvl4pPr>
              <a:defRPr sz="1260"/>
            </a:lvl4pPr>
            <a:lvl5pPr>
              <a:defRPr sz="1260"/>
            </a:lvl5pPr>
            <a:lvl6pPr>
              <a:defRPr sz="1260"/>
            </a:lvl6pPr>
            <a:lvl7pPr>
              <a:defRPr sz="1260"/>
            </a:lvl7pPr>
            <a:lvl8pPr>
              <a:defRPr sz="1260"/>
            </a:lvl8pPr>
            <a:lvl9pPr>
              <a:defRPr sz="126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6712" y="2376011"/>
            <a:ext cx="1857573" cy="4401855"/>
          </a:xfrm>
        </p:spPr>
        <p:txBody>
          <a:bodyPr/>
          <a:lstStyle>
            <a:lvl1pPr marL="0" indent="0">
              <a:buNone/>
              <a:defRPr sz="1008"/>
            </a:lvl1pPr>
            <a:lvl2pPr marL="287990" indent="0">
              <a:buNone/>
              <a:defRPr sz="882"/>
            </a:lvl2pPr>
            <a:lvl3pPr marL="575981" indent="0">
              <a:buNone/>
              <a:defRPr sz="756"/>
            </a:lvl3pPr>
            <a:lvl4pPr marL="863971" indent="0">
              <a:buNone/>
              <a:defRPr sz="630"/>
            </a:lvl4pPr>
            <a:lvl5pPr marL="1151961" indent="0">
              <a:buNone/>
              <a:defRPr sz="630"/>
            </a:lvl5pPr>
            <a:lvl6pPr marL="1439951" indent="0">
              <a:buNone/>
              <a:defRPr sz="630"/>
            </a:lvl6pPr>
            <a:lvl7pPr marL="1727942" indent="0">
              <a:buNone/>
              <a:defRPr sz="630"/>
            </a:lvl7pPr>
            <a:lvl8pPr marL="2015932" indent="0">
              <a:buNone/>
              <a:defRPr sz="630"/>
            </a:lvl8pPr>
            <a:lvl9pPr marL="2303922" indent="0">
              <a:buNone/>
              <a:defRPr sz="63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0418FF-3F64-4B2F-8383-5D36DFC0C74B}" type="datetimeFigureOut">
              <a:rPr lang="ru-RU" smtClean="0"/>
              <a:t>01.11.2021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F0AF3E-76F6-4BB0-9F27-C11E4E0992E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627488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2" y="528002"/>
            <a:ext cx="1857573" cy="1848009"/>
          </a:xfrm>
        </p:spPr>
        <p:txBody>
          <a:bodyPr anchor="b"/>
          <a:lstStyle>
            <a:lvl1pPr>
              <a:defRPr sz="2016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448516" y="1140341"/>
            <a:ext cx="2915722" cy="5628360"/>
          </a:xfrm>
        </p:spPr>
        <p:txBody>
          <a:bodyPr anchor="t"/>
          <a:lstStyle>
            <a:lvl1pPr marL="0" indent="0">
              <a:buNone/>
              <a:defRPr sz="2016"/>
            </a:lvl1pPr>
            <a:lvl2pPr marL="287990" indent="0">
              <a:buNone/>
              <a:defRPr sz="1764"/>
            </a:lvl2pPr>
            <a:lvl3pPr marL="575981" indent="0">
              <a:buNone/>
              <a:defRPr sz="1512"/>
            </a:lvl3pPr>
            <a:lvl4pPr marL="863971" indent="0">
              <a:buNone/>
              <a:defRPr sz="1260"/>
            </a:lvl4pPr>
            <a:lvl5pPr marL="1151961" indent="0">
              <a:buNone/>
              <a:defRPr sz="1260"/>
            </a:lvl5pPr>
            <a:lvl6pPr marL="1439951" indent="0">
              <a:buNone/>
              <a:defRPr sz="1260"/>
            </a:lvl6pPr>
            <a:lvl7pPr marL="1727942" indent="0">
              <a:buNone/>
              <a:defRPr sz="1260"/>
            </a:lvl7pPr>
            <a:lvl8pPr marL="2015932" indent="0">
              <a:buNone/>
              <a:defRPr sz="1260"/>
            </a:lvl8pPr>
            <a:lvl9pPr marL="2303922" indent="0">
              <a:buNone/>
              <a:defRPr sz="126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6712" y="2376011"/>
            <a:ext cx="1857573" cy="4401855"/>
          </a:xfrm>
        </p:spPr>
        <p:txBody>
          <a:bodyPr/>
          <a:lstStyle>
            <a:lvl1pPr marL="0" indent="0">
              <a:buNone/>
              <a:defRPr sz="1008"/>
            </a:lvl1pPr>
            <a:lvl2pPr marL="287990" indent="0">
              <a:buNone/>
              <a:defRPr sz="882"/>
            </a:lvl2pPr>
            <a:lvl3pPr marL="575981" indent="0">
              <a:buNone/>
              <a:defRPr sz="756"/>
            </a:lvl3pPr>
            <a:lvl4pPr marL="863971" indent="0">
              <a:buNone/>
              <a:defRPr sz="630"/>
            </a:lvl4pPr>
            <a:lvl5pPr marL="1151961" indent="0">
              <a:buNone/>
              <a:defRPr sz="630"/>
            </a:lvl5pPr>
            <a:lvl6pPr marL="1439951" indent="0">
              <a:buNone/>
              <a:defRPr sz="630"/>
            </a:lvl6pPr>
            <a:lvl7pPr marL="1727942" indent="0">
              <a:buNone/>
              <a:defRPr sz="630"/>
            </a:lvl7pPr>
            <a:lvl8pPr marL="2015932" indent="0">
              <a:buNone/>
              <a:defRPr sz="630"/>
            </a:lvl8pPr>
            <a:lvl9pPr marL="2303922" indent="0">
              <a:buNone/>
              <a:defRPr sz="63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0418FF-3F64-4B2F-8383-5D36DFC0C74B}" type="datetimeFigureOut">
              <a:rPr lang="ru-RU" smtClean="0"/>
              <a:t>01.11.2021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F0AF3E-76F6-4BB0-9F27-C11E4E0992E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79867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95962" y="421671"/>
            <a:ext cx="4967526" cy="153084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5962" y="2108344"/>
            <a:ext cx="4967526" cy="502519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95962" y="7340703"/>
            <a:ext cx="1295876" cy="42166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D0418FF-3F64-4B2F-8383-5D36DFC0C74B}" type="datetimeFigureOut">
              <a:rPr lang="ru-RU" smtClean="0"/>
              <a:t>01.11.2021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07818" y="7340703"/>
            <a:ext cx="1943814" cy="42166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067612" y="7340703"/>
            <a:ext cx="1295876" cy="42166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F0AF3E-76F6-4BB0-9F27-C11E4E0992E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65848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l" defTabSz="575981" rtl="0" eaLnBrk="1" latinLnBrk="0" hangingPunct="1">
        <a:lnSpc>
          <a:spcPct val="90000"/>
        </a:lnSpc>
        <a:spcBef>
          <a:spcPct val="0"/>
        </a:spcBef>
        <a:buNone/>
        <a:defRPr sz="277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43995" indent="-143995" algn="l" defTabSz="575981" rtl="0" eaLnBrk="1" latinLnBrk="0" hangingPunct="1">
        <a:lnSpc>
          <a:spcPct val="90000"/>
        </a:lnSpc>
        <a:spcBef>
          <a:spcPts val="630"/>
        </a:spcBef>
        <a:buFont typeface="Arial" panose="020B0604020202020204" pitchFamily="34" charset="0"/>
        <a:buChar char="•"/>
        <a:defRPr sz="1764" kern="1200">
          <a:solidFill>
            <a:schemeClr val="tx1"/>
          </a:solidFill>
          <a:latin typeface="+mn-lt"/>
          <a:ea typeface="+mn-ea"/>
          <a:cs typeface="+mn-cs"/>
        </a:defRPr>
      </a:lvl1pPr>
      <a:lvl2pPr marL="431985" indent="-143995" algn="l" defTabSz="575981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512" kern="1200">
          <a:solidFill>
            <a:schemeClr val="tx1"/>
          </a:solidFill>
          <a:latin typeface="+mn-lt"/>
          <a:ea typeface="+mn-ea"/>
          <a:cs typeface="+mn-cs"/>
        </a:defRPr>
      </a:lvl2pPr>
      <a:lvl3pPr marL="719976" indent="-143995" algn="l" defTabSz="575981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260" kern="1200">
          <a:solidFill>
            <a:schemeClr val="tx1"/>
          </a:solidFill>
          <a:latin typeface="+mn-lt"/>
          <a:ea typeface="+mn-ea"/>
          <a:cs typeface="+mn-cs"/>
        </a:defRPr>
      </a:lvl3pPr>
      <a:lvl4pPr marL="1007966" indent="-143995" algn="l" defTabSz="575981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295956" indent="-143995" algn="l" defTabSz="575981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583947" indent="-143995" algn="l" defTabSz="575981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871937" indent="-143995" algn="l" defTabSz="575981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159927" indent="-143995" algn="l" defTabSz="575981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447917" indent="-143995" algn="l" defTabSz="575981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75981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1pPr>
      <a:lvl2pPr marL="287990" algn="l" defTabSz="575981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2pPr>
      <a:lvl3pPr marL="575981" algn="l" defTabSz="575981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3pPr>
      <a:lvl4pPr marL="863971" algn="l" defTabSz="575981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151961" algn="l" defTabSz="575981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439951" algn="l" defTabSz="575981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727942" algn="l" defTabSz="575981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015932" algn="l" defTabSz="575981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303922" algn="l" defTabSz="575981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58857"/>
            <a:ext cx="5759450" cy="36642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Александр Ульянов Алёна Шипицына Александр Вампилов</a:t>
            </a:r>
          </a:p>
          <a:p>
            <a:pPr algn="ctr"/>
            <a:endParaRPr lang="ru-RU" sz="2839" dirty="0"/>
          </a:p>
          <a:p>
            <a:pPr algn="ctr"/>
            <a:r>
              <a:rPr lang="ru-RU" sz="2839" dirty="0"/>
              <a:t> </a:t>
            </a:r>
          </a:p>
          <a:p>
            <a:pPr algn="ctr"/>
            <a:endParaRPr lang="ru-RU" sz="2839" dirty="0"/>
          </a:p>
          <a:p>
            <a:pPr algn="ctr"/>
            <a:endParaRPr lang="ru-RU" sz="2839" dirty="0"/>
          </a:p>
          <a:p>
            <a:pPr algn="ctr"/>
            <a:r>
              <a:rPr lang="ru-RU" sz="3527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Большая любовь к малой родине</a:t>
            </a:r>
          </a:p>
        </p:txBody>
      </p:sp>
      <p:pic>
        <p:nvPicPr>
          <p:cNvPr id="2050" name="Picture 2" descr="https://i.pinimg.com/originals/9f/54/24/9f542476e4c3d5a0f1e5bea901e7939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1445" y="4094329"/>
            <a:ext cx="4462818" cy="24020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624084" y="7083188"/>
            <a:ext cx="3043450" cy="4542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352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Кутулик, </a:t>
            </a:r>
            <a:r>
              <a:rPr lang="ru-RU" sz="2352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2021</a:t>
            </a:r>
          </a:p>
        </p:txBody>
      </p:sp>
    </p:spTree>
    <p:extLst>
      <p:ext uri="{BB962C8B-B14F-4D97-AF65-F5344CB8AC3E}">
        <p14:creationId xmlns:p14="http://schemas.microsoft.com/office/powerpoint/2010/main" val="335049601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02441" y="471845"/>
            <a:ext cx="4362137" cy="74481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завтра пойду я дорогой добра, </a:t>
            </a:r>
          </a:p>
          <a:p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Лишь спрячется солнце вечерней порою </a:t>
            </a:r>
          </a:p>
          <a:p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буду со злом воевать до утра, </a:t>
            </a:r>
          </a:p>
          <a:p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Чтоб меч СВЯТОГОРА узреть над горою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endPara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мерцает вдали золотой огонек </a:t>
            </a:r>
            <a:endParaRPr lang="ru-RU" sz="16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400" dirty="0" smtClean="0"/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Что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то с нами случилось, что – то стало с душой, Прошлым летом трудились, хоть и план был большой, А сегодня как будто мы без ног и без рук – </a:t>
            </a:r>
            <a:endPara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Зарастает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бурьяном наше поле и луг. </a:t>
            </a:r>
          </a:p>
          <a:p>
            <a:endPara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Глянь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сруба колодец завалился вчера, </a:t>
            </a:r>
            <a:endPara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скрипит журавель как бывало с утра. </a:t>
            </a:r>
            <a:endPara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Ох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ты, горюшко – горе: деревенская быль! </a:t>
            </a:r>
            <a:endPara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Тяжко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дышит старик на еловый костыль. </a:t>
            </a:r>
            <a:endPara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Что-то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песен давно на полях не слыхать, </a:t>
            </a:r>
            <a:endPara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Перестали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мы землю с БОЖЬИМ СЛОВОМ пахать </a:t>
            </a:r>
            <a:endPara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 соседу сосед на чаек не бежит, </a:t>
            </a:r>
            <a:endPara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дороге собачка, хвост поджавши, дрожит. </a:t>
            </a:r>
            <a:endPara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Кто-то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выгнал из дома, кинул цепь за порог. </a:t>
            </a:r>
            <a:endPara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Где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теперь ей искать для себя уголок? </a:t>
            </a:r>
            <a:endPara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Ждет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кого-то она, терпит голод и хлад. </a:t>
            </a:r>
            <a:endPara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Заметает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метель ей дорогу назад. </a:t>
            </a:r>
            <a:endPara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Подойдет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 ней мужик, пожалеет «беду» - </a:t>
            </a:r>
            <a:endPara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 такой же как ты, скоро в ямку уйду». </a:t>
            </a:r>
            <a:endPara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Разошлись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безнадежно. Тесен мир и жесток. </a:t>
            </a:r>
            <a:endPara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Мерцает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вдали золотой огонек. </a:t>
            </a:r>
            <a:endPara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10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 descr="https://www.pngkey.com/png/full/20-204982_decorative-line-png-fancy-brackets-png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3330" y="0"/>
            <a:ext cx="4172791" cy="4016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8622965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www.pngkey.com/png/full/20-204982_decorative-line-png-fancy-brackets-png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3330" y="0"/>
            <a:ext cx="4172791" cy="4016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948756" y="401651"/>
            <a:ext cx="4810693" cy="80329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ХХХ </a:t>
            </a:r>
            <a:endParaRPr lang="ru-RU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800" dirty="0"/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Над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родником туман, кукушка </a:t>
            </a:r>
          </a:p>
          <a:p>
            <a:pPr lvl="1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Кукует, счет ведя летам. </a:t>
            </a:r>
          </a:p>
          <a:p>
            <a:pPr lvl="1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Восходит солнышко. </a:t>
            </a:r>
          </a:p>
          <a:p>
            <a:pPr lvl="1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Избушка Стоит и спят ребята там. </a:t>
            </a:r>
          </a:p>
          <a:p>
            <a:pPr lvl="1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Их годы вовсе не волнуют, </a:t>
            </a:r>
          </a:p>
          <a:p>
            <a:pPr lvl="1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Их жизнь – истоки родников </a:t>
            </a:r>
          </a:p>
          <a:p>
            <a:pPr lvl="1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ветры им попутно дуют, </a:t>
            </a:r>
          </a:p>
          <a:p>
            <a:pPr lvl="1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 сказы мудрых стариков. </a:t>
            </a:r>
          </a:p>
          <a:p>
            <a:pPr lvl="1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Песок в ключе всегда живучий, </a:t>
            </a:r>
          </a:p>
          <a:p>
            <a:pPr lvl="1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 рек теченье, бег веков </a:t>
            </a:r>
          </a:p>
          <a:p>
            <a:pPr lvl="1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жизнь природных сил могучих </a:t>
            </a:r>
          </a:p>
          <a:p>
            <a:pPr lvl="1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плену враждующих оков. </a:t>
            </a:r>
          </a:p>
          <a:p>
            <a:pPr lvl="1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Вот берестяной ковшик «Лада», </a:t>
            </a:r>
          </a:p>
          <a:p>
            <a:pPr lvl="1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Умелой сделанный рукой </a:t>
            </a:r>
          </a:p>
          <a:p>
            <a:pPr lvl="1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Висит над срубом, как награда, </a:t>
            </a:r>
          </a:p>
          <a:p>
            <a:pPr lvl="1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Символизируя покой. </a:t>
            </a:r>
          </a:p>
          <a:p>
            <a:pPr lvl="1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Беру я ковш, чтобы напиться </a:t>
            </a:r>
          </a:p>
          <a:p>
            <a:pPr lvl="1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Воды из чудо родника… </a:t>
            </a:r>
          </a:p>
          <a:p>
            <a:pPr lvl="1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 ночью голубь сизый снится </a:t>
            </a:r>
          </a:p>
          <a:p>
            <a:pPr lvl="1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след его издалека. </a:t>
            </a:r>
            <a:endPara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Что потомки в наш адрес когда-нибудь с горечью скажут… </a:t>
            </a:r>
            <a:endParaRPr lang="ru-RU" sz="16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6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безбожную власть я молиться сегодня не стану, </a:t>
            </a:r>
            <a:endPara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возьму посошок и по белому свету пройдусь, </a:t>
            </a:r>
            <a:endPara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Ну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а если на этой тропинке случится, смертельно устану, Напитает меня материнской энергией РУСЬ. </a:t>
            </a:r>
            <a:endPara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11</a:t>
            </a:r>
          </a:p>
          <a:p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8024347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www.pngkey.com/png/full/20-204982_decorative-line-png-fancy-brackets-png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3330" y="0"/>
            <a:ext cx="4172791" cy="4016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827686" y="644578"/>
            <a:ext cx="4931764" cy="74174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 не знаю что встречу на пути от порога родного: </a:t>
            </a:r>
          </a:p>
          <a:p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Может сильного волей или в горьких слезах сироту, </a:t>
            </a:r>
            <a:endPara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Только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верю, провидец мне укажет надежду на Бога </a:t>
            </a:r>
            <a:endPara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цветущую в росах на заре голубую мечту. </a:t>
            </a:r>
            <a:endPara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Перестройку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свою мы на счастье уже пережили, </a:t>
            </a:r>
            <a:endPara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Хоть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торгуем еще и лесами и нефтью пока </a:t>
            </a:r>
            <a:endPara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усилий своих на святых рубежах не сложили, </a:t>
            </a:r>
            <a:endPara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креститься за Веру еще не устала рука. </a:t>
            </a:r>
          </a:p>
          <a:p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 буду хулить, пусть рассудит нас воля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Господня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воздаст по делам и богатым и бедным сполна, Чем мы жили доднесь и живем согрешая сегодня </a:t>
            </a:r>
            <a:endPara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этой жизни, что долей и судьбой нам от неба дана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Пуст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колхозный лужок и не видно лошадок во поле, </a:t>
            </a:r>
            <a:endPara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Только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ветры с утра завывают себе над травой. </a:t>
            </a:r>
            <a:endPara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всего, что я вижу, сжимается сердце до боли </a:t>
            </a:r>
            <a:endPara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загадкою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месяц висит над моей головой. </a:t>
            </a:r>
            <a:endPara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Велика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моя Русь и талантами, вижу, богата </a:t>
            </a:r>
            <a:endPara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Создатель умом не обидел греховный народ, </a:t>
            </a: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Тот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что верит в Обитель болевую церковную свято, </a:t>
            </a:r>
            <a:endPara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безгрешные песни во хмелю под березкой поет. </a:t>
            </a:r>
            <a:endPara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Что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потомки в наш адрес когда-нибудь с горечью скажут, Обходя по заросшим могилам бесприютный холодный гранит И на чью горемычную душу слова эти тихие лягут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над чьей головой колокольчик с небес прозвенит? </a:t>
            </a:r>
            <a:endPara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12</a:t>
            </a:r>
          </a:p>
        </p:txBody>
      </p:sp>
    </p:spTree>
    <p:extLst>
      <p:ext uri="{BB962C8B-B14F-4D97-AF65-F5344CB8AC3E}">
        <p14:creationId xmlns:p14="http://schemas.microsoft.com/office/powerpoint/2010/main" val="283265147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www.pngkey.com/png/full/20-204982_decorative-line-png-fancy-brackets-png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3330" y="0"/>
            <a:ext cx="4172791" cy="4016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452931" y="584617"/>
            <a:ext cx="5306519" cy="7478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</a:t>
            </a:r>
            <a:r>
              <a:rPr lang="ru-RU" sz="1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Чухари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 вепсы</a:t>
            </a:r>
          </a:p>
          <a:p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Застыли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березы в морозном молчании строгом. </a:t>
            </a:r>
            <a:endPara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видно ворон и под крышей молчат снегири. </a:t>
            </a: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деревенской избе – у печи посидишь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    припомнишь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 многом </a:t>
            </a:r>
            <a:endPara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потухающих красках уходящей вечерней зари. </a:t>
            </a:r>
            <a:endPara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Вот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он образ отца и его все могущие руки </a:t>
            </a:r>
            <a:endPara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двухведерной бадьей у колодца, где топот коня. </a:t>
            </a:r>
            <a:endPara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Он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вставал до зари без печали обычной и муки, </a:t>
            </a:r>
            <a:endPara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Чтобы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школу послать неразумного сына – меня. </a:t>
            </a:r>
            <a:endPara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Нашу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мать волевую, да женщину властную в меру </a:t>
            </a:r>
            <a:endPara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Силой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выдали замуж за большого умельца-отца… </a:t>
            </a:r>
            <a:endPara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Был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он крут, но любим и, ценя христианскую веру, </a:t>
            </a:r>
            <a:endPara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Как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ребенка жалел свою Марью и любил до конца. </a:t>
            </a:r>
            <a:endPara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Помню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родственный люд из соседних своих деревенек, Собирался у нас на престольный торжественный сход </a:t>
            </a:r>
            <a:endPara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скажу по секрету: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чухари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как березовый веник, </a:t>
            </a:r>
            <a:endPara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Крепко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связанный долей, любознательный тихий народ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Вологодские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вепсы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чухарями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зовутся в Сибири. </a:t>
            </a:r>
            <a:endPara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Прикипели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 земле по Указу и Воле Царя </a:t>
            </a:r>
            <a:endPara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хоромы себе, возвели в этом радостном мире, </a:t>
            </a:r>
            <a:endPara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Только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Пондалу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все же, говорят, что покинули зря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</a:p>
          <a:p>
            <a:endPara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Там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ручьи, родники, земляника с грибами под елью, </a:t>
            </a:r>
            <a:endPara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Там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морошка растет и живут хутора, как грибы, </a:t>
            </a:r>
            <a:endPara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Длинный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клюквенный мох устилает тот край, как постелью </a:t>
            </a:r>
            <a:endPara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живут там веками, люди белой и ясной судьбы. </a:t>
            </a:r>
            <a:endPara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13</a:t>
            </a:r>
          </a:p>
        </p:txBody>
      </p:sp>
    </p:spTree>
    <p:extLst>
      <p:ext uri="{BB962C8B-B14F-4D97-AF65-F5344CB8AC3E}">
        <p14:creationId xmlns:p14="http://schemas.microsoft.com/office/powerpoint/2010/main" val="339140480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www.pngkey.com/png/full/20-204982_decorative-line-png-fancy-brackets-png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3330" y="0"/>
            <a:ext cx="4172791" cy="4016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274165" y="401651"/>
            <a:ext cx="4257206" cy="76944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Опять к тебе вернулся я плужок </a:t>
            </a:r>
          </a:p>
          <a:p>
            <a:endParaRPr lang="ru-RU" sz="16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Опять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 тебе вернулся я плужок – </a:t>
            </a:r>
            <a:endPara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Старатель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плодородия и хлеба. </a:t>
            </a:r>
            <a:endPara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Зарос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крапивой сельский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утужок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ждет тепла он с дождиком от неба. </a:t>
            </a:r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пара лошадей, как до войны </a:t>
            </a:r>
          </a:p>
          <a:p>
            <a:pPr lvl="0"/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Идут, врезаясь в землю лемехами, </a:t>
            </a:r>
          </a:p>
          <a:p>
            <a:pPr lvl="0"/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Колхоз убит, в том нету их вины </a:t>
            </a:r>
          </a:p>
          <a:p>
            <a:pPr lvl="0"/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что деревня гибнет с петухами. </a:t>
            </a:r>
          </a:p>
          <a:p>
            <a:pPr lvl="0"/>
            <a:endParaRPr lang="ru-RU" sz="14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Бывало встанет пахарь по весне, </a:t>
            </a:r>
          </a:p>
          <a:p>
            <a:pPr lvl="0"/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Пройдется взглядом по твоим отвалам </a:t>
            </a:r>
          </a:p>
          <a:p>
            <a:pPr lvl="0"/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вспомнит ствол у пушки на войне </a:t>
            </a:r>
          </a:p>
          <a:p>
            <a:pPr lvl="0"/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блеск нарезов вдоль всего канала. </a:t>
            </a:r>
          </a:p>
          <a:p>
            <a:pPr lvl="0"/>
            <a:endParaRPr lang="ru-RU" sz="14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Ох, непорядок! – скажет он себе, </a:t>
            </a:r>
          </a:p>
          <a:p>
            <a:pPr lvl="0"/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Ведь ржа не друг и памяти и плугу, </a:t>
            </a:r>
          </a:p>
          <a:p>
            <a:pPr lvl="0"/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блеск победы достижим в борьбе: </a:t>
            </a:r>
          </a:p>
          <a:p>
            <a:pPr lvl="0"/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Вот труд фронтовика тебе в услугу! </a:t>
            </a:r>
          </a:p>
          <a:p>
            <a:pPr lvl="0"/>
            <a:endParaRPr lang="ru-RU" sz="14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Вытер пот соленый он со лба, </a:t>
            </a:r>
          </a:p>
          <a:p>
            <a:pPr lvl="0"/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Сукно тряпицы похвалил в улыбке. </a:t>
            </a:r>
          </a:p>
          <a:p>
            <a:pPr lvl="0"/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Красна трудом у пахаря судьба, </a:t>
            </a:r>
          </a:p>
          <a:p>
            <a:pPr lvl="0"/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Когда печали нет у детской зыбки. </a:t>
            </a:r>
          </a:p>
          <a:p>
            <a:pPr lvl="0"/>
            <a:endParaRPr lang="ru-RU" sz="14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Плужок сиял, отвалами гордясь, </a:t>
            </a:r>
          </a:p>
          <a:p>
            <a:pPr lvl="0"/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пахарь встретил солнышко, как друга, </a:t>
            </a:r>
          </a:p>
          <a:p>
            <a:pPr lvl="0"/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Да не прервется вековая связь </a:t>
            </a:r>
          </a:p>
          <a:p>
            <a:pPr lvl="0"/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пахаря, и борозды, и плуга! </a:t>
            </a:r>
          </a:p>
          <a:p>
            <a:pPr lvl="0"/>
            <a:endParaRPr lang="ru-RU" sz="14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endParaRPr lang="ru-RU" sz="14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14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9466968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620551" y="1381593"/>
            <a:ext cx="2518347" cy="31779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241043" y="2840930"/>
            <a:ext cx="9450156" cy="28069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880" dirty="0" smtClean="0">
                <a:latin typeface="Monotype Corsiva" panose="03010101010201010101" pitchFamily="66" charset="0"/>
              </a:rPr>
              <a:t>Алёна Шипицына</a:t>
            </a:r>
          </a:p>
          <a:p>
            <a:r>
              <a:rPr lang="ru-RU" sz="5880" dirty="0">
                <a:latin typeface="Monotype Corsiva" panose="03010101010201010101" pitchFamily="66" charset="0"/>
              </a:rPr>
              <a:t> </a:t>
            </a:r>
            <a:r>
              <a:rPr lang="ru-RU" sz="5880" dirty="0" smtClean="0">
                <a:latin typeface="Monotype Corsiva" panose="03010101010201010101" pitchFamily="66" charset="0"/>
              </a:rPr>
              <a:t>      (</a:t>
            </a:r>
            <a:r>
              <a:rPr lang="ru-RU" sz="5880" dirty="0">
                <a:latin typeface="Monotype Corsiva" panose="03010101010201010101" pitchFamily="66" charset="0"/>
              </a:rPr>
              <a:t>И</a:t>
            </a:r>
            <a:r>
              <a:rPr lang="ru-RU" sz="5880" dirty="0" smtClean="0">
                <a:latin typeface="Monotype Corsiva" panose="03010101010201010101" pitchFamily="66" charset="0"/>
              </a:rPr>
              <a:t>ванке)</a:t>
            </a:r>
          </a:p>
          <a:p>
            <a:r>
              <a:rPr lang="ru-RU" sz="5880" dirty="0" smtClean="0">
                <a:latin typeface="Monotype Corsiva" panose="03010101010201010101" pitchFamily="66" charset="0"/>
              </a:rPr>
              <a:t>                                          </a:t>
            </a:r>
            <a:endParaRPr lang="ru-RU" sz="5880" dirty="0">
              <a:latin typeface="Monotype Corsiva" panose="03010101010201010101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8243727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62992" y="5390617"/>
            <a:ext cx="539645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Алена Шипицына (Иванке) родилась 4 августа 1980 г, в д. Улзет, Аларского р-на, Иркутской обл. В 1985 г семья переехала в с. Аларь. С 2002 года живёт в Иркутске. Автор сборника стихов «Вовремя». Публиковалась в журналах «Байкал», «Юность»; альманах «Иркутское время», «Зелёная лампа». </a:t>
            </a:r>
          </a:p>
        </p:txBody>
      </p:sp>
      <p:pic>
        <p:nvPicPr>
          <p:cNvPr id="13314" name="Picture 2" descr="https://sun9-2.userapi.com/impg/N5Dl0HpgUDFj9WacohTJY3YUZBMxTKjmq3ZTpQ/8XMNbparAhM.jpg?size=1080x1050&amp;quality=96&amp;sign=aa9b8d0826a4d45a4e69e309a0724153&amp;type=album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9371" y="494675"/>
            <a:ext cx="3927423" cy="43862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8083347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www.pngkey.com/png/full/20-204982_decorative-line-png-fancy-brackets-png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3330" y="0"/>
            <a:ext cx="4172791" cy="4016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199213" y="629586"/>
            <a:ext cx="4766872" cy="75368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На </a:t>
            </a:r>
            <a:r>
              <a:rPr lang="ru-RU" sz="16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Родине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   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 нас всё было не по-книжному: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Степная тишь и скукота.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 июлю травы солнцем выжжены.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Зимой от снега слепота.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Мы на селе взрастали </a:t>
            </a:r>
            <a:r>
              <a:rPr lang="ru-RU" sz="14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торопно</a:t>
            </a:r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Ремёсел постигая суть.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подбирались ближе к городу,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Чтобы талантами блеснуть.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Оставив дом, мы стали гордыми.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Нам позабытого не жаль.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...Над степью лебеди - </a:t>
            </a:r>
            <a:r>
              <a:rPr lang="ru-RU" sz="14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хонгодоры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Поют по нам свою печаль</a:t>
            </a:r>
            <a:r>
              <a:rPr lang="ru-RU" sz="1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ru-RU" sz="14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600" b="1" dirty="0" smtClean="0">
                <a:solidFill>
                  <a:srgbClr val="000000"/>
                </a:solidFill>
                <a:latin typeface="Times New Roman Cyr" panose="02020603050405020304" pitchFamily="18" charset="0"/>
              </a:rPr>
              <a:t>                 Всё хорошо</a:t>
            </a:r>
          </a:p>
          <a:p>
            <a:r>
              <a:rPr lang="ru-RU" sz="1400" dirty="0"/>
              <a:t/>
            </a:r>
            <a:br>
              <a:rPr lang="ru-RU" sz="1400" dirty="0"/>
            </a:br>
            <a:r>
              <a:rPr lang="ru-RU" sz="1400" dirty="0">
                <a:solidFill>
                  <a:srgbClr val="000000"/>
                </a:solidFill>
                <a:latin typeface="Times New Roman Cyr" panose="02020603050405020304" pitchFamily="18" charset="0"/>
              </a:rPr>
              <a:t>А у меня, знаешь, все хорошо. Просто немного устала</a:t>
            </a:r>
            <a:r>
              <a:rPr lang="ru-RU" sz="1400" dirty="0"/>
              <a:t/>
            </a:r>
            <a:br>
              <a:rPr lang="ru-RU" sz="1400" dirty="0"/>
            </a:br>
            <a:r>
              <a:rPr lang="ru-RU" sz="1400" dirty="0">
                <a:solidFill>
                  <a:srgbClr val="000000"/>
                </a:solidFill>
                <a:latin typeface="Times New Roman Cyr" panose="02020603050405020304" pitchFamily="18" charset="0"/>
              </a:rPr>
              <a:t>От пристального внимания и от желаний чужих.</a:t>
            </a:r>
            <a:r>
              <a:rPr lang="ru-RU" sz="1400" dirty="0"/>
              <a:t/>
            </a:r>
            <a:br>
              <a:rPr lang="ru-RU" sz="1400" dirty="0"/>
            </a:br>
            <a:r>
              <a:rPr lang="ru-RU" sz="1400" dirty="0">
                <a:solidFill>
                  <a:srgbClr val="000000"/>
                </a:solidFill>
                <a:latin typeface="Times New Roman Cyr" panose="02020603050405020304" pitchFamily="18" charset="0"/>
              </a:rPr>
              <a:t>Света не зажигаю: Сейчас ведь темнеет рано,</a:t>
            </a:r>
            <a:r>
              <a:rPr lang="ru-RU" sz="1400" dirty="0"/>
              <a:t/>
            </a:r>
            <a:br>
              <a:rPr lang="ru-RU" sz="1400" dirty="0"/>
            </a:br>
            <a:r>
              <a:rPr lang="ru-RU" sz="1400" dirty="0">
                <a:solidFill>
                  <a:srgbClr val="000000"/>
                </a:solidFill>
                <a:latin typeface="Times New Roman Cyr" panose="02020603050405020304" pitchFamily="18" charset="0"/>
              </a:rPr>
              <a:t>А силуэты под окнами зачем-то любят скользить.</a:t>
            </a:r>
            <a:r>
              <a:rPr lang="ru-RU" sz="1400" dirty="0"/>
              <a:t/>
            </a:r>
            <a:br>
              <a:rPr lang="ru-RU" sz="1400" dirty="0"/>
            </a:br>
            <a:r>
              <a:rPr lang="ru-RU" sz="1400" dirty="0"/>
              <a:t/>
            </a:r>
            <a:br>
              <a:rPr lang="ru-RU" sz="1400" dirty="0"/>
            </a:br>
            <a:r>
              <a:rPr lang="ru-RU" sz="1400" dirty="0">
                <a:solidFill>
                  <a:srgbClr val="000000"/>
                </a:solidFill>
                <a:latin typeface="Times New Roman Cyr" panose="02020603050405020304" pitchFamily="18" charset="0"/>
              </a:rPr>
              <a:t>Я не мечтаю давно, не удивляюсь глупостям.</a:t>
            </a:r>
            <a:r>
              <a:rPr lang="ru-RU" sz="1400" dirty="0"/>
              <a:t/>
            </a:r>
            <a:br>
              <a:rPr lang="ru-RU" sz="1400" dirty="0"/>
            </a:br>
            <a:r>
              <a:rPr lang="ru-RU" sz="1400" dirty="0">
                <a:solidFill>
                  <a:srgbClr val="000000"/>
                </a:solidFill>
                <a:latin typeface="Times New Roman Cyr" panose="02020603050405020304" pitchFamily="18" charset="0"/>
              </a:rPr>
              <a:t>Просто живу и радуюсь, что можно спокойно жить.</a:t>
            </a:r>
            <a:r>
              <a:rPr lang="ru-RU" sz="1400" dirty="0"/>
              <a:t/>
            </a:r>
            <a:br>
              <a:rPr lang="ru-RU" sz="1400" dirty="0"/>
            </a:br>
            <a:r>
              <a:rPr lang="ru-RU" sz="1400" dirty="0">
                <a:solidFill>
                  <a:srgbClr val="000000"/>
                </a:solidFill>
                <a:latin typeface="Times New Roman Cyr" panose="02020603050405020304" pitchFamily="18" charset="0"/>
              </a:rPr>
              <a:t>Бывает только в кино, что полюсы мерно крутятся</a:t>
            </a:r>
            <a:r>
              <a:rPr lang="ru-RU" sz="1400" dirty="0"/>
              <a:t/>
            </a:r>
            <a:br>
              <a:rPr lang="ru-RU" sz="1400" dirty="0"/>
            </a:br>
            <a:r>
              <a:rPr lang="ru-RU" sz="1400" dirty="0">
                <a:solidFill>
                  <a:srgbClr val="000000"/>
                </a:solidFill>
                <a:latin typeface="Times New Roman Cyr" panose="02020603050405020304" pitchFamily="18" charset="0"/>
              </a:rPr>
              <a:t>И у двоих получится без огорчений любить.</a:t>
            </a:r>
            <a:r>
              <a:rPr lang="ru-RU" sz="1400" dirty="0"/>
              <a:t/>
            </a:r>
            <a:br>
              <a:rPr lang="ru-RU" sz="1400" dirty="0"/>
            </a:br>
            <a:r>
              <a:rPr lang="ru-RU" sz="1400" dirty="0"/>
              <a:t/>
            </a:r>
            <a:br>
              <a:rPr lang="ru-RU" sz="1400" dirty="0"/>
            </a:br>
            <a:r>
              <a:rPr lang="ru-RU" sz="1400" dirty="0">
                <a:solidFill>
                  <a:srgbClr val="000000"/>
                </a:solidFill>
                <a:latin typeface="Times New Roman Cyr" panose="02020603050405020304" pitchFamily="18" charset="0"/>
              </a:rPr>
              <a:t>Если ты позвонишь, будет сказать мне нечего,</a:t>
            </a:r>
            <a:r>
              <a:rPr lang="ru-RU" sz="1400" dirty="0"/>
              <a:t/>
            </a:r>
            <a:br>
              <a:rPr lang="ru-RU" sz="1400" dirty="0"/>
            </a:br>
            <a:r>
              <a:rPr lang="ru-RU" sz="1400" dirty="0">
                <a:solidFill>
                  <a:srgbClr val="000000"/>
                </a:solidFill>
                <a:latin typeface="Times New Roman Cyr" panose="02020603050405020304" pitchFamily="18" charset="0"/>
              </a:rPr>
              <a:t>Только о том, что вечером снова пошёл снежок...</a:t>
            </a:r>
            <a:r>
              <a:rPr lang="ru-RU" sz="1400" dirty="0"/>
              <a:t/>
            </a:r>
            <a:br>
              <a:rPr lang="ru-RU" sz="1400" dirty="0"/>
            </a:br>
            <a:r>
              <a:rPr lang="ru-RU" sz="1400" dirty="0">
                <a:solidFill>
                  <a:srgbClr val="000000"/>
                </a:solidFill>
                <a:latin typeface="Times New Roman Cyr" panose="02020603050405020304" pitchFamily="18" charset="0"/>
              </a:rPr>
              <a:t>Видишь, и ты молчишь, значит встречаться незачем.</a:t>
            </a:r>
            <a:r>
              <a:rPr lang="ru-RU" sz="1400" dirty="0"/>
              <a:t/>
            </a:r>
            <a:br>
              <a:rPr lang="ru-RU" sz="1400" dirty="0"/>
            </a:br>
            <a:r>
              <a:rPr lang="ru-RU" sz="1400" dirty="0">
                <a:solidFill>
                  <a:srgbClr val="000000"/>
                </a:solidFill>
                <a:latin typeface="Times New Roman Cyr" panose="02020603050405020304" pitchFamily="18" charset="0"/>
              </a:rPr>
              <a:t>А у меня и в вечности... Будет всё хорошо</a:t>
            </a:r>
            <a:r>
              <a:rPr lang="ru-RU" sz="1400" dirty="0" smtClean="0">
                <a:solidFill>
                  <a:srgbClr val="000000"/>
                </a:solidFill>
                <a:latin typeface="Times New Roman Cyr" panose="02020603050405020304" pitchFamily="18" charset="0"/>
              </a:rPr>
              <a:t>.</a:t>
            </a:r>
          </a:p>
          <a:p>
            <a:endParaRPr lang="ru-RU" sz="1400" dirty="0">
              <a:solidFill>
                <a:srgbClr val="000000"/>
              </a:solidFill>
              <a:latin typeface="Times New Roman Cyr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400" dirty="0" smtClean="0">
                <a:solidFill>
                  <a:srgbClr val="000000"/>
                </a:solidFill>
                <a:latin typeface="Times New Roman Cyr" panose="02020603050405020304" pitchFamily="18" charset="0"/>
                <a:cs typeface="Times New Roman" panose="02020603050405020304" pitchFamily="18" charset="0"/>
              </a:rPr>
              <a:t>                             17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9616368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www.pngkey.com/png/full/20-204982_decorative-line-png-fancy-brackets-png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3330" y="0"/>
            <a:ext cx="4172791" cy="4016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92970" y="401651"/>
            <a:ext cx="5588106" cy="77559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solidFill>
                  <a:srgbClr val="000000"/>
                </a:solidFill>
                <a:latin typeface="Times New Roman Cyr" panose="02020603050405020304" pitchFamily="18" charset="0"/>
              </a:rPr>
              <a:t>                       Сибирь </a:t>
            </a:r>
            <a:r>
              <a:rPr lang="ru-RU" sz="1600" b="1" dirty="0">
                <a:solidFill>
                  <a:srgbClr val="000000"/>
                </a:solidFill>
                <a:latin typeface="Times New Roman Cyr" panose="02020603050405020304" pitchFamily="18" charset="0"/>
              </a:rPr>
              <a:t>не </a:t>
            </a:r>
            <a:r>
              <a:rPr lang="ru-RU" sz="1600" b="1" dirty="0" smtClean="0">
                <a:solidFill>
                  <a:srgbClr val="000000"/>
                </a:solidFill>
                <a:latin typeface="Times New Roman Cyr" panose="02020603050405020304" pitchFamily="18" charset="0"/>
              </a:rPr>
              <a:t>север</a:t>
            </a:r>
          </a:p>
          <a:p>
            <a:pPr lvl="1"/>
            <a:endParaRPr lang="ru-RU" sz="1600" b="1" dirty="0"/>
          </a:p>
          <a:p>
            <a:pPr lvl="1"/>
            <a:r>
              <a:rPr lang="ru-RU" sz="1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Сибирь не север, а Иркутск не Магадан.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 нас почти что юг, слегка прохладный.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Бывает так, что сносит крыши ураган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снег по пояс. Ну, да это ладно.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Зима у нас полгода. Холода и гололёд,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 мы с рожденья к этому привычны.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Зато мы целый месяц отмечаем Новый год.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потому живётся нам отлично!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Сибирь не север, точно. Не встречаем медведей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улицах центральных и в трамваях.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Зато, полным - полно у нас улыбчивых людей.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валенки снимаем только к маю.</a:t>
            </a:r>
          </a:p>
          <a:p>
            <a:endParaRPr lang="ru-RU" sz="14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6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Коварная муза</a:t>
            </a:r>
          </a:p>
          <a:p>
            <a:endParaRPr lang="ru-RU" sz="16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 </a:t>
            </a:r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вдохновляла, босыми ступнями шагая по мраморным плитам.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Ей снился октябрь, который меж нами остался сосудом разбитым.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 обрекала на сладкую муку мою искушенную душу.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 смаковала, как вина разлуку, а мне оставалось лишь слушать.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 сбивчиво сны диктовала бессвязно, босыми ступнями качая,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 том, что октябрь назойлив и разные нас судьбы с тобой ожидают.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утром, срывая кровавые капли коралловых ожерелий,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Меня соблазняла, блудливо взирая на плод своего </a:t>
            </a:r>
            <a:r>
              <a:rPr lang="ru-RU" sz="14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вдохновления</a:t>
            </a:r>
            <a:r>
              <a:rPr lang="ru-RU" sz="1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 </a:t>
            </a:r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тебе приходила, срывала одежды  и тоже ласкать заставляла.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Вот так и убила источник надежды коварная муза земная.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18</a:t>
            </a:r>
          </a:p>
        </p:txBody>
      </p:sp>
    </p:spTree>
    <p:extLst>
      <p:ext uri="{BB962C8B-B14F-4D97-AF65-F5344CB8AC3E}">
        <p14:creationId xmlns:p14="http://schemas.microsoft.com/office/powerpoint/2010/main" val="385948722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www.pngkey.com/png/full/20-204982_decorative-line-png-fancy-brackets-png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3330" y="0"/>
            <a:ext cx="4172791" cy="4016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437906" y="614596"/>
            <a:ext cx="4321544" cy="72635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solidFill>
                  <a:srgbClr val="000000"/>
                </a:solidFill>
                <a:latin typeface="Times New Roman Cyr" panose="02020603050405020304" pitchFamily="18" charset="0"/>
              </a:rPr>
              <a:t>            </a:t>
            </a:r>
            <a:r>
              <a:rPr lang="ru-RU" sz="1600" b="1" dirty="0" err="1" smtClean="0">
                <a:solidFill>
                  <a:srgbClr val="000000"/>
                </a:solidFill>
                <a:latin typeface="Times New Roman Cyr" panose="02020603050405020304" pitchFamily="18" charset="0"/>
              </a:rPr>
              <a:t>Подиркутское</a:t>
            </a:r>
            <a:endParaRPr lang="ru-RU" sz="1600" b="1" dirty="0" smtClean="0">
              <a:solidFill>
                <a:srgbClr val="000000"/>
              </a:solidFill>
              <a:latin typeface="Times New Roman Cyr" panose="02020603050405020304" pitchFamily="18" charset="0"/>
            </a:endParaRPr>
          </a:p>
          <a:p>
            <a:endParaRPr lang="ru-RU" sz="1600" b="1" dirty="0" smtClean="0">
              <a:solidFill>
                <a:srgbClr val="000000"/>
              </a:solidFill>
              <a:latin typeface="Times New Roman Cyr" panose="02020603050405020304" pitchFamily="18" charset="0"/>
            </a:endParaRPr>
          </a:p>
          <a:p>
            <a:r>
              <a:rPr lang="ru-RU" sz="1400" dirty="0">
                <a:solidFill>
                  <a:srgbClr val="000000"/>
                </a:solidFill>
                <a:latin typeface="Times New Roman Cyr" panose="02020603050405020304" pitchFamily="18" charset="0"/>
              </a:rPr>
              <a:t>Бежит с горы тропинка по прямой.</a:t>
            </a:r>
            <a:r>
              <a:rPr lang="ru-RU" sz="1400" dirty="0"/>
              <a:t/>
            </a:r>
            <a:br>
              <a:rPr lang="ru-RU" sz="1400" dirty="0"/>
            </a:br>
            <a:r>
              <a:rPr lang="ru-RU" sz="1400" dirty="0">
                <a:solidFill>
                  <a:srgbClr val="000000"/>
                </a:solidFill>
                <a:latin typeface="Times New Roman Cyr" panose="02020603050405020304" pitchFamily="18" charset="0"/>
              </a:rPr>
              <a:t>Растоптанные шляпки сыроежек.</a:t>
            </a:r>
            <a:r>
              <a:rPr lang="ru-RU" sz="1400" dirty="0"/>
              <a:t/>
            </a:r>
            <a:br>
              <a:rPr lang="ru-RU" sz="1400" dirty="0"/>
            </a:br>
            <a:r>
              <a:rPr lang="ru-RU" sz="1400" dirty="0">
                <a:solidFill>
                  <a:srgbClr val="000000"/>
                </a:solidFill>
                <a:latin typeface="Times New Roman Cyr" panose="02020603050405020304" pitchFamily="18" charset="0"/>
              </a:rPr>
              <a:t>Под вечер я иду к себе домой.</a:t>
            </a:r>
            <a:r>
              <a:rPr lang="ru-RU" sz="1400" dirty="0"/>
              <a:t/>
            </a:r>
            <a:br>
              <a:rPr lang="ru-RU" sz="1400" dirty="0"/>
            </a:br>
            <a:r>
              <a:rPr lang="ru-RU" sz="1400" dirty="0">
                <a:solidFill>
                  <a:srgbClr val="000000"/>
                </a:solidFill>
                <a:latin typeface="Times New Roman Cyr" panose="02020603050405020304" pitchFamily="18" charset="0"/>
              </a:rPr>
              <a:t>Сейчас с лучком маслят нажарю свежих.</a:t>
            </a:r>
            <a:r>
              <a:rPr lang="ru-RU" sz="1400" dirty="0"/>
              <a:t/>
            </a:r>
            <a:br>
              <a:rPr lang="ru-RU" sz="1400" dirty="0"/>
            </a:br>
            <a:r>
              <a:rPr lang="ru-RU" sz="1400" dirty="0"/>
              <a:t/>
            </a:r>
            <a:br>
              <a:rPr lang="ru-RU" sz="1400" dirty="0"/>
            </a:br>
            <a:r>
              <a:rPr lang="ru-RU" sz="1400" dirty="0">
                <a:solidFill>
                  <a:srgbClr val="000000"/>
                </a:solidFill>
                <a:latin typeface="Times New Roman Cyr" panose="02020603050405020304" pitchFamily="18" charset="0"/>
              </a:rPr>
              <a:t>Молоденькой картошки отварю</a:t>
            </a:r>
            <a:r>
              <a:rPr lang="ru-RU" sz="1400" dirty="0"/>
              <a:t/>
            </a:r>
            <a:br>
              <a:rPr lang="ru-RU" sz="1400" dirty="0"/>
            </a:br>
            <a:r>
              <a:rPr lang="ru-RU" sz="1400" dirty="0">
                <a:solidFill>
                  <a:srgbClr val="000000"/>
                </a:solidFill>
                <a:latin typeface="Times New Roman Cyr" panose="02020603050405020304" pitchFamily="18" charset="0"/>
              </a:rPr>
              <a:t>И позову друзей на кружку кваса.</a:t>
            </a:r>
            <a:r>
              <a:rPr lang="ru-RU" sz="1400" dirty="0"/>
              <a:t/>
            </a:r>
            <a:br>
              <a:rPr lang="ru-RU" sz="1400" dirty="0"/>
            </a:br>
            <a:r>
              <a:rPr lang="ru-RU" sz="1400" dirty="0">
                <a:solidFill>
                  <a:srgbClr val="000000"/>
                </a:solidFill>
                <a:latin typeface="Times New Roman Cyr" panose="02020603050405020304" pitchFamily="18" charset="0"/>
              </a:rPr>
              <a:t>Себя я за неспешность не корю,</a:t>
            </a:r>
            <a:r>
              <a:rPr lang="ru-RU" sz="1400" dirty="0"/>
              <a:t/>
            </a:r>
            <a:br>
              <a:rPr lang="ru-RU" sz="1400" dirty="0"/>
            </a:br>
            <a:r>
              <a:rPr lang="ru-RU" sz="1400" dirty="0">
                <a:solidFill>
                  <a:srgbClr val="000000"/>
                </a:solidFill>
                <a:latin typeface="Times New Roman Cyr" panose="02020603050405020304" pitchFamily="18" charset="0"/>
              </a:rPr>
              <a:t>У нас всегда есть времечко с запасом.</a:t>
            </a:r>
            <a:r>
              <a:rPr lang="ru-RU" sz="1400" dirty="0"/>
              <a:t/>
            </a:r>
            <a:br>
              <a:rPr lang="ru-RU" sz="1400" dirty="0"/>
            </a:br>
            <a:r>
              <a:rPr lang="ru-RU" sz="1400" dirty="0"/>
              <a:t/>
            </a:r>
            <a:br>
              <a:rPr lang="ru-RU" sz="1400" dirty="0"/>
            </a:br>
            <a:r>
              <a:rPr lang="ru-RU" sz="1400" dirty="0">
                <a:solidFill>
                  <a:srgbClr val="000000"/>
                </a:solidFill>
                <a:latin typeface="Times New Roman Cyr" panose="02020603050405020304" pitchFamily="18" charset="0"/>
              </a:rPr>
              <a:t>Здесь под Иркутском мой уютный дом.</a:t>
            </a:r>
            <a:r>
              <a:rPr lang="ru-RU" sz="1400" dirty="0"/>
              <a:t/>
            </a:r>
            <a:br>
              <a:rPr lang="ru-RU" sz="1400" dirty="0"/>
            </a:br>
            <a:r>
              <a:rPr lang="ru-RU" sz="1400" dirty="0">
                <a:solidFill>
                  <a:srgbClr val="000000"/>
                </a:solidFill>
                <a:latin typeface="Times New Roman Cyr" panose="02020603050405020304" pitchFamily="18" charset="0"/>
              </a:rPr>
              <a:t>Красивые в горошек занавески.</a:t>
            </a:r>
            <a:r>
              <a:rPr lang="ru-RU" sz="1400" dirty="0"/>
              <a:t/>
            </a:r>
            <a:br>
              <a:rPr lang="ru-RU" sz="1400" dirty="0"/>
            </a:br>
            <a:r>
              <a:rPr lang="ru-RU" sz="1400" dirty="0">
                <a:solidFill>
                  <a:srgbClr val="000000"/>
                </a:solidFill>
                <a:latin typeface="Times New Roman Cyr" panose="02020603050405020304" pitchFamily="18" charset="0"/>
              </a:rPr>
              <a:t>Горят рябины праздничным огнём.</a:t>
            </a:r>
            <a:r>
              <a:rPr lang="ru-RU" sz="1400" dirty="0"/>
              <a:t/>
            </a:r>
            <a:br>
              <a:rPr lang="ru-RU" sz="1400" dirty="0"/>
            </a:br>
            <a:r>
              <a:rPr lang="ru-RU" sz="1400" dirty="0">
                <a:solidFill>
                  <a:srgbClr val="000000"/>
                </a:solidFill>
                <a:latin typeface="Times New Roman Cyr" panose="02020603050405020304" pitchFamily="18" charset="0"/>
              </a:rPr>
              <a:t>Щебечут свиристели в перелеске.</a:t>
            </a:r>
            <a:r>
              <a:rPr lang="ru-RU" sz="1400" dirty="0"/>
              <a:t/>
            </a:r>
            <a:br>
              <a:rPr lang="ru-RU" sz="1400" dirty="0"/>
            </a:br>
            <a:r>
              <a:rPr lang="ru-RU" sz="1400" dirty="0"/>
              <a:t/>
            </a:r>
            <a:br>
              <a:rPr lang="ru-RU" sz="1400" dirty="0"/>
            </a:br>
            <a:r>
              <a:rPr lang="ru-RU" sz="1400" dirty="0"/>
              <a:t/>
            </a:r>
            <a:br>
              <a:rPr lang="ru-RU" sz="1400" dirty="0"/>
            </a:br>
            <a:r>
              <a:rPr lang="ru-RU" sz="1400" dirty="0" smtClean="0">
                <a:solidFill>
                  <a:srgbClr val="000000"/>
                </a:solidFill>
                <a:latin typeface="Times New Roman Cyr" panose="02020603050405020304" pitchFamily="18" charset="0"/>
              </a:rPr>
              <a:t>Ещё </a:t>
            </a:r>
            <a:r>
              <a:rPr lang="ru-RU" sz="1400" dirty="0">
                <a:solidFill>
                  <a:srgbClr val="000000"/>
                </a:solidFill>
                <a:latin typeface="Times New Roman Cyr" panose="02020603050405020304" pitchFamily="18" charset="0"/>
              </a:rPr>
              <a:t>чуть-чуть, груздёвая пора</a:t>
            </a:r>
            <a:r>
              <a:rPr lang="ru-RU" sz="1400" dirty="0"/>
              <a:t/>
            </a:r>
            <a:br>
              <a:rPr lang="ru-RU" sz="1400" dirty="0"/>
            </a:br>
            <a:r>
              <a:rPr lang="ru-RU" sz="1400" dirty="0">
                <a:solidFill>
                  <a:srgbClr val="000000"/>
                </a:solidFill>
                <a:latin typeface="Times New Roman Cyr" panose="02020603050405020304" pitchFamily="18" charset="0"/>
              </a:rPr>
              <a:t>Поманит в березняк с большой корзинкой.</a:t>
            </a:r>
            <a:r>
              <a:rPr lang="ru-RU" sz="1400" dirty="0"/>
              <a:t/>
            </a:r>
            <a:br>
              <a:rPr lang="ru-RU" sz="1400" dirty="0"/>
            </a:br>
            <a:r>
              <a:rPr lang="ru-RU" sz="1400" dirty="0">
                <a:solidFill>
                  <a:srgbClr val="000000"/>
                </a:solidFill>
                <a:latin typeface="Times New Roman Cyr" panose="02020603050405020304" pitchFamily="18" charset="0"/>
              </a:rPr>
              <a:t>Потом, собравшись, шумная родня</a:t>
            </a:r>
            <a:r>
              <a:rPr lang="ru-RU" sz="1400" dirty="0"/>
              <a:t/>
            </a:r>
            <a:br>
              <a:rPr lang="ru-RU" sz="1400" dirty="0"/>
            </a:br>
            <a:r>
              <a:rPr lang="ru-RU" sz="1400" dirty="0">
                <a:solidFill>
                  <a:srgbClr val="000000"/>
                </a:solidFill>
                <a:latin typeface="Times New Roman Cyr" panose="02020603050405020304" pitchFamily="18" charset="0"/>
              </a:rPr>
              <a:t>Пройдётся по брусничной палестинке.</a:t>
            </a:r>
            <a:r>
              <a:rPr lang="ru-RU" sz="1400" dirty="0"/>
              <a:t/>
            </a:r>
            <a:br>
              <a:rPr lang="ru-RU" sz="1400" dirty="0"/>
            </a:br>
            <a:r>
              <a:rPr lang="ru-RU" sz="1400" dirty="0"/>
              <a:t/>
            </a:r>
            <a:br>
              <a:rPr lang="ru-RU" sz="1400" dirty="0"/>
            </a:br>
            <a:r>
              <a:rPr lang="ru-RU" sz="1400" dirty="0">
                <a:solidFill>
                  <a:srgbClr val="000000"/>
                </a:solidFill>
                <a:latin typeface="Times New Roman Cyr" panose="02020603050405020304" pitchFamily="18" charset="0"/>
              </a:rPr>
              <a:t>Здесь под Иркутском вся моя семья</a:t>
            </a:r>
            <a:r>
              <a:rPr lang="ru-RU" sz="1400" dirty="0"/>
              <a:t/>
            </a:r>
            <a:br>
              <a:rPr lang="ru-RU" sz="1400" dirty="0"/>
            </a:br>
            <a:r>
              <a:rPr lang="ru-RU" sz="1400" dirty="0">
                <a:solidFill>
                  <a:srgbClr val="000000"/>
                </a:solidFill>
                <a:latin typeface="Times New Roman Cyr" panose="02020603050405020304" pitchFamily="18" charset="0"/>
              </a:rPr>
              <a:t>Сибирская, надёжная, большая.</a:t>
            </a:r>
            <a:r>
              <a:rPr lang="ru-RU" sz="1400" dirty="0"/>
              <a:t/>
            </a:r>
            <a:br>
              <a:rPr lang="ru-RU" sz="1400" dirty="0"/>
            </a:br>
            <a:r>
              <a:rPr lang="ru-RU" sz="1400" dirty="0">
                <a:solidFill>
                  <a:srgbClr val="000000"/>
                </a:solidFill>
                <a:latin typeface="Times New Roman Cyr" panose="02020603050405020304" pitchFamily="18" charset="0"/>
              </a:rPr>
              <a:t>Вокруг шумит священная тайга,</a:t>
            </a:r>
            <a:r>
              <a:rPr lang="ru-RU" sz="1400" dirty="0"/>
              <a:t/>
            </a:r>
            <a:br>
              <a:rPr lang="ru-RU" sz="1400" dirty="0"/>
            </a:br>
            <a:r>
              <a:rPr lang="ru-RU" sz="1400" dirty="0">
                <a:solidFill>
                  <a:srgbClr val="000000"/>
                </a:solidFill>
                <a:latin typeface="Times New Roman Cyr" panose="02020603050405020304" pitchFamily="18" charset="0"/>
              </a:rPr>
              <a:t>Которой мы поэмы посвящаем</a:t>
            </a:r>
            <a:r>
              <a:rPr lang="ru-RU" sz="1400" dirty="0" smtClean="0">
                <a:solidFill>
                  <a:srgbClr val="000000"/>
                </a:solidFill>
                <a:latin typeface="Times New Roman Cyr" panose="02020603050405020304" pitchFamily="18" charset="0"/>
              </a:rPr>
              <a:t>.</a:t>
            </a:r>
          </a:p>
          <a:p>
            <a:endParaRPr lang="ru-RU" sz="1400" dirty="0">
              <a:solidFill>
                <a:srgbClr val="000000"/>
              </a:solidFill>
              <a:latin typeface="Times New Roman Cyr" panose="02020603050405020304" pitchFamily="18" charset="0"/>
            </a:endParaRPr>
          </a:p>
          <a:p>
            <a:endParaRPr lang="ru-RU" sz="1400" dirty="0" smtClean="0">
              <a:solidFill>
                <a:srgbClr val="000000"/>
              </a:solidFill>
              <a:latin typeface="Times New Roman Cyr" panose="02020603050405020304" pitchFamily="18" charset="0"/>
            </a:endParaRPr>
          </a:p>
          <a:p>
            <a:endParaRPr lang="ru-RU" sz="1400" dirty="0">
              <a:solidFill>
                <a:srgbClr val="000000"/>
              </a:solidFill>
              <a:latin typeface="Times New Roman Cyr" panose="02020603050405020304" pitchFamily="18" charset="0"/>
            </a:endParaRPr>
          </a:p>
          <a:p>
            <a:pPr algn="ctr"/>
            <a:endParaRPr lang="ru-RU" sz="1400" dirty="0">
              <a:solidFill>
                <a:srgbClr val="000000"/>
              </a:solidFill>
              <a:latin typeface="Times New Roman Cyr" panose="02020603050405020304" pitchFamily="18" charset="0"/>
            </a:endParaRPr>
          </a:p>
          <a:p>
            <a:pPr algn="ctr"/>
            <a:endParaRPr lang="ru-RU" sz="1400" dirty="0">
              <a:solidFill>
                <a:srgbClr val="000000"/>
              </a:solidFill>
              <a:latin typeface="Times New Roman Cyr" panose="02020603050405020304" pitchFamily="18" charset="0"/>
            </a:endParaRPr>
          </a:p>
          <a:p>
            <a:r>
              <a:rPr lang="ru-RU" sz="1400" dirty="0" smtClean="0">
                <a:solidFill>
                  <a:srgbClr val="000000"/>
                </a:solidFill>
                <a:latin typeface="Times New Roman Cyr" panose="02020603050405020304" pitchFamily="18" charset="0"/>
              </a:rPr>
              <a:t>                           19</a:t>
            </a:r>
            <a:endParaRPr lang="ru-RU" sz="1400" dirty="0" smtClean="0"/>
          </a:p>
        </p:txBody>
      </p:sp>
    </p:spTree>
    <p:extLst>
      <p:ext uri="{BB962C8B-B14F-4D97-AF65-F5344CB8AC3E}">
        <p14:creationId xmlns:p14="http://schemas.microsoft.com/office/powerpoint/2010/main" val="367219955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9902" y="134911"/>
            <a:ext cx="5441429" cy="76979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«В краю моём история России…»</a:t>
            </a:r>
            <a:endParaRPr 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en-US" sz="2352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 в своём таланте много знаю.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r"/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Стихи-не очень трудные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дела.</a:t>
            </a:r>
          </a:p>
          <a:p>
            <a:pPr algn="r"/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Но более всего любовь к родному</a:t>
            </a:r>
            <a:endParaRPr lang="en-US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краю меня томила, мучила и жгла.</a:t>
            </a:r>
          </a:p>
          <a:p>
            <a:pPr algn="r"/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С.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Есенин</a:t>
            </a:r>
          </a:p>
          <a:p>
            <a:pPr algn="just">
              <a:lnSpc>
                <a:spcPct val="107000"/>
              </a:lnSpc>
              <a:spcAft>
                <a:spcPts val="927"/>
              </a:spcAft>
            </a:pP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большой стране у каждого человека есть свой маленький уголок-деревня или город, улица, дом, где он родился-это его маленькая родина. А из множества таких маленьких уголков и состоит наша общая великая Родина. </a:t>
            </a:r>
            <a: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Славится земля Алари талантливыми людьми. Среди них этнографы, фольклористы, педагоги, драматурги, поэты. Читателю, который держит в руках эту книгу, предстоит познакомиться с творчеством Ульянова Александра Сергеевича, Шипицыной Алёны Викторовны и Вампилова Александра Валентиновича. </a:t>
            </a:r>
            <a:endParaRPr lang="en-US" sz="16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tabLst>
                <a:tab pos="1966187" algn="l"/>
              </a:tabLst>
            </a:pPr>
            <a:r>
              <a:rPr lang="ru-RU" sz="16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“И завтра пойду я дорогой добра” - третий сборник стихов А.С. Ульянова, известного художника, поэта, журналиста. Каждая строчка поэта, щемящая интонация его стихов- всё это выстрадано человеком, живущим болью своего времени, своей родины. Родники, туманы, кукушка - всё, с чем ассоциируется понятие “родина”, дорого для него уже само по себе. Стихи А.С. Ульянова заставляют нас задуматься, а правильно ли мы живём, поступаем?  Не переступаем </a:t>
            </a:r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 мы ту черту, за которой теряем что-то важное для себя? Они проникают в душу, к ним хочется возвращаться вновь и вновь.</a:t>
            </a:r>
            <a: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  <a:p>
            <a:pPr algn="just">
              <a:tabLst>
                <a:tab pos="1966187" algn="l"/>
              </a:tabLst>
            </a:pPr>
            <a:r>
              <a:rPr lang="ru-RU" sz="16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                   2</a:t>
            </a:r>
            <a:endParaRPr lang="ru-RU" sz="16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866972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www.pngkey.com/png/full/20-204982_decorative-line-png-fancy-brackets-png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3330" y="0"/>
            <a:ext cx="4172791" cy="4016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738860" y="383577"/>
            <a:ext cx="2953062" cy="7967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solidFill>
                  <a:srgbClr val="000000"/>
                </a:solidFill>
                <a:latin typeface="Times New Roman Cyr" panose="02020603050405020304" pitchFamily="18" charset="0"/>
              </a:rPr>
              <a:t>       Родина</a:t>
            </a:r>
          </a:p>
          <a:p>
            <a:endParaRPr lang="ru-RU" dirty="0" smtClean="0"/>
          </a:p>
          <a:p>
            <a:r>
              <a:rPr lang="ru-RU" sz="1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Символы </a:t>
            </a:r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советские.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Храмы Православные.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Сладости турецкие.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Подвиги бесславные.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Ценности китайские.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Банки заграничные.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Трансвеститы тайские.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Шоу неприличные.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 ногами кровушка.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костях строения.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Где же взять, соловушка,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Силы вдохновения?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Там, где реки быстрые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поля пшеничные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Или тряпки пёстрые,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Лица безразличные?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Мне бы петь, соловушка,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Только песня грустная: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«Где </a:t>
            </a:r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теперь сторонушка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Праведная Русская</a:t>
            </a:r>
            <a:r>
              <a:rPr lang="ru-RU" sz="1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...»</a:t>
            </a:r>
          </a:p>
          <a:p>
            <a:endParaRPr lang="ru-RU" sz="14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600" b="1" dirty="0" smtClean="0">
                <a:solidFill>
                  <a:srgbClr val="000000"/>
                </a:solidFill>
                <a:latin typeface="Times New Roman Cyr" panose="02020603050405020304" pitchFamily="18" charset="0"/>
              </a:rPr>
              <a:t>Часы</a:t>
            </a:r>
          </a:p>
          <a:p>
            <a:r>
              <a:rPr lang="ru-RU" sz="1400" dirty="0"/>
              <a:t/>
            </a:r>
            <a:br>
              <a:rPr lang="ru-RU" sz="1400" dirty="0"/>
            </a:br>
            <a:r>
              <a:rPr lang="ru-RU" sz="1400" dirty="0" err="1">
                <a:solidFill>
                  <a:srgbClr val="000000"/>
                </a:solidFill>
                <a:latin typeface="Times New Roman Cyr" panose="02020603050405020304" pitchFamily="18" charset="0"/>
              </a:rPr>
              <a:t>Часы</a:t>
            </a:r>
            <a:r>
              <a:rPr lang="ru-RU" sz="1400" dirty="0">
                <a:solidFill>
                  <a:srgbClr val="000000"/>
                </a:solidFill>
                <a:latin typeface="Times New Roman Cyr" panose="02020603050405020304" pitchFamily="18" charset="0"/>
              </a:rPr>
              <a:t>, как старые гадалки,</a:t>
            </a:r>
            <a:r>
              <a:rPr lang="ru-RU" sz="1400" dirty="0"/>
              <a:t/>
            </a:r>
            <a:br>
              <a:rPr lang="ru-RU" sz="1400" dirty="0"/>
            </a:br>
            <a:r>
              <a:rPr lang="ru-RU" sz="1400" dirty="0">
                <a:solidFill>
                  <a:srgbClr val="000000"/>
                </a:solidFill>
                <a:latin typeface="Times New Roman Cyr" panose="02020603050405020304" pitchFamily="18" charset="0"/>
              </a:rPr>
              <a:t>Пророчат шёпотом судьбу.</a:t>
            </a:r>
            <a:r>
              <a:rPr lang="ru-RU" sz="1400" dirty="0"/>
              <a:t/>
            </a:r>
            <a:br>
              <a:rPr lang="ru-RU" sz="1400" dirty="0"/>
            </a:br>
            <a:r>
              <a:rPr lang="ru-RU" sz="1400" dirty="0">
                <a:solidFill>
                  <a:srgbClr val="000000"/>
                </a:solidFill>
                <a:latin typeface="Times New Roman Cyr" panose="02020603050405020304" pitchFamily="18" charset="0"/>
              </a:rPr>
              <a:t>Стрекочут стрелки. Из-под палки</a:t>
            </a:r>
            <a:r>
              <a:rPr lang="ru-RU" sz="1400" dirty="0"/>
              <a:t/>
            </a:r>
            <a:br>
              <a:rPr lang="ru-RU" sz="1400" dirty="0"/>
            </a:br>
            <a:r>
              <a:rPr lang="ru-RU" sz="1400" dirty="0">
                <a:solidFill>
                  <a:srgbClr val="000000"/>
                </a:solidFill>
                <a:latin typeface="Times New Roman Cyr" panose="02020603050405020304" pitchFamily="18" charset="0"/>
              </a:rPr>
              <a:t>Я за пророчеством бреду.</a:t>
            </a:r>
            <a:r>
              <a:rPr lang="ru-RU" sz="1400" dirty="0"/>
              <a:t/>
            </a:r>
            <a:br>
              <a:rPr lang="ru-RU" sz="1400" dirty="0"/>
            </a:br>
            <a:r>
              <a:rPr lang="ru-RU" sz="1400" dirty="0" smtClean="0">
                <a:solidFill>
                  <a:srgbClr val="000000"/>
                </a:solidFill>
                <a:latin typeface="Times New Roman Cyr" panose="02020603050405020304" pitchFamily="18" charset="0"/>
              </a:rPr>
              <a:t>То </a:t>
            </a:r>
            <a:r>
              <a:rPr lang="ru-RU" sz="1400" dirty="0">
                <a:solidFill>
                  <a:srgbClr val="000000"/>
                </a:solidFill>
                <a:latin typeface="Times New Roman Cyr" panose="02020603050405020304" pitchFamily="18" charset="0"/>
              </a:rPr>
              <a:t>щёлкнет кнут, то пряник сладкий</a:t>
            </a:r>
            <a:r>
              <a:rPr lang="ru-RU" sz="1400" dirty="0"/>
              <a:t/>
            </a:r>
            <a:br>
              <a:rPr lang="ru-RU" sz="1400" dirty="0"/>
            </a:br>
            <a:r>
              <a:rPr lang="ru-RU" sz="1400" dirty="0">
                <a:solidFill>
                  <a:srgbClr val="000000"/>
                </a:solidFill>
                <a:latin typeface="Times New Roman Cyr" panose="02020603050405020304" pitchFamily="18" charset="0"/>
              </a:rPr>
              <a:t>Внезапно к чаю подадут.</a:t>
            </a:r>
            <a:r>
              <a:rPr lang="ru-RU" sz="1400" dirty="0"/>
              <a:t/>
            </a:r>
            <a:br>
              <a:rPr lang="ru-RU" sz="1400" dirty="0"/>
            </a:br>
            <a:r>
              <a:rPr lang="ru-RU" sz="1400" dirty="0">
                <a:solidFill>
                  <a:srgbClr val="000000"/>
                </a:solidFill>
                <a:latin typeface="Times New Roman Cyr" panose="02020603050405020304" pitchFamily="18" charset="0"/>
              </a:rPr>
              <a:t>Пока решаем мы загадки,</a:t>
            </a:r>
            <a:r>
              <a:rPr lang="ru-RU" sz="1400" dirty="0"/>
              <a:t/>
            </a:r>
            <a:br>
              <a:rPr lang="ru-RU" sz="1400" dirty="0"/>
            </a:br>
            <a:r>
              <a:rPr lang="ru-RU" sz="1400" dirty="0">
                <a:solidFill>
                  <a:srgbClr val="000000"/>
                </a:solidFill>
                <a:latin typeface="Times New Roman Cyr" panose="02020603050405020304" pitchFamily="18" charset="0"/>
              </a:rPr>
              <a:t>Часы для нас ещё идут</a:t>
            </a:r>
            <a:r>
              <a:rPr lang="ru-RU" sz="1400" dirty="0" smtClean="0">
                <a:solidFill>
                  <a:srgbClr val="000000"/>
                </a:solidFill>
                <a:latin typeface="Times New Roman Cyr" panose="02020603050405020304" pitchFamily="18" charset="0"/>
              </a:rPr>
              <a:t>.</a:t>
            </a:r>
          </a:p>
          <a:p>
            <a:r>
              <a:rPr lang="ru-RU" sz="1400" dirty="0" smtClean="0">
                <a:solidFill>
                  <a:srgbClr val="000000"/>
                </a:solidFill>
                <a:latin typeface="Times New Roman Cyr" panose="02020603050405020304" pitchFamily="18" charset="0"/>
                <a:cs typeface="Times New Roman" panose="02020603050405020304" pitchFamily="18" charset="0"/>
              </a:rPr>
              <a:t>                 20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474560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www.pngkey.com/png/full/20-204982_decorative-line-png-fancy-brackets-png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3330" y="0"/>
            <a:ext cx="4172791" cy="4016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304143" y="401651"/>
            <a:ext cx="4826833" cy="79406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solidFill>
                  <a:srgbClr val="000000"/>
                </a:solidFill>
                <a:latin typeface="Times New Roman Cyr" panose="02020603050405020304" pitchFamily="18" charset="0"/>
              </a:rPr>
              <a:t>               Время</a:t>
            </a:r>
          </a:p>
          <a:p>
            <a:r>
              <a:rPr lang="ru-RU" sz="1600" b="1" dirty="0"/>
              <a:t/>
            </a:r>
            <a:br>
              <a:rPr lang="ru-RU" sz="1600" b="1" dirty="0"/>
            </a:br>
            <a:r>
              <a:rPr lang="ru-RU" sz="14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Время</a:t>
            </a:r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не лечит. Оно разрушает.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Долгие встречи всё то же - ничто.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Время как меч. От него пострадают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Равно убожество и божество.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Даже царей позабытые лица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Временем стёрты и смыты водой.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Только на ветхих потёртых страницах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Судьбы и даты идут чередой.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 аргонавтами дерзость османов.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Дальше восстания крепких рабов.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Богатыри, выходя из туманов,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Одолевают проклятых врагов.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Русь поднималась, блестя куполами.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Крепло масонство, орда и фашизм.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Только ничтожностью за временами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Все как крахмал в киселе разошлись.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Время распустит, размоет, растопчет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посмеётся, презрев суету.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Век - это неизлечимая порча.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Жизнь - это верный прицел в </a:t>
            </a:r>
            <a:r>
              <a:rPr lang="ru-RU" sz="1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пустоту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ru-RU" sz="14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600" b="1" dirty="0">
                <a:solidFill>
                  <a:srgbClr val="000000"/>
                </a:solidFill>
                <a:latin typeface="Times New Roman Cyr" panose="02020603050405020304" pitchFamily="18" charset="0"/>
              </a:rPr>
              <a:t>В это </a:t>
            </a:r>
            <a:r>
              <a:rPr lang="ru-RU" sz="1600" b="1" dirty="0" smtClean="0">
                <a:solidFill>
                  <a:srgbClr val="000000"/>
                </a:solidFill>
                <a:latin typeface="Times New Roman Cyr" panose="02020603050405020304" pitchFamily="18" charset="0"/>
              </a:rPr>
              <a:t>лето</a:t>
            </a:r>
          </a:p>
          <a:p>
            <a:r>
              <a:rPr lang="ru-RU" sz="1400" dirty="0"/>
              <a:t/>
            </a:r>
            <a:br>
              <a:rPr lang="ru-RU" sz="1400" dirty="0"/>
            </a:br>
            <a:r>
              <a:rPr lang="ru-RU" sz="1400" dirty="0">
                <a:solidFill>
                  <a:srgbClr val="000000"/>
                </a:solidFill>
                <a:latin typeface="Times New Roman Cyr" panose="02020603050405020304" pitchFamily="18" charset="0"/>
              </a:rPr>
              <a:t>Хороводит сюжет луна</a:t>
            </a:r>
            <a:r>
              <a:rPr lang="ru-RU" sz="1400" dirty="0"/>
              <a:t/>
            </a:r>
            <a:br>
              <a:rPr lang="ru-RU" sz="1400" dirty="0"/>
            </a:br>
            <a:r>
              <a:rPr lang="ru-RU" sz="1400" dirty="0">
                <a:solidFill>
                  <a:srgbClr val="000000"/>
                </a:solidFill>
                <a:latin typeface="Times New Roman Cyr" panose="02020603050405020304" pitchFamily="18" charset="0"/>
              </a:rPr>
              <a:t>Недопитый и недопетый.</a:t>
            </a:r>
            <a:r>
              <a:rPr lang="ru-RU" sz="1400" dirty="0"/>
              <a:t/>
            </a:r>
            <a:br>
              <a:rPr lang="ru-RU" sz="1400" dirty="0"/>
            </a:br>
            <a:r>
              <a:rPr lang="ru-RU" sz="1400" dirty="0">
                <a:solidFill>
                  <a:srgbClr val="000000"/>
                </a:solidFill>
                <a:latin typeface="Times New Roman Cyr" panose="02020603050405020304" pitchFamily="18" charset="0"/>
              </a:rPr>
              <a:t>В этом лете я не одна,</a:t>
            </a:r>
            <a:r>
              <a:rPr lang="ru-RU" sz="1400" dirty="0"/>
              <a:t/>
            </a:r>
            <a:br>
              <a:rPr lang="ru-RU" sz="1400" dirty="0"/>
            </a:br>
            <a:r>
              <a:rPr lang="ru-RU" sz="1400" dirty="0">
                <a:solidFill>
                  <a:srgbClr val="000000"/>
                </a:solidFill>
                <a:latin typeface="Times New Roman Cyr" panose="02020603050405020304" pitchFamily="18" charset="0"/>
              </a:rPr>
              <a:t>Не одно во мне это лето.</a:t>
            </a:r>
            <a:r>
              <a:rPr lang="ru-RU" sz="1400" dirty="0"/>
              <a:t/>
            </a:r>
            <a:br>
              <a:rPr lang="ru-RU" sz="1400" dirty="0"/>
            </a:br>
            <a:r>
              <a:rPr lang="ru-RU" sz="1400" dirty="0">
                <a:solidFill>
                  <a:srgbClr val="000000"/>
                </a:solidFill>
                <a:latin typeface="Times New Roman Cyr" panose="02020603050405020304" pitchFamily="18" charset="0"/>
              </a:rPr>
              <a:t>Бархат ночи, теней и рук.</a:t>
            </a:r>
            <a:r>
              <a:rPr lang="ru-RU" sz="1400" dirty="0"/>
              <a:t/>
            </a:r>
            <a:br>
              <a:rPr lang="ru-RU" sz="1400" dirty="0"/>
            </a:br>
            <a:r>
              <a:rPr lang="ru-RU" sz="1400" dirty="0">
                <a:solidFill>
                  <a:srgbClr val="000000"/>
                </a:solidFill>
                <a:latin typeface="Times New Roman Cyr" panose="02020603050405020304" pitchFamily="18" charset="0"/>
              </a:rPr>
              <a:t>Бархат в клочья, догоним ветер.</a:t>
            </a:r>
            <a:r>
              <a:rPr lang="ru-RU" sz="1400" dirty="0"/>
              <a:t/>
            </a:r>
            <a:br>
              <a:rPr lang="ru-RU" sz="1400" dirty="0"/>
            </a:br>
            <a:r>
              <a:rPr lang="ru-RU" sz="1400" dirty="0">
                <a:solidFill>
                  <a:srgbClr val="000000"/>
                </a:solidFill>
                <a:latin typeface="Times New Roman Cyr" panose="02020603050405020304" pitchFamily="18" charset="0"/>
              </a:rPr>
              <a:t>Выйдет лето на новый круг,</a:t>
            </a:r>
            <a:r>
              <a:rPr lang="ru-RU" sz="1400" dirty="0"/>
              <a:t/>
            </a:r>
            <a:br>
              <a:rPr lang="ru-RU" sz="1400" dirty="0"/>
            </a:br>
            <a:r>
              <a:rPr lang="ru-RU" sz="1400" dirty="0">
                <a:solidFill>
                  <a:srgbClr val="000000"/>
                </a:solidFill>
                <a:latin typeface="Times New Roman Cyr" panose="02020603050405020304" pitchFamily="18" charset="0"/>
              </a:rPr>
              <a:t>Безмятежное это лето.</a:t>
            </a:r>
            <a:r>
              <a:rPr lang="ru-RU" sz="1400" dirty="0"/>
              <a:t/>
            </a:r>
            <a:br>
              <a:rPr lang="ru-RU" sz="1400" dirty="0"/>
            </a:br>
            <a:r>
              <a:rPr lang="ru-RU" sz="1400" dirty="0" smtClean="0"/>
              <a:t>                              </a:t>
            </a:r>
            <a:r>
              <a:rPr lang="ru-RU" sz="1400" dirty="0" smtClean="0">
                <a:solidFill>
                  <a:srgbClr val="000000"/>
                </a:solidFill>
                <a:latin typeface="Times New Roman Cyr" panose="02020603050405020304" pitchFamily="18" charset="0"/>
              </a:rPr>
              <a:t>21</a:t>
            </a:r>
            <a:r>
              <a:rPr lang="ru-RU" sz="1400" dirty="0"/>
              <a:t/>
            </a:r>
            <a:br>
              <a:rPr lang="ru-RU" sz="1400" dirty="0"/>
            </a:br>
            <a:endParaRPr lang="ru-RU" sz="14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5098609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www.pngkey.com/png/full/20-204982_decorative-line-png-fancy-brackets-png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3330" y="0"/>
            <a:ext cx="4172791" cy="4016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590570" y="674559"/>
            <a:ext cx="4030741" cy="72635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sz="1400" dirty="0" smtClean="0">
                <a:solidFill>
                  <a:srgbClr val="000000"/>
                </a:solidFill>
                <a:latin typeface="Times New Roman Cyr" panose="02020603050405020304" pitchFamily="18" charset="0"/>
              </a:rPr>
              <a:t>Разгорелся костёр к утру,</a:t>
            </a:r>
          </a:p>
          <a:p>
            <a:pPr lvl="0"/>
            <a:r>
              <a:rPr lang="ru-RU" sz="1400" dirty="0" smtClean="0">
                <a:solidFill>
                  <a:srgbClr val="000000"/>
                </a:solidFill>
                <a:latin typeface="Times New Roman Cyr" panose="02020603050405020304" pitchFamily="18" charset="0"/>
              </a:rPr>
              <a:t>Так </a:t>
            </a:r>
            <a:r>
              <a:rPr lang="ru-RU" sz="1400" dirty="0">
                <a:solidFill>
                  <a:srgbClr val="000000"/>
                </a:solidFill>
                <a:latin typeface="Times New Roman Cyr" panose="02020603050405020304" pitchFamily="18" charset="0"/>
              </a:rPr>
              <a:t>неистово полыхает</a:t>
            </a:r>
            <a:r>
              <a:rPr lang="ru-RU" sz="1400" dirty="0">
                <a:solidFill>
                  <a:prstClr val="black"/>
                </a:solidFill>
              </a:rPr>
              <a:t/>
            </a:r>
            <a:br>
              <a:rPr lang="ru-RU" sz="1400" dirty="0">
                <a:solidFill>
                  <a:prstClr val="black"/>
                </a:solidFill>
              </a:rPr>
            </a:br>
            <a:r>
              <a:rPr lang="ru-RU" sz="1400" dirty="0">
                <a:solidFill>
                  <a:srgbClr val="000000"/>
                </a:solidFill>
                <a:latin typeface="Times New Roman Cyr" panose="02020603050405020304" pitchFamily="18" charset="0"/>
              </a:rPr>
              <a:t>В этом лете я не умру,</a:t>
            </a:r>
            <a:r>
              <a:rPr lang="ru-RU" sz="1400" dirty="0">
                <a:solidFill>
                  <a:prstClr val="black"/>
                </a:solidFill>
              </a:rPr>
              <a:t/>
            </a:r>
            <a:br>
              <a:rPr lang="ru-RU" sz="1400" dirty="0">
                <a:solidFill>
                  <a:prstClr val="black"/>
                </a:solidFill>
              </a:rPr>
            </a:br>
            <a:r>
              <a:rPr lang="ru-RU" sz="1400" dirty="0">
                <a:solidFill>
                  <a:srgbClr val="000000"/>
                </a:solidFill>
                <a:latin typeface="Times New Roman Cyr" panose="02020603050405020304" pitchFamily="18" charset="0"/>
              </a:rPr>
              <a:t>А оно во мне умирает.</a:t>
            </a:r>
            <a:r>
              <a:rPr lang="ru-RU" sz="1400" dirty="0">
                <a:solidFill>
                  <a:prstClr val="black"/>
                </a:solidFill>
              </a:rPr>
              <a:t/>
            </a:r>
            <a:br>
              <a:rPr lang="ru-RU" sz="1400" dirty="0">
                <a:solidFill>
                  <a:prstClr val="black"/>
                </a:solidFill>
              </a:rPr>
            </a:br>
            <a:r>
              <a:rPr lang="ru-RU" sz="1400" dirty="0">
                <a:solidFill>
                  <a:srgbClr val="000000"/>
                </a:solidFill>
                <a:latin typeface="Times New Roman Cyr" panose="02020603050405020304" pitchFamily="18" charset="0"/>
              </a:rPr>
              <a:t>Как и лето, на новый круг</a:t>
            </a:r>
            <a:r>
              <a:rPr lang="ru-RU" sz="1400" dirty="0">
                <a:solidFill>
                  <a:prstClr val="black"/>
                </a:solidFill>
              </a:rPr>
              <a:t/>
            </a:r>
            <a:br>
              <a:rPr lang="ru-RU" sz="1400" dirty="0">
                <a:solidFill>
                  <a:prstClr val="black"/>
                </a:solidFill>
              </a:rPr>
            </a:br>
            <a:r>
              <a:rPr lang="ru-RU" sz="1400" dirty="0">
                <a:solidFill>
                  <a:srgbClr val="000000"/>
                </a:solidFill>
                <a:latin typeface="Times New Roman Cyr" panose="02020603050405020304" pitchFamily="18" charset="0"/>
              </a:rPr>
              <a:t>Выйду, бархат небрежно сбросив.</a:t>
            </a:r>
            <a:r>
              <a:rPr lang="ru-RU" sz="1400" dirty="0">
                <a:solidFill>
                  <a:prstClr val="black"/>
                </a:solidFill>
              </a:rPr>
              <a:t/>
            </a:r>
            <a:br>
              <a:rPr lang="ru-RU" sz="1400" dirty="0">
                <a:solidFill>
                  <a:prstClr val="black"/>
                </a:solidFill>
              </a:rPr>
            </a:br>
            <a:r>
              <a:rPr lang="ru-RU" sz="1400" dirty="0">
                <a:solidFill>
                  <a:srgbClr val="000000"/>
                </a:solidFill>
                <a:latin typeface="Times New Roman Cyr" panose="02020603050405020304" pitchFamily="18" charset="0"/>
              </a:rPr>
              <a:t>Возвращайся, мой добрый друг</a:t>
            </a:r>
            <a:r>
              <a:rPr lang="ru-RU" sz="1400" dirty="0">
                <a:solidFill>
                  <a:prstClr val="black"/>
                </a:solidFill>
              </a:rPr>
              <a:t/>
            </a:r>
            <a:br>
              <a:rPr lang="ru-RU" sz="1400" dirty="0">
                <a:solidFill>
                  <a:prstClr val="black"/>
                </a:solidFill>
              </a:rPr>
            </a:br>
            <a:r>
              <a:rPr lang="ru-RU" sz="1400" dirty="0">
                <a:solidFill>
                  <a:srgbClr val="000000"/>
                </a:solidFill>
                <a:latin typeface="Times New Roman Cyr" panose="02020603050405020304" pitchFamily="18" charset="0"/>
              </a:rPr>
              <a:t>После зим, после долгих вёсен</a:t>
            </a:r>
            <a:r>
              <a:rPr lang="ru-RU" sz="1400" dirty="0" smtClean="0">
                <a:solidFill>
                  <a:srgbClr val="000000"/>
                </a:solidFill>
                <a:latin typeface="Times New Roman Cyr" panose="02020603050405020304" pitchFamily="18" charset="0"/>
              </a:rPr>
              <a:t>.</a:t>
            </a:r>
          </a:p>
          <a:p>
            <a:pPr lvl="0"/>
            <a:endParaRPr lang="ru-RU" sz="1400" dirty="0" smtClean="0">
              <a:solidFill>
                <a:srgbClr val="000000"/>
              </a:solidFill>
              <a:latin typeface="Times New Roman Cyr" panose="02020603050405020304" pitchFamily="18" charset="0"/>
            </a:endParaRPr>
          </a:p>
          <a:p>
            <a:pPr lvl="0"/>
            <a:r>
              <a:rPr lang="ru-RU" sz="1600" b="1" dirty="0">
                <a:solidFill>
                  <a:srgbClr val="000000"/>
                </a:solidFill>
                <a:latin typeface="Times New Roman Cyr" panose="02020603050405020304" pitchFamily="18" charset="0"/>
              </a:rPr>
              <a:t>Так вот оно - Счастье</a:t>
            </a:r>
            <a:r>
              <a:rPr lang="ru-RU" sz="1600" b="1" dirty="0" smtClean="0">
                <a:solidFill>
                  <a:srgbClr val="000000"/>
                </a:solidFill>
                <a:latin typeface="Times New Roman Cyr" panose="02020603050405020304" pitchFamily="18" charset="0"/>
              </a:rPr>
              <a:t>!</a:t>
            </a:r>
          </a:p>
          <a:p>
            <a:pPr lvl="0"/>
            <a:r>
              <a:rPr lang="ru-RU" sz="1600" b="1" dirty="0"/>
              <a:t/>
            </a:r>
            <a:br>
              <a:rPr lang="ru-RU" sz="1600" b="1" dirty="0"/>
            </a:br>
            <a:r>
              <a:rPr lang="ru-RU" sz="1400" dirty="0">
                <a:solidFill>
                  <a:srgbClr val="000000"/>
                </a:solidFill>
                <a:latin typeface="Times New Roman Cyr" panose="02020603050405020304" pitchFamily="18" charset="0"/>
              </a:rPr>
              <a:t>Из детства пришла я на узкую кухню,</a:t>
            </a:r>
            <a:r>
              <a:rPr lang="ru-RU" sz="1400" dirty="0"/>
              <a:t/>
            </a:r>
            <a:br>
              <a:rPr lang="ru-RU" sz="1400" dirty="0"/>
            </a:br>
            <a:r>
              <a:rPr lang="ru-RU" sz="1400" dirty="0">
                <a:solidFill>
                  <a:srgbClr val="000000"/>
                </a:solidFill>
                <a:latin typeface="Times New Roman Cyr" panose="02020603050405020304" pitchFamily="18" charset="0"/>
              </a:rPr>
              <a:t>К немытой посуде, плите и борщам.</a:t>
            </a:r>
            <a:r>
              <a:rPr lang="ru-RU" sz="1400" dirty="0"/>
              <a:t/>
            </a:r>
            <a:br>
              <a:rPr lang="ru-RU" sz="1400" dirty="0"/>
            </a:br>
            <a:r>
              <a:rPr lang="ru-RU" sz="1400" dirty="0">
                <a:solidFill>
                  <a:srgbClr val="000000"/>
                </a:solidFill>
                <a:latin typeface="Times New Roman Cyr" panose="02020603050405020304" pitchFamily="18" charset="0"/>
              </a:rPr>
              <a:t>Какая-то утварь, какая-то рухлядь...</a:t>
            </a:r>
            <a:r>
              <a:rPr lang="ru-RU" sz="1400" dirty="0"/>
              <a:t/>
            </a:r>
            <a:br>
              <a:rPr lang="ru-RU" sz="1400" dirty="0"/>
            </a:br>
            <a:r>
              <a:rPr lang="ru-RU" sz="1400" dirty="0">
                <a:solidFill>
                  <a:srgbClr val="000000"/>
                </a:solidFill>
                <a:latin typeface="Times New Roman Cyr" panose="02020603050405020304" pitchFamily="18" charset="0"/>
              </a:rPr>
              <a:t>Я, к счастью, страстей не питаю к вещам.</a:t>
            </a:r>
            <a:r>
              <a:rPr lang="ru-RU" sz="1400" dirty="0"/>
              <a:t/>
            </a:r>
            <a:br>
              <a:rPr lang="ru-RU" sz="1400" dirty="0"/>
            </a:br>
            <a:r>
              <a:rPr lang="ru-RU" sz="1400" dirty="0"/>
              <a:t/>
            </a:r>
            <a:br>
              <a:rPr lang="ru-RU" sz="1400" dirty="0"/>
            </a:br>
            <a:r>
              <a:rPr lang="ru-RU" sz="1400" dirty="0">
                <a:solidFill>
                  <a:srgbClr val="000000"/>
                </a:solidFill>
                <a:latin typeface="Times New Roman Cyr" panose="02020603050405020304" pitchFamily="18" charset="0"/>
              </a:rPr>
              <a:t>Одно удивляет, как скоро случилось,</a:t>
            </a:r>
            <a:r>
              <a:rPr lang="ru-RU" sz="1400" dirty="0"/>
              <a:t/>
            </a:r>
            <a:br>
              <a:rPr lang="ru-RU" sz="1400" dirty="0"/>
            </a:br>
            <a:r>
              <a:rPr lang="ru-RU" sz="1400" dirty="0">
                <a:solidFill>
                  <a:srgbClr val="000000"/>
                </a:solidFill>
                <a:latin typeface="Times New Roman Cyr" panose="02020603050405020304" pitchFamily="18" charset="0"/>
              </a:rPr>
              <a:t>Что детство сюда вот меня привело.</a:t>
            </a:r>
            <a:r>
              <a:rPr lang="ru-RU" sz="1400" dirty="0"/>
              <a:t/>
            </a:r>
            <a:br>
              <a:rPr lang="ru-RU" sz="1400" dirty="0"/>
            </a:br>
            <a:r>
              <a:rPr lang="ru-RU" sz="1400" dirty="0">
                <a:solidFill>
                  <a:srgbClr val="000000"/>
                </a:solidFill>
                <a:latin typeface="Times New Roman Cyr" panose="02020603050405020304" pitchFamily="18" charset="0"/>
              </a:rPr>
              <a:t>Так много мечталось и не получилось</a:t>
            </a:r>
            <a:r>
              <a:rPr lang="ru-RU" sz="1400" dirty="0"/>
              <a:t/>
            </a:r>
            <a:br>
              <a:rPr lang="ru-RU" sz="1400" dirty="0"/>
            </a:br>
            <a:r>
              <a:rPr lang="ru-RU" sz="1400" dirty="0">
                <a:solidFill>
                  <a:srgbClr val="000000"/>
                </a:solidFill>
                <a:latin typeface="Times New Roman Cyr" panose="02020603050405020304" pitchFamily="18" charset="0"/>
              </a:rPr>
              <a:t>Всего, что тревожило мысли давно.</a:t>
            </a:r>
            <a:r>
              <a:rPr lang="ru-RU" sz="1400" dirty="0"/>
              <a:t/>
            </a:r>
            <a:br>
              <a:rPr lang="ru-RU" sz="1400" dirty="0"/>
            </a:br>
            <a:r>
              <a:rPr lang="ru-RU" sz="1400" dirty="0"/>
              <a:t/>
            </a:r>
            <a:br>
              <a:rPr lang="ru-RU" sz="1400" dirty="0"/>
            </a:br>
            <a:r>
              <a:rPr lang="ru-RU" sz="1400" dirty="0">
                <a:solidFill>
                  <a:srgbClr val="000000"/>
                </a:solidFill>
                <a:latin typeface="Times New Roman Cyr" panose="02020603050405020304" pitchFamily="18" charset="0"/>
              </a:rPr>
              <a:t>Меня не встречают поклонников толпы,</a:t>
            </a:r>
            <a:r>
              <a:rPr lang="ru-RU" sz="1400" dirty="0"/>
              <a:t/>
            </a:r>
            <a:br>
              <a:rPr lang="ru-RU" sz="1400" dirty="0"/>
            </a:br>
            <a:r>
              <a:rPr lang="ru-RU" sz="1400" dirty="0">
                <a:solidFill>
                  <a:srgbClr val="000000"/>
                </a:solidFill>
                <a:latin typeface="Times New Roman Cyr" panose="02020603050405020304" pitchFamily="18" charset="0"/>
              </a:rPr>
              <a:t>Я - так себе, средний заштатный поэт.</a:t>
            </a:r>
            <a:r>
              <a:rPr lang="ru-RU" sz="1400" dirty="0"/>
              <a:t/>
            </a:r>
            <a:br>
              <a:rPr lang="ru-RU" sz="1400" dirty="0"/>
            </a:br>
            <a:r>
              <a:rPr lang="ru-RU" sz="1400" dirty="0">
                <a:solidFill>
                  <a:srgbClr val="000000"/>
                </a:solidFill>
                <a:latin typeface="Times New Roman Cyr" panose="02020603050405020304" pitchFamily="18" charset="0"/>
              </a:rPr>
              <a:t>Меня не смущают истошные вопли,</a:t>
            </a:r>
            <a:r>
              <a:rPr lang="ru-RU" sz="1400" dirty="0"/>
              <a:t/>
            </a:r>
            <a:br>
              <a:rPr lang="ru-RU" sz="1400" dirty="0"/>
            </a:br>
            <a:r>
              <a:rPr lang="ru-RU" sz="1400" dirty="0">
                <a:solidFill>
                  <a:srgbClr val="000000"/>
                </a:solidFill>
                <a:latin typeface="Times New Roman Cyr" panose="02020603050405020304" pitchFamily="18" charset="0"/>
              </a:rPr>
              <a:t>Меня не прельщает под золото, цвет.</a:t>
            </a:r>
            <a:r>
              <a:rPr lang="ru-RU" sz="1400" dirty="0"/>
              <a:t/>
            </a:r>
            <a:br>
              <a:rPr lang="ru-RU" sz="1400" dirty="0"/>
            </a:br>
            <a:r>
              <a:rPr lang="ru-RU" sz="1400" dirty="0"/>
              <a:t/>
            </a:r>
            <a:br>
              <a:rPr lang="ru-RU" sz="1400" dirty="0"/>
            </a:br>
            <a:r>
              <a:rPr lang="ru-RU" sz="1400" dirty="0">
                <a:solidFill>
                  <a:srgbClr val="000000"/>
                </a:solidFill>
                <a:latin typeface="Times New Roman Cyr" panose="02020603050405020304" pitchFamily="18" charset="0"/>
              </a:rPr>
              <a:t>Пришла я на кухню, взяла поварёшку:</a:t>
            </a:r>
            <a:r>
              <a:rPr lang="ru-RU" sz="1400" dirty="0"/>
              <a:t/>
            </a:r>
            <a:br>
              <a:rPr lang="ru-RU" sz="1400" dirty="0"/>
            </a:br>
            <a:r>
              <a:rPr lang="ru-RU" sz="1400" dirty="0">
                <a:solidFill>
                  <a:srgbClr val="000000"/>
                </a:solidFill>
                <a:latin typeface="Times New Roman Cyr" panose="02020603050405020304" pitchFamily="18" charset="0"/>
              </a:rPr>
              <a:t>-Давай, моё Солнце, добавки налью.</a:t>
            </a:r>
            <a:r>
              <a:rPr lang="ru-RU" sz="1400" dirty="0"/>
              <a:t/>
            </a:r>
            <a:br>
              <a:rPr lang="ru-RU" sz="1400" dirty="0"/>
            </a:br>
            <a:r>
              <a:rPr lang="ru-RU" sz="1400" dirty="0">
                <a:solidFill>
                  <a:srgbClr val="000000"/>
                </a:solidFill>
                <a:latin typeface="Times New Roman Cyr" panose="02020603050405020304" pitchFamily="18" charset="0"/>
              </a:rPr>
              <a:t>Ах, вот оно - Счастье! Три чашки, три ложки,</a:t>
            </a:r>
            <a:r>
              <a:rPr lang="ru-RU" sz="1400" dirty="0"/>
              <a:t/>
            </a:r>
            <a:br>
              <a:rPr lang="ru-RU" sz="1400" dirty="0"/>
            </a:br>
            <a:r>
              <a:rPr lang="ru-RU" sz="1400" dirty="0">
                <a:solidFill>
                  <a:srgbClr val="000000"/>
                </a:solidFill>
                <a:latin typeface="Times New Roman Cyr" panose="02020603050405020304" pitchFamily="18" charset="0"/>
              </a:rPr>
              <a:t>Два Солнца, которые точно люблю</a:t>
            </a:r>
            <a:r>
              <a:rPr lang="ru-RU" sz="1400" dirty="0" smtClean="0">
                <a:solidFill>
                  <a:srgbClr val="000000"/>
                </a:solidFill>
                <a:latin typeface="Times New Roman Cyr" panose="02020603050405020304" pitchFamily="18" charset="0"/>
              </a:rPr>
              <a:t>.</a:t>
            </a:r>
          </a:p>
          <a:p>
            <a:pPr lvl="0"/>
            <a:endParaRPr lang="ru-RU" sz="1400" dirty="0">
              <a:solidFill>
                <a:srgbClr val="000000"/>
              </a:solidFill>
              <a:latin typeface="Times New Roman Cyr" panose="02020603050405020304" pitchFamily="18" charset="0"/>
              <a:cs typeface="Times New Roman" panose="02020603050405020304" pitchFamily="18" charset="0"/>
            </a:endParaRPr>
          </a:p>
          <a:p>
            <a:pPr lvl="0"/>
            <a:endParaRPr lang="ru-RU" sz="1400" dirty="0" smtClean="0">
              <a:solidFill>
                <a:srgbClr val="000000"/>
              </a:solidFill>
              <a:latin typeface="Times New Roman Cyr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1400" dirty="0" smtClean="0">
                <a:solidFill>
                  <a:srgbClr val="000000"/>
                </a:solidFill>
                <a:latin typeface="Times New Roman Cyr" panose="02020603050405020304" pitchFamily="18" charset="0"/>
                <a:cs typeface="Times New Roman" panose="02020603050405020304" pitchFamily="18" charset="0"/>
              </a:rPr>
              <a:t>                      22</a:t>
            </a:r>
            <a:endParaRPr lang="ru-RU" sz="14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0203644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274164" y="2953062"/>
            <a:ext cx="3972394" cy="19020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880" dirty="0" smtClean="0">
                <a:latin typeface="Monotype Corsiva" panose="03010101010201010101" pitchFamily="66" charset="0"/>
              </a:rPr>
              <a:t>Александр </a:t>
            </a:r>
            <a:r>
              <a:rPr lang="ru-RU" sz="5880" dirty="0">
                <a:latin typeface="Monotype Corsiva" panose="03010101010201010101" pitchFamily="66" charset="0"/>
              </a:rPr>
              <a:t>В</a:t>
            </a:r>
            <a:r>
              <a:rPr lang="ru-RU" sz="5880" dirty="0" smtClean="0">
                <a:latin typeface="Monotype Corsiva" panose="03010101010201010101" pitchFamily="66" charset="0"/>
              </a:rPr>
              <a:t>ампилов </a:t>
            </a:r>
            <a:endParaRPr lang="ru-RU" sz="5880" dirty="0">
              <a:latin typeface="Monotype Corsiva" panose="03010101010201010101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3266702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s://stihi.ru/pics/2018/12/18/295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9975" y="449704"/>
            <a:ext cx="3606956" cy="43248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069975" y="4901783"/>
            <a:ext cx="5324735" cy="11891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Александр Валентинович Вампилов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(1937-1972)</a:t>
            </a:r>
          </a:p>
          <a:p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2391665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www.pngkey.com/png/full/20-204982_decorative-line-png-fancy-brackets-png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3330" y="0"/>
            <a:ext cx="4172791" cy="4016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981929" y="584616"/>
            <a:ext cx="4137285" cy="74174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ХХХ </a:t>
            </a:r>
          </a:p>
          <a:p>
            <a:endParaRPr lang="ru-RU" sz="1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Шаткая калитка</a:t>
            </a: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стареньком плетне,</a:t>
            </a: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Всем она открыта, </a:t>
            </a: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 уже не мне.</a:t>
            </a: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Прохожу я мимо,</a:t>
            </a: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Загляжусь слегка</a:t>
            </a: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Под окном черёмух</a:t>
            </a: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Белых облака.</a:t>
            </a: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 пойду я ближе,</a:t>
            </a: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Постою я тут.</a:t>
            </a: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Там меня забыли, </a:t>
            </a: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Там меня не ждут.</a:t>
            </a: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Разнята калитка,</a:t>
            </a: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 моей рукой,</a:t>
            </a: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 уходит в полночь</a:t>
            </a: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Уж не я-другой.</a:t>
            </a: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Помню, я калитку</a:t>
            </a: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Тихо затворял.</a:t>
            </a: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Ласковое имя</a:t>
            </a: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Тихо повторял.</a:t>
            </a: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 пройду я мимо,</a:t>
            </a: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Загляжусь слегка</a:t>
            </a: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Под окном черёмух</a:t>
            </a: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Белых облака.</a:t>
            </a: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 зайду я больше </a:t>
            </a: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их густой приют.</a:t>
            </a: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Там меня забыли,</a:t>
            </a: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Там меня не ждут.</a:t>
            </a:r>
          </a:p>
          <a:p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25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762855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www.pngkey.com/png/full/20-204982_decorative-line-png-fancy-brackets-png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3330" y="0"/>
            <a:ext cx="4172791" cy="4016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577196" y="401651"/>
            <a:ext cx="3388925" cy="75405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ХХХ </a:t>
            </a:r>
          </a:p>
          <a:p>
            <a:endParaRPr lang="ru-RU" sz="16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 весенним тихим вечером</a:t>
            </a: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 до книг и совсем не до слов.</a:t>
            </a: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Вот луна, тучкой чуть покалечена,</a:t>
            </a: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Вечный стражник любви и стихов.</a:t>
            </a: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Вот тропинка-тропинка юности,</a:t>
            </a: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 по ней мне до счастья шагать,</a:t>
            </a: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 такой откровенной </a:t>
            </a:r>
            <a:r>
              <a:rPr lang="ru-RU" sz="1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лунности</a:t>
            </a:r>
            <a:endPara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Счастья мне недалече искать.</a:t>
            </a: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 пройду засыпающим полем,</a:t>
            </a: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ночному саду пройду,</a:t>
            </a: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Испугаю тебя поневоле </a:t>
            </a: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 в глазах в твоих счастье найду.</a:t>
            </a:r>
          </a:p>
          <a:p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Признание</a:t>
            </a:r>
          </a:p>
          <a:p>
            <a:endParaRPr lang="ru-RU" sz="16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трепетом сказать спешу</a:t>
            </a: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сердце с замираньем…</a:t>
            </a: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Нет, тебя не рассмешу</a:t>
            </a: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 своим признаньем.</a:t>
            </a: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Ведь зачем, ради чего</a:t>
            </a: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Лишних слов затрата?</a:t>
            </a: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Для меня для одного!</a:t>
            </a: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Только мне и надо!</a:t>
            </a: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Чтоб, забывшись, жарко бредить</a:t>
            </a: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Бредом этих слов,</a:t>
            </a: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 нужны признанья эти</a:t>
            </a: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Для…волшебных снов.</a:t>
            </a: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 единственный мой бред,</a:t>
            </a: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Признаюсь, любя…</a:t>
            </a: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 признанье это –нет,</a:t>
            </a: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Нет, не для тебя.</a:t>
            </a: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26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9246123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www.pngkey.com/png/full/20-204982_decorative-line-png-fancy-brackets-png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3330" y="0"/>
            <a:ext cx="4172791" cy="4016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573968" y="599607"/>
            <a:ext cx="3567659" cy="77867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ХХХ</a:t>
            </a: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Вслед за мёртвою жёлтой </a:t>
            </a:r>
            <a:r>
              <a:rPr lang="ru-RU" sz="1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листвою</a:t>
            </a:r>
            <a:endPara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Полетят на дороги снега</a:t>
            </a: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 холодной своей пленою</a:t>
            </a: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Упадут на поля, на луга.</a:t>
            </a: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Упадут на дорожки, тропинки,</a:t>
            </a: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Что исхожены были весной,</a:t>
            </a: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Занесут своим вихрем снежинки </a:t>
            </a: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Равнодушною белой тоской.</a:t>
            </a: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 поля, что весной молодели</a:t>
            </a: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Заровняет холодный покров.</a:t>
            </a: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Лишь в душе не сравняют метели</a:t>
            </a: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Тех глубоких весенних следов.</a:t>
            </a:r>
          </a:p>
          <a:p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Этюд</a:t>
            </a:r>
          </a:p>
          <a:p>
            <a:endParaRPr lang="ru-RU" sz="16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Над алой розою заката</a:t>
            </a:r>
          </a:p>
          <a:p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Склонилась голубая высь.</a:t>
            </a:r>
          </a:p>
          <a:p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 всё бледнее тени сада </a:t>
            </a:r>
          </a:p>
          <a:p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Далеко в поле улеглись</a:t>
            </a:r>
          </a:p>
          <a:p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 завтра новыми лучами</a:t>
            </a:r>
          </a:p>
          <a:p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заре и свете рождена, </a:t>
            </a:r>
          </a:p>
          <a:p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Теплом и талыми снегами</a:t>
            </a:r>
          </a:p>
          <a:p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Долиной зашумит весна.</a:t>
            </a:r>
          </a:p>
          <a:p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бугров поплакавшихся в волю</a:t>
            </a:r>
          </a:p>
          <a:p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Сбежит последняя слеза,</a:t>
            </a:r>
          </a:p>
          <a:p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 подсыхающему полю</a:t>
            </a:r>
          </a:p>
          <a:p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Приснится первая гроза.</a:t>
            </a:r>
          </a:p>
          <a:p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</a:t>
            </a:r>
          </a:p>
          <a:p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27</a:t>
            </a:r>
          </a:p>
          <a:p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0687811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www.pngkey.com/png/full/20-204982_decorative-line-png-fancy-brackets-png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3330" y="0"/>
            <a:ext cx="4172791" cy="4016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768839" y="401651"/>
            <a:ext cx="4317167" cy="79714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ХХХ</a:t>
            </a: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Пока иду походкой лёгкой,</a:t>
            </a: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Как обходя без дела сад</a:t>
            </a: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Прохвост отчаянный и ловкий</a:t>
            </a: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 безнадёжный верхогляд.</a:t>
            </a: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Топчу запретные тропинки, </a:t>
            </a: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Сшибаю палкой стебельки,</a:t>
            </a: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Собираю белые былинки,</a:t>
            </a: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Считаю чёрные пеньки.</a:t>
            </a: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 обхожу крутые горы,</a:t>
            </a: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Сажусь к любому деревцу</a:t>
            </a: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 так уверенно и скоро</a:t>
            </a: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Приду к красивому концу.</a:t>
            </a: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 всем заранее прощаю,</a:t>
            </a: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Прощать привыкшего душой</a:t>
            </a: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 людям только завещаю:</a:t>
            </a: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Засыпать под крутой горой.</a:t>
            </a:r>
          </a:p>
          <a:p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Жестокий романс</a:t>
            </a:r>
          </a:p>
          <a:p>
            <a:endParaRPr lang="ru-RU" sz="16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Когда мечты покинули меня,</a:t>
            </a: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Когда душой усталый и больной</a:t>
            </a: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Прилёг я у потухшего огня,</a:t>
            </a: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Тогда Любовь склонилась надо мной-</a:t>
            </a: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 вспыхнул умирающий костёр,</a:t>
            </a: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 ожили погасшие мечты.</a:t>
            </a: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 ожил я, и знаю я: с тех пор</a:t>
            </a: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Мои мечты, надежды носишь ты.</a:t>
            </a: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 я боюсь-беспечная рука</a:t>
            </a: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Вдруг, забавляясь, бросит жребий мой…</a:t>
            </a: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Уж не придёт любовь из далека</a:t>
            </a: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 не склонится тихо надо мной.</a:t>
            </a:r>
          </a:p>
          <a:p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28</a:t>
            </a:r>
          </a:p>
          <a:p>
            <a:endParaRPr lang="ru-RU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7670283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www.pngkey.com/png/full/20-204982_decorative-line-png-fancy-brackets-png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3330" y="0"/>
            <a:ext cx="4172791" cy="4016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603948" y="401651"/>
            <a:ext cx="3931800" cy="79098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ХХХ</a:t>
            </a: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холме шумит берёзок стая,</a:t>
            </a: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Будто собираясь улететь…</a:t>
            </a: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Если умереть, то я желаю</a:t>
            </a: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Майским днём цветущим умереть.</a:t>
            </a: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Только расставанье с этим веком</a:t>
            </a: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Отнесу я до другого дня-</a:t>
            </a: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Ведь одним счастливым человеком</a:t>
            </a: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мире меньше будет без меня.</a:t>
            </a: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Стал я на земле необходимым,</a:t>
            </a: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Даже лучше стал я, может быть</a:t>
            </a: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Но, пожалуй, счастье-быть любимым</a:t>
            </a: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 заменит </a:t>
            </a:r>
            <a:r>
              <a:rPr lang="ru-RU" sz="1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счастия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-любит.</a:t>
            </a: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Милая, вот-вот они, желанья,</a:t>
            </a: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Вот мечты прошедших грустных дней-</a:t>
            </a: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Неба голубого ликованье,</a:t>
            </a: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Радость расцветающих полей.</a:t>
            </a: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Годы, годы, разве вы дадите</a:t>
            </a: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Столько счастья мне когда-нибудь?</a:t>
            </a: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Если сплю, то лучше не будите,</a:t>
            </a: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 не сплю- не дайте мне заснуть!</a:t>
            </a:r>
          </a:p>
          <a:p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Полушутя-полусерьёзно</a:t>
            </a: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Мы оба не здоровы, Таня.</a:t>
            </a: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Я-оттого, что ты больна.</a:t>
            </a: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Твоя болезнь-мои страданья,</a:t>
            </a: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Мой день-как ночь, а ночь-без сна.</a:t>
            </a: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Возобновленье боли прежней</a:t>
            </a: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Ты в душу мне вернула вдруг.</a:t>
            </a: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Скажи, кто болен безнадежней?</a:t>
            </a: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Скажи, страшнее чей недуг?</a:t>
            </a:r>
          </a:p>
          <a:p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29</a:t>
            </a:r>
          </a:p>
          <a:p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2728145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64892" y="149902"/>
            <a:ext cx="5411449" cy="82176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tabLst>
                <a:tab pos="1966187" algn="l"/>
              </a:tabLst>
            </a:pPr>
            <a:r>
              <a:rPr lang="ru-RU" sz="16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Алёна Шипицына в 1997 году, в районном центре Кутулик победила в юношеском литературном конкурсе им. А. Вампилова. Будучи студенткой, участвовала в ряде конкурсов, сотрудничала с газетой «Черемховские новости».  В 2001 году, </a:t>
            </a:r>
            <a:r>
              <a:rPr lang="ru-RU" sz="16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когда </a:t>
            </a:r>
            <a: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была учителем русского языка в селе Ныгда, участвовала в конкурсе «Учитель года». В 2011 году стала лауреатом конкурса «Поэт года». В этом же году десять стихотворений были включены в книгу “Сборников стихов. Книга восьмая”, изданную в Москве. По силам ей оказался и конкурс на создание Иркутской азбуки для первоклашек в стихах.</a:t>
            </a:r>
          </a:p>
          <a:p>
            <a:pPr lvl="0" algn="just"/>
            <a: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Александр Вампилов </a:t>
            </a:r>
            <a:r>
              <a:rPr lang="ru-RU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был настолько внимательным к своей малой родине, что все мы должны брать пример, как по-настоящему нужно любить и ценить место, где ты родился. Читая некоторые стихи Александра Вампилова о любви как отголосок юных лет, невольно вопрошаешь, надо ли публиковать все эти не совсем зрелые опыты… Ответ напрашивается один: в наивных стихах видится начало творческого пути, за которым последуют первые рассказы, а затем пьесы. Знакомство с юношескими стихами позволяет увидеть </a:t>
            </a:r>
            <a: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поистине стремительный взлет таланта автора, за короткий промежуток времени создавшего драматические тексты.</a:t>
            </a:r>
          </a:p>
          <a:p>
            <a:pPr algn="just">
              <a:tabLst>
                <a:tab pos="1966187" algn="l"/>
              </a:tabLst>
            </a:pPr>
            <a:r>
              <a:rPr lang="ru-RU" sz="1600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Красива </a:t>
            </a:r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Аларская земля!  Как богата и разнообразна её природа! Но главное богатство края – это люди со своими обычаями, преданиями, создающие историю своей земли и увековеченные в   литературных произведениях.</a:t>
            </a:r>
          </a:p>
          <a:p>
            <a:pPr algn="just"/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</a:t>
            </a:r>
            <a:r>
              <a:rPr lang="ru-RU" sz="16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</a:t>
            </a:r>
          </a:p>
          <a:p>
            <a:pPr algn="just"/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</a:t>
            </a:r>
            <a:r>
              <a:rPr lang="ru-RU" sz="16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Дубовик Оксана Викторовна</a:t>
            </a:r>
            <a:endParaRPr lang="ru-RU" sz="16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16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16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3 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3654152702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36525" y="104931"/>
            <a:ext cx="5516379" cy="80329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Содержание</a:t>
            </a:r>
          </a:p>
          <a:p>
            <a:endParaRPr lang="ru-RU" sz="2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«В краю моём история России…»……………………………2</a:t>
            </a:r>
          </a:p>
          <a:p>
            <a:endParaRPr lang="ru-RU" sz="2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</a:t>
            </a:r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Александр Сергеевич Ульянов</a:t>
            </a:r>
          </a:p>
          <a:p>
            <a:endParaRPr lang="ru-RU" sz="1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 вспоминается былое..»…………………………………….6</a:t>
            </a:r>
          </a:p>
          <a:p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лая память подводит итоги…»……………….………….....7</a:t>
            </a:r>
          </a:p>
          <a:p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«Мой мокрый Мардай и сухой…»……………………………8</a:t>
            </a:r>
          </a:p>
          <a:p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«И завтра пойду я дорогой добра…»………………....………9</a:t>
            </a:r>
          </a:p>
          <a:p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«И мерцает вдали золотой огонёк…»…………………....….10</a:t>
            </a:r>
          </a:p>
          <a:p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«Над родником туман, кукушка…»……………….…………11</a:t>
            </a:r>
            <a:endParaRPr lang="ru-RU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«Что потомки в наш адрес когда-нибудь с гордостью скажут…»…………………………………………..….11</a:t>
            </a:r>
          </a:p>
          <a:p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Чухари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-вепсы…»…………………………………….13</a:t>
            </a:r>
          </a:p>
          <a:p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«Опять к тебе вернулся я плужок…»………………..14</a:t>
            </a:r>
          </a:p>
          <a:p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Алёна Викторовна Шипицына</a:t>
            </a:r>
          </a:p>
          <a:p>
            <a:endParaRPr lang="ru-RU" sz="1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родине...»……………………………………………..….17</a:t>
            </a:r>
          </a:p>
          <a:p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«Всё хорошо…»……………………………………………....17</a:t>
            </a:r>
          </a:p>
          <a:p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«Сибирь не север…»…………………………………………18</a:t>
            </a:r>
          </a:p>
          <a:p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«Коварная муза…»……………………………………………18</a:t>
            </a:r>
          </a:p>
          <a:p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Подиркутское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…»……………………………………………19</a:t>
            </a:r>
          </a:p>
          <a:p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«Родина…»……………………………………………………20</a:t>
            </a:r>
          </a:p>
          <a:p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«Часы…»………………………………………………………20</a:t>
            </a:r>
          </a:p>
          <a:p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«Время…»……………………………………………………..21</a:t>
            </a:r>
          </a:p>
          <a:p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«В это лето…»……………………………………………...…21</a:t>
            </a:r>
          </a:p>
          <a:p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30</a:t>
            </a:r>
          </a:p>
        </p:txBody>
      </p:sp>
    </p:spTree>
    <p:extLst>
      <p:ext uri="{BB962C8B-B14F-4D97-AF65-F5344CB8AC3E}">
        <p14:creationId xmlns:p14="http://schemas.microsoft.com/office/powerpoint/2010/main" val="177619462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314794"/>
            <a:ext cx="5759450" cy="30777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«Так вот оно-Счастье</a:t>
            </a:r>
            <a:r>
              <a:rPr lang="ru-RU" sz="16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…»………………………………………..22</a:t>
            </a:r>
          </a:p>
          <a:p>
            <a:endParaRPr lang="ru-RU" sz="16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6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</a:t>
            </a:r>
            <a:r>
              <a:rPr lang="ru-RU" sz="18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Александр Валентинович Вампилов</a:t>
            </a:r>
          </a:p>
          <a:p>
            <a:r>
              <a:rPr lang="ru-RU" sz="16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«Шаткая калитка…»……………………………………………..25</a:t>
            </a:r>
          </a:p>
          <a:p>
            <a:r>
              <a:rPr lang="ru-RU" sz="16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«И весенним тихим вечером…»………………………………..26</a:t>
            </a:r>
          </a:p>
          <a:p>
            <a:r>
              <a:rPr lang="ru-RU" sz="16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«Признание..»…………………………………………………....26</a:t>
            </a:r>
          </a:p>
          <a:p>
            <a:r>
              <a:rPr lang="ru-RU" sz="16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«В след за мёртвою жёлтой </a:t>
            </a:r>
            <a:r>
              <a:rPr lang="ru-RU" sz="1600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листвою</a:t>
            </a:r>
            <a:r>
              <a:rPr lang="ru-RU" sz="16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…»……………………….27</a:t>
            </a:r>
          </a:p>
          <a:p>
            <a:r>
              <a:rPr lang="ru-RU" sz="16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«Этюд…»………………………………………………………....27</a:t>
            </a:r>
          </a:p>
          <a:p>
            <a:r>
              <a:rPr lang="ru-RU" sz="16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«Пока иду походкой лёгкой…»………………………………....28</a:t>
            </a:r>
          </a:p>
          <a:p>
            <a:r>
              <a:rPr lang="ru-RU" sz="16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«Жестокий романс…»…………………………………………...28</a:t>
            </a:r>
          </a:p>
          <a:p>
            <a:r>
              <a:rPr lang="ru-RU" sz="16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«На холме шумит берёзок стая…»…………………………......29</a:t>
            </a:r>
          </a:p>
          <a:p>
            <a:r>
              <a:rPr lang="ru-RU" sz="16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«Полушутя-полусерьёзно…»…………………………………...29</a:t>
            </a:r>
            <a:endParaRPr lang="ru-RU" sz="1600" dirty="0"/>
          </a:p>
        </p:txBody>
      </p:sp>
      <p:pic>
        <p:nvPicPr>
          <p:cNvPr id="21508" name="Picture 4" descr="https://st.depositphotos.com/1815767/1413/v/450/depositphotos_14135107-stock-illustration-quill-pen-and-inkwell-sketch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9680" y="4557009"/>
            <a:ext cx="2437723" cy="20686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6869686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6085" y="2821217"/>
            <a:ext cx="5457826" cy="19018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879" dirty="0">
                <a:latin typeface="Monotype Corsiva" panose="03010101010201010101" pitchFamily="66" charset="0"/>
                <a:cs typeface="Times New Roman" panose="02020603050405020304" pitchFamily="18" charset="0"/>
              </a:rPr>
              <a:t>Александр </a:t>
            </a:r>
          </a:p>
          <a:p>
            <a:pPr algn="ctr"/>
            <a:r>
              <a:rPr lang="ru-RU" sz="5879" dirty="0">
                <a:latin typeface="Monotype Corsiva" panose="03010101010201010101" pitchFamily="66" charset="0"/>
                <a:cs typeface="Times New Roman" panose="02020603050405020304" pitchFamily="18" charset="0"/>
              </a:rPr>
              <a:t>Ульянов </a:t>
            </a:r>
          </a:p>
        </p:txBody>
      </p:sp>
    </p:spTree>
    <p:extLst>
      <p:ext uri="{BB962C8B-B14F-4D97-AF65-F5344CB8AC3E}">
        <p14:creationId xmlns:p14="http://schemas.microsoft.com/office/powerpoint/2010/main" val="363224428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im0-tub-ua.yandex.net/i?id=73edc17c71495199a67c326b5537bbde&amp;n=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023" y="479685"/>
            <a:ext cx="3028013" cy="39092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61996" y="4715047"/>
            <a:ext cx="5566066" cy="23451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Александр Сергеевич Ульянов</a:t>
            </a:r>
          </a:p>
          <a:p>
            <a:pPr algn="ctr"/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(1933-2017 г.)</a:t>
            </a:r>
            <a:r>
              <a:rPr lang="ru-RU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ru-RU" sz="1800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/>
            <a:endParaRPr lang="ru-RU" sz="18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/>
            <a: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Ульянов Александр Сергеевич родился 20 августа 1933 года в д. Мардай Аларского района в семье вепсов, переселившихся из Вологодской губернии по Столыпинской реформе, двенадцатым ребенком в семье</a:t>
            </a:r>
            <a: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</a:rPr>
              <a:t>. </a:t>
            </a:r>
            <a:endParaRPr lang="ru-RU" sz="1600" dirty="0"/>
          </a:p>
          <a:p>
            <a:pPr algn="ctr"/>
            <a:endParaRPr lang="ru-RU" sz="2839" dirty="0"/>
          </a:p>
        </p:txBody>
      </p:sp>
    </p:spTree>
    <p:extLst>
      <p:ext uri="{BB962C8B-B14F-4D97-AF65-F5344CB8AC3E}">
        <p14:creationId xmlns:p14="http://schemas.microsoft.com/office/powerpoint/2010/main" val="70329350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97873" y="402371"/>
            <a:ext cx="5206363" cy="86348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вспоминается былое</a:t>
            </a:r>
          </a:p>
          <a:p>
            <a:pPr algn="just"/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Кресты, кресты на сжатом поле,</a:t>
            </a:r>
          </a:p>
          <a:p>
            <a:pPr algn="just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 в небе стая журавлей,</a:t>
            </a:r>
          </a:p>
          <a:p>
            <a:pPr algn="just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Здесь знакомое до боли</a:t>
            </a:r>
          </a:p>
          <a:p>
            <a:pPr algn="just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нет той памяти милей.</a:t>
            </a:r>
          </a:p>
          <a:p>
            <a:pPr algn="just"/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 близко все и как далеко!</a:t>
            </a:r>
          </a:p>
          <a:p>
            <a:pPr algn="just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Бегут, бегут мои года…</a:t>
            </a:r>
          </a:p>
          <a:p>
            <a:pPr algn="just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Поили нас весенним соком</a:t>
            </a:r>
          </a:p>
          <a:p>
            <a:pPr algn="just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Семья березок у пруда.</a:t>
            </a:r>
          </a:p>
          <a:p>
            <a:pPr algn="just"/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лугах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кислятки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поспевали,</a:t>
            </a:r>
          </a:p>
          <a:p>
            <a:pPr algn="just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таежных падях – черемша,</a:t>
            </a:r>
          </a:p>
          <a:p>
            <a:pPr algn="just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Чтоб мы, взрослея, не страдали</a:t>
            </a:r>
          </a:p>
          <a:p>
            <a:pPr algn="just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жили с Богом не спеша.</a:t>
            </a:r>
          </a:p>
          <a:p>
            <a:pPr algn="just"/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Природа, потчуя здоровьем,</a:t>
            </a:r>
          </a:p>
          <a:p>
            <a:pPr algn="just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Нас к долгожительству вела,</a:t>
            </a:r>
          </a:p>
          <a:p>
            <a:pPr algn="just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отторгая от злословья, </a:t>
            </a:r>
          </a:p>
          <a:p>
            <a:pPr algn="just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Хранила всюду, как могла.</a:t>
            </a:r>
          </a:p>
          <a:p>
            <a:pPr algn="just"/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 дни бегут как ветер шалый,</a:t>
            </a:r>
          </a:p>
          <a:p>
            <a:pPr algn="just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Сгоняя месяцы в года,</a:t>
            </a:r>
          </a:p>
          <a:p>
            <a:pPr algn="just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 знаю, сердце, ты устало…</a:t>
            </a:r>
          </a:p>
          <a:p>
            <a:pPr algn="just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 старят душу города!</a:t>
            </a:r>
          </a:p>
          <a:p>
            <a:pPr algn="just"/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Нас бьет без жалости невзгода,</a:t>
            </a:r>
          </a:p>
          <a:p>
            <a:pPr algn="just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Терзает душу все сильней</a:t>
            </a:r>
          </a:p>
          <a:p>
            <a:pPr algn="just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к лихолетью, и к погоде</a:t>
            </a:r>
          </a:p>
          <a:p>
            <a:pPr algn="just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нету сил забыть о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ней.</a:t>
            </a:r>
          </a:p>
          <a:p>
            <a:pPr algn="just"/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6                                </a:t>
            </a:r>
          </a:p>
          <a:p>
            <a:pPr algn="just"/>
            <a:endPara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911" dirty="0" smtClean="0"/>
              <a:t> </a:t>
            </a:r>
            <a:endParaRPr lang="ru-RU" sz="1911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4713" y="0"/>
            <a:ext cx="4170025" cy="402371"/>
          </a:xfrm>
          <a:prstGeom prst="rect">
            <a:avLst/>
          </a:prstGeom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F0AF3E-76F6-4BB0-9F27-C11E4E0992E6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548486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654306" y="522292"/>
            <a:ext cx="3775127" cy="77559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 плачьте, милые сестрицы,</a:t>
            </a:r>
          </a:p>
          <a:p>
            <a:pPr algn="just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 загоняйте душу в грех,</a:t>
            </a:r>
          </a:p>
          <a:p>
            <a:pPr algn="just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Хоть снег на голову ложится,</a:t>
            </a:r>
          </a:p>
          <a:p>
            <a:pPr algn="just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Да видит БОГ и любит всех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Злая 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память подводит итоги</a:t>
            </a:r>
          </a:p>
          <a:p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Сколько прожито лет! Передумано дум!</a:t>
            </a:r>
          </a:p>
          <a:p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Злая память подводит итоги:</a:t>
            </a:r>
          </a:p>
          <a:p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Стариковская хворь, как коварный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Кучум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Мечет стрелы и в спину, и в ноги. </a:t>
            </a:r>
          </a:p>
          <a:p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 душа не стареет, смеется душа,</a:t>
            </a:r>
          </a:p>
          <a:p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Все зовет нас от старости в юную пору. </a:t>
            </a:r>
          </a:p>
          <a:p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Что поделать?! Шагаем за ней не спеша, </a:t>
            </a:r>
          </a:p>
          <a:p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 не вниз, где темно, а под солнышко в гору. </a:t>
            </a:r>
          </a:p>
          <a:p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Май сменяется летом, где травы в цвету</a:t>
            </a:r>
          </a:p>
          <a:p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Покрывают с любовью и негой планету. </a:t>
            </a:r>
          </a:p>
          <a:p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Тут АНГЕЛЫ Божьи стоят на посту</a:t>
            </a:r>
          </a:p>
          <a:p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голуби мира летают по свету.</a:t>
            </a:r>
          </a:p>
          <a:p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Будет рифма блистать красотой и умом </a:t>
            </a:r>
          </a:p>
          <a:p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величием тихим славянского слова.</a:t>
            </a:r>
          </a:p>
          <a:p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Оживет голосами родительский дом </a:t>
            </a:r>
          </a:p>
          <a:p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теленка оближет до зорьки корова. </a:t>
            </a:r>
          </a:p>
          <a:p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Будут русские люди частушки слагать,</a:t>
            </a:r>
          </a:p>
          <a:p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Будут петь и плясать озорно под гармошку, </a:t>
            </a:r>
          </a:p>
          <a:p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 коль надо – с мечем в оборонную рать, </a:t>
            </a:r>
          </a:p>
          <a:p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 земли поклоняясь, как отцы, на дорожку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7     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4713" y="0"/>
            <a:ext cx="4170025" cy="4023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586375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4713" y="0"/>
            <a:ext cx="4170025" cy="402371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023366" y="402371"/>
            <a:ext cx="4900976" cy="77251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Мой мокрый Мардай и сухой</a:t>
            </a:r>
          </a:p>
          <a:p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Хуторок наш малый из восьми подворий </a:t>
            </a:r>
          </a:p>
          <a:p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Позабыт властями вовсе и давно.</a:t>
            </a:r>
          </a:p>
          <a:p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Будто старый ворох бытовых историй, </a:t>
            </a:r>
          </a:p>
          <a:p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 живут здесь люди с верой все равно. </a:t>
            </a:r>
          </a:p>
          <a:p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Верят, что дорогу возведут когда – то, </a:t>
            </a: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Будет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связь в деревне, сбудется мечта: </a:t>
            </a:r>
            <a:endPara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Можно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будет вызнать правду без Пилата – Истину о БОГЕ, снятого с креста. </a:t>
            </a:r>
            <a:endPara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Можно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будет срочно позвонить в больницу, Ездить к нам в деревню летом и зимой, </a:t>
            </a:r>
            <a:endPara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пенсионном фонде поймать ЖАР – ПТИЦУ </a:t>
            </a:r>
            <a:endPara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счастливым с нею ,прибежать домой. </a:t>
            </a:r>
          </a:p>
          <a:p>
            <a:endPara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Верят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люди в редкую удачу: </a:t>
            </a:r>
            <a:endPara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Выиграть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счастье валенки к зиме, </a:t>
            </a:r>
            <a:endPara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Иль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решить без спора трудную задачу </a:t>
            </a:r>
            <a:endPara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Что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там у соседа злого на уме. </a:t>
            </a:r>
            <a:endPara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Лишь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бы не остаться нам к зиме без света </a:t>
            </a:r>
            <a:endPara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возить нам почту кто-нибудь решил, </a:t>
            </a:r>
            <a:endPara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Верят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есть же люди деловые где-то! </a:t>
            </a:r>
            <a:endPara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иначе что же я сюда спешил? </a:t>
            </a:r>
            <a:endPara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интернете, бают, наша деревенька. </a:t>
            </a:r>
            <a:endPara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Велика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ли честь-то, ГОСПОДИ ПРОСТИ! </a:t>
            </a:r>
            <a:endPara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Дал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бы нам удачи БОЖИЙ СЫН маленько, </a:t>
            </a:r>
            <a:endPara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Чтобы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 свернуть нам с этого пути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8 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0177176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www.pngkey.com/png/full/20-204982_decorative-line-png-fancy-brackets-png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3330" y="0"/>
            <a:ext cx="4172791" cy="4016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379096" y="401651"/>
            <a:ext cx="4542019" cy="79098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завтра пойду я дорогой 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добра</a:t>
            </a:r>
          </a:p>
          <a:p>
            <a:endParaRPr lang="ru-RU" sz="16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Как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только закатится солнце за лес </a:t>
            </a:r>
            <a:endPara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небо украсится розовым цветом, </a:t>
            </a:r>
            <a:endPara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Так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ДИВЫ проявят живой интерес </a:t>
            </a:r>
            <a:endPara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тому, что мы есть по уму и приметам. </a:t>
            </a:r>
            <a:endPara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лесом для солнца дарован ПРИЮТ, </a:t>
            </a:r>
            <a:endPara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Как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благо для отдыха доли небесной, </a:t>
            </a:r>
            <a:endPara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Там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птицы под окнами сладко поют </a:t>
            </a:r>
            <a:endPara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звоны плывут в атмосфере воскресной. </a:t>
            </a:r>
            <a:endPara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Там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и днем перекличка планет. </a:t>
            </a:r>
            <a:endPara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Вселенная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радужным светом объята, </a:t>
            </a:r>
            <a:endPara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Дежурят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святые там тысячу лет, </a:t>
            </a:r>
            <a:endPara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Сестра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там находит пропащего брата. </a:t>
            </a:r>
            <a:endPara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Там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меркнут туманы под хладной луной </a:t>
            </a:r>
            <a:endPara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спутники ходят под звездами строем, </a:t>
            </a:r>
            <a:endPara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Цветут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там подснежники каждой весной, </a:t>
            </a:r>
            <a:endPara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Там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тишь неземная над вечным покоем. </a:t>
            </a:r>
            <a:endPara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Туда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недоступные тропы идут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Кудесники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ходят по ним одиноко… </a:t>
            </a:r>
            <a:endPara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Славяне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спасенных от плена ведут. </a:t>
            </a:r>
            <a:endPara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Варяги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долги возвращают до срока. </a:t>
            </a:r>
            <a:endPara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видел тот домик и те чудеса – </a:t>
            </a:r>
            <a:endPara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Волшебник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грядущее духам пророчил. </a:t>
            </a:r>
            <a:endPara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Шумят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там спасенные наши леса </a:t>
            </a:r>
            <a:endPara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нищих там нет совсем у обочин. </a:t>
            </a:r>
            <a:endPara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9</a:t>
            </a:r>
          </a:p>
          <a:p>
            <a:endPara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8073299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51895</TotalTime>
  <Words>3213</Words>
  <Application>Microsoft Office PowerPoint</Application>
  <PresentationFormat>Произвольный</PresentationFormat>
  <Paragraphs>584</Paragraphs>
  <Slides>31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31</vt:i4>
      </vt:variant>
    </vt:vector>
  </HeadingPairs>
  <TitlesOfParts>
    <vt:vector size="32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ПК</dc:creator>
  <cp:lastModifiedBy>777</cp:lastModifiedBy>
  <cp:revision>72</cp:revision>
  <dcterms:created xsi:type="dcterms:W3CDTF">2021-03-28T15:58:13Z</dcterms:created>
  <dcterms:modified xsi:type="dcterms:W3CDTF">2021-11-01T13:03:20Z</dcterms:modified>
</cp:coreProperties>
</file>