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22" r:id="rId3"/>
    <p:sldId id="257" r:id="rId4"/>
    <p:sldId id="258" r:id="rId5"/>
    <p:sldId id="300" r:id="rId6"/>
    <p:sldId id="260" r:id="rId7"/>
    <p:sldId id="301" r:id="rId8"/>
    <p:sldId id="262" r:id="rId9"/>
    <p:sldId id="302" r:id="rId10"/>
    <p:sldId id="264" r:id="rId11"/>
    <p:sldId id="303" r:id="rId12"/>
    <p:sldId id="266" r:id="rId13"/>
    <p:sldId id="305" r:id="rId14"/>
    <p:sldId id="268" r:id="rId15"/>
    <p:sldId id="306" r:id="rId16"/>
    <p:sldId id="270" r:id="rId17"/>
    <p:sldId id="307" r:id="rId18"/>
    <p:sldId id="272" r:id="rId19"/>
    <p:sldId id="308" r:id="rId20"/>
    <p:sldId id="274" r:id="rId21"/>
    <p:sldId id="309" r:id="rId22"/>
    <p:sldId id="276" r:id="rId23"/>
    <p:sldId id="310" r:id="rId24"/>
    <p:sldId id="278" r:id="rId25"/>
    <p:sldId id="311" r:id="rId26"/>
    <p:sldId id="280" r:id="rId27"/>
    <p:sldId id="312" r:id="rId28"/>
    <p:sldId id="282" r:id="rId29"/>
    <p:sldId id="313" r:id="rId30"/>
    <p:sldId id="284" r:id="rId31"/>
    <p:sldId id="314" r:id="rId32"/>
    <p:sldId id="286" r:id="rId33"/>
    <p:sldId id="315" r:id="rId34"/>
    <p:sldId id="288" r:id="rId35"/>
    <p:sldId id="320" r:id="rId36"/>
    <p:sldId id="290" r:id="rId37"/>
    <p:sldId id="321" r:id="rId38"/>
    <p:sldId id="292" r:id="rId39"/>
    <p:sldId id="316" r:id="rId40"/>
    <p:sldId id="294" r:id="rId41"/>
    <p:sldId id="317" r:id="rId42"/>
    <p:sldId id="295" r:id="rId43"/>
    <p:sldId id="319" r:id="rId44"/>
    <p:sldId id="323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66FF"/>
    <a:srgbClr val="B2B2B2"/>
    <a:srgbClr val="66FF99"/>
    <a:srgbClr val="FF6600"/>
    <a:srgbClr val="FF9966"/>
    <a:srgbClr val="FF7C80"/>
    <a:srgbClr val="9966FF"/>
    <a:srgbClr val="99CC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22.xml"/><Relationship Id="rId18" Type="http://schemas.openxmlformats.org/officeDocument/2006/relationships/slide" Target="slide32.xml"/><Relationship Id="rId3" Type="http://schemas.openxmlformats.org/officeDocument/2006/relationships/slide" Target="slide4.xml"/><Relationship Id="rId21" Type="http://schemas.openxmlformats.org/officeDocument/2006/relationships/slide" Target="slide38.xml"/><Relationship Id="rId7" Type="http://schemas.openxmlformats.org/officeDocument/2006/relationships/slide" Target="slide10.xml"/><Relationship Id="rId12" Type="http://schemas.openxmlformats.org/officeDocument/2006/relationships/slide" Target="slide20.xml"/><Relationship Id="rId17" Type="http://schemas.openxmlformats.org/officeDocument/2006/relationships/slide" Target="slide30.xml"/><Relationship Id="rId2" Type="http://schemas.openxmlformats.org/officeDocument/2006/relationships/image" Target="../media/image3.jpg"/><Relationship Id="rId16" Type="http://schemas.openxmlformats.org/officeDocument/2006/relationships/slide" Target="slide28.xml"/><Relationship Id="rId20" Type="http://schemas.openxmlformats.org/officeDocument/2006/relationships/slide" Target="slide3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8.xml"/><Relationship Id="rId5" Type="http://schemas.openxmlformats.org/officeDocument/2006/relationships/slide" Target="slide6.xml"/><Relationship Id="rId15" Type="http://schemas.openxmlformats.org/officeDocument/2006/relationships/slide" Target="slide26.xml"/><Relationship Id="rId23" Type="http://schemas.openxmlformats.org/officeDocument/2006/relationships/slide" Target="slide42.xml"/><Relationship Id="rId10" Type="http://schemas.openxmlformats.org/officeDocument/2006/relationships/slide" Target="slide16.xml"/><Relationship Id="rId19" Type="http://schemas.openxmlformats.org/officeDocument/2006/relationships/slide" Target="slide34.xml"/><Relationship Id="rId4" Type="http://schemas.openxmlformats.org/officeDocument/2006/relationships/slide" Target="slide5.xml"/><Relationship Id="rId9" Type="http://schemas.openxmlformats.org/officeDocument/2006/relationships/slide" Target="slide14.xml"/><Relationship Id="rId14" Type="http://schemas.openxmlformats.org/officeDocument/2006/relationships/slide" Target="slide24.xml"/><Relationship Id="rId22" Type="http://schemas.openxmlformats.org/officeDocument/2006/relationships/slide" Target="slide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g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9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Объект 20">
            <a:extLst>
              <a:ext uri="{FF2B5EF4-FFF2-40B4-BE49-F238E27FC236}">
                <a16:creationId xmlns:a16="http://schemas.microsoft.com/office/drawing/2014/main" id="{6780C632-2F44-4A3C-ACB9-609D14FAD1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65966" cy="685800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F1B72-EF3D-4747-977B-07904DBC2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A06D80B-4A23-4D4C-B7AF-027DAB03B13D}"/>
              </a:ext>
            </a:extLst>
          </p:cNvPr>
          <p:cNvSpPr/>
          <p:nvPr/>
        </p:nvSpPr>
        <p:spPr>
          <a:xfrm>
            <a:off x="1187624" y="274638"/>
            <a:ext cx="7344816" cy="1133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kern="50" dirty="0">
                <a:latin typeface="Times New Roman" panose="02020603050405020304" pitchFamily="18" charset="0"/>
                <a:ea typeface="Lucida Sans Unicode" panose="020B0602030504020204" pitchFamily="34" charset="0"/>
                <a:cs typeface="Arial" panose="020B0604020202020204" pitchFamily="34" charset="0"/>
              </a:rPr>
              <a:t>Муниципальное бюджетное учреждение дополнительного образования </a:t>
            </a:r>
            <a:endParaRPr lang="en-US" sz="1600" dirty="0"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kern="50" dirty="0">
                <a:latin typeface="Times New Roman" panose="02020603050405020304" pitchFamily="18" charset="0"/>
                <a:ea typeface="Lucida Sans Unicode" panose="020B0602030504020204" pitchFamily="34" charset="0"/>
                <a:cs typeface="Arial" panose="020B0604020202020204" pitchFamily="34" charset="0"/>
              </a:rPr>
              <a:t>«Центр развития творчества детей и юношества»</a:t>
            </a:r>
            <a:endParaRPr lang="en-US" sz="1600" dirty="0"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kern="50" dirty="0">
                <a:latin typeface="Times New Roman" panose="02020603050405020304" pitchFamily="18" charset="0"/>
                <a:ea typeface="Lucida Sans Unicode" panose="020B0602030504020204" pitchFamily="34" charset="0"/>
                <a:cs typeface="Arial" panose="020B0604020202020204" pitchFamily="34" charset="0"/>
              </a:rPr>
              <a:t>Ленинского района г. Барнаула </a:t>
            </a:r>
            <a:endParaRPr lang="en-US" sz="1600" dirty="0"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kern="50" dirty="0">
                <a:latin typeface="Times New Roman" panose="02020603050405020304" pitchFamily="18" charset="0"/>
                <a:ea typeface="Lucida Sans Unicode" panose="020B0602030504020204" pitchFamily="34" charset="0"/>
                <a:cs typeface="Arial" panose="020B0604020202020204" pitchFamily="34" charset="0"/>
              </a:rPr>
              <a:t>(МБУДО «ЦРТДиЮ»)</a:t>
            </a:r>
            <a:endParaRPr lang="en-US" sz="1600" dirty="0"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D494508-EA88-4D26-998F-F6978DEE2620}"/>
              </a:ext>
            </a:extLst>
          </p:cNvPr>
          <p:cNvSpPr/>
          <p:nvPr/>
        </p:nvSpPr>
        <p:spPr>
          <a:xfrm>
            <a:off x="107504" y="1092281"/>
            <a:ext cx="9036496" cy="4165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ВСЕРОССИЙСКИЙ ПЕДАГОГИЧЕСКИЙ КОНКУРС</a:t>
            </a:r>
            <a:br>
              <a:rPr lang="ru-RU" sz="1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«ВОСПИТАНИЕ ПАТРИОТА И ГРАЖДАНИНА РОССИИ 21 ВЕКА»</a:t>
            </a:r>
            <a:br>
              <a:rPr lang="ru-RU" sz="1400" b="1" cap="all" dirty="0">
                <a:latin typeface="Arial Narrow" panose="020B0606020202030204" pitchFamily="34" charset="0"/>
              </a:rPr>
            </a:br>
            <a:endParaRPr lang="ru-RU" sz="1400" cap="all" dirty="0">
              <a:latin typeface="Arial Narrow" panose="020B060602020203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Номинация: «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dirty="0"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1100" dirty="0"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Интерактивная викторина </a:t>
            </a:r>
            <a:endParaRPr lang="en-US" dirty="0"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«Военные страницы истории»,</a:t>
            </a:r>
            <a:endParaRPr lang="en-US" dirty="0"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посвященная</a:t>
            </a:r>
            <a:r>
              <a:rPr lang="ru-RU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81 годовщине Победы</a:t>
            </a:r>
            <a:r>
              <a:rPr lang="ru-RU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spc="-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Великой</a:t>
            </a:r>
            <a:r>
              <a:rPr lang="ru-RU" b="1" spc="-1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Отечественной</a:t>
            </a:r>
            <a:r>
              <a:rPr lang="ru-RU" b="1" spc="-1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войне</a:t>
            </a:r>
            <a:endParaRPr lang="en-US" dirty="0"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ru-RU" sz="1200" i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1100" dirty="0"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4050665" algn="r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Автор-составитель:</a:t>
            </a:r>
            <a:endParaRPr lang="en-US" dirty="0"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4050665" algn="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Моргорская Наталья Владимировна, </a:t>
            </a:r>
          </a:p>
          <a:p>
            <a:pPr marL="4050665" algn="r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  <a:endParaRPr lang="ru-RU" dirty="0"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4050665">
              <a:lnSpc>
                <a:spcPct val="107000"/>
              </a:lnSpc>
              <a:spcAft>
                <a:spcPts val="0"/>
              </a:spcAft>
            </a:pPr>
            <a:endParaRPr lang="ru-RU" sz="800" dirty="0"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4050665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г. Барнаул, 2026</a:t>
            </a:r>
          </a:p>
          <a:p>
            <a:pPr marL="4050665">
              <a:lnSpc>
                <a:spcPct val="107000"/>
              </a:lnSpc>
              <a:spcAft>
                <a:spcPts val="0"/>
              </a:spcAft>
            </a:pPr>
            <a:endParaRPr lang="ru-RU" sz="1400" dirty="0">
              <a:latin typeface="Times New Roman" panose="02020603050405020304" pitchFamily="18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50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id="{F30D7FE1-CEBF-4EE4-849E-FBE5204808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1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31FDC2-CDB2-446E-98F6-6ABC8AFD0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0"/>
            <a:ext cx="7056784" cy="5157192"/>
          </a:xfrm>
        </p:spPr>
        <p:txBody>
          <a:bodyPr>
            <a:normAutofit/>
          </a:bodyPr>
          <a:lstStyle/>
          <a:p>
            <a:pPr indent="450215" algn="l">
              <a:lnSpc>
                <a:spcPct val="107000"/>
              </a:lnSpc>
              <a:spcBef>
                <a:spcPts val="125"/>
              </a:spcBef>
              <a:spcAft>
                <a:spcPts val="0"/>
              </a:spcAft>
            </a:pP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Суть игры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«Военные страницы истории»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заключается в том, что участвуют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команды в составе 6 человек; в результате жеребьевки, происходит выбор команды, которая первая будет выбирать номер вопроса. </a:t>
            </a:r>
            <a:b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последствии команды по очереди выбирают вопросы. Вопрос звучит одновременно для двух команд. Право ответить на вопрос первой предоставляется команде, которая его и выбрала. Заслушиваются ответы у двух команд, если ответы верны у обеих команд, то каждой из них присуждается по 1 баллу. </a:t>
            </a:r>
            <a:b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Команда не получает балл за отказ от ответа, неверный ответ, за ответ на вопрос несвоевременно; если ответ прозвучал не в полном объеме, то команда получает 0,5 балла. 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завершается, когда на все вопросы даны ответы. Происходит подсчет баллов-фишек, участники, набравшие большее количество баллов, награждаются дипломами, остальные-дипломами участника.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команд: за 40 минут дать большее количество правильных ответов, соответственно – получить большее количество баллов-фишек. </a:t>
            </a:r>
            <a:b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истечении 40 минут подводятся итоги, происходит подсчет баллов. </a:t>
            </a:r>
            <a:br>
              <a:rPr 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90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6999414" y="234868"/>
            <a:ext cx="1584176" cy="1488829"/>
          </a:xfrm>
          <a:prstGeom prst="beve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агетная рамка 8"/>
          <p:cNvSpPr/>
          <p:nvPr/>
        </p:nvSpPr>
        <p:spPr>
          <a:xfrm>
            <a:off x="5336245" y="216821"/>
            <a:ext cx="1584176" cy="1488829"/>
          </a:xfrm>
          <a:prstGeom prst="bevel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агетная рамка 9"/>
          <p:cNvSpPr/>
          <p:nvPr/>
        </p:nvSpPr>
        <p:spPr>
          <a:xfrm>
            <a:off x="3634483" y="216822"/>
            <a:ext cx="1584176" cy="1488829"/>
          </a:xfrm>
          <a:prstGeom prst="beve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агетная рамка 10"/>
          <p:cNvSpPr/>
          <p:nvPr/>
        </p:nvSpPr>
        <p:spPr>
          <a:xfrm>
            <a:off x="1936577" y="187210"/>
            <a:ext cx="1584176" cy="1488829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агетная рамка 11"/>
          <p:cNvSpPr/>
          <p:nvPr/>
        </p:nvSpPr>
        <p:spPr>
          <a:xfrm>
            <a:off x="233614" y="187212"/>
            <a:ext cx="1584176" cy="1488829"/>
          </a:xfrm>
          <a:prstGeom prst="bevel">
            <a:avLst/>
          </a:prstGeom>
          <a:solidFill>
            <a:srgbClr val="0066FF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агетная рамка 12"/>
          <p:cNvSpPr/>
          <p:nvPr/>
        </p:nvSpPr>
        <p:spPr>
          <a:xfrm>
            <a:off x="251520" y="4981391"/>
            <a:ext cx="1584176" cy="1488829"/>
          </a:xfrm>
          <a:prstGeom prst="bevel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агетная рамка 13"/>
          <p:cNvSpPr/>
          <p:nvPr/>
        </p:nvSpPr>
        <p:spPr>
          <a:xfrm>
            <a:off x="242650" y="3388773"/>
            <a:ext cx="1584176" cy="1488829"/>
          </a:xfrm>
          <a:prstGeom prst="beve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агетная рамка 14"/>
          <p:cNvSpPr/>
          <p:nvPr/>
        </p:nvSpPr>
        <p:spPr>
          <a:xfrm>
            <a:off x="244754" y="1796155"/>
            <a:ext cx="1584176" cy="1488829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агетная рамка 15"/>
          <p:cNvSpPr/>
          <p:nvPr/>
        </p:nvSpPr>
        <p:spPr>
          <a:xfrm>
            <a:off x="3613996" y="1803575"/>
            <a:ext cx="1584176" cy="1488829"/>
          </a:xfrm>
          <a:prstGeom prst="bevel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агетная рамка 16"/>
          <p:cNvSpPr/>
          <p:nvPr/>
        </p:nvSpPr>
        <p:spPr>
          <a:xfrm>
            <a:off x="1943708" y="4981390"/>
            <a:ext cx="1584176" cy="1488829"/>
          </a:xfrm>
          <a:prstGeom prst="bevel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агетная рамка 17"/>
          <p:cNvSpPr/>
          <p:nvPr/>
        </p:nvSpPr>
        <p:spPr>
          <a:xfrm>
            <a:off x="1933516" y="3405098"/>
            <a:ext cx="1584176" cy="1488829"/>
          </a:xfrm>
          <a:prstGeom prst="bevel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агетная рамка 18"/>
          <p:cNvSpPr/>
          <p:nvPr/>
        </p:nvSpPr>
        <p:spPr>
          <a:xfrm>
            <a:off x="1907705" y="1796154"/>
            <a:ext cx="1584176" cy="1488829"/>
          </a:xfrm>
          <a:prstGeom prst="bevel">
            <a:avLst/>
          </a:prstGeom>
          <a:solidFill>
            <a:srgbClr val="B2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агетная рамка 19"/>
          <p:cNvSpPr/>
          <p:nvPr/>
        </p:nvSpPr>
        <p:spPr>
          <a:xfrm>
            <a:off x="5320287" y="1803574"/>
            <a:ext cx="1584176" cy="1488829"/>
          </a:xfrm>
          <a:prstGeom prst="beve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агетная рамка 20"/>
          <p:cNvSpPr/>
          <p:nvPr/>
        </p:nvSpPr>
        <p:spPr>
          <a:xfrm>
            <a:off x="3635896" y="4979690"/>
            <a:ext cx="1584176" cy="1488829"/>
          </a:xfrm>
          <a:prstGeom prst="beve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агетная рамка 21"/>
          <p:cNvSpPr/>
          <p:nvPr/>
        </p:nvSpPr>
        <p:spPr>
          <a:xfrm>
            <a:off x="3614156" y="3405097"/>
            <a:ext cx="1584176" cy="1488829"/>
          </a:xfrm>
          <a:prstGeom prst="beve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агетная рамка 22"/>
          <p:cNvSpPr/>
          <p:nvPr/>
        </p:nvSpPr>
        <p:spPr>
          <a:xfrm>
            <a:off x="6999414" y="1781895"/>
            <a:ext cx="1584176" cy="1488829"/>
          </a:xfrm>
          <a:prstGeom prst="bevel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Багетная рамка 23"/>
          <p:cNvSpPr/>
          <p:nvPr/>
        </p:nvSpPr>
        <p:spPr>
          <a:xfrm>
            <a:off x="5328084" y="4974352"/>
            <a:ext cx="1584176" cy="1488829"/>
          </a:xfrm>
          <a:prstGeom prst="bevel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агетная рамка 24"/>
          <p:cNvSpPr/>
          <p:nvPr/>
        </p:nvSpPr>
        <p:spPr>
          <a:xfrm>
            <a:off x="5344397" y="3388773"/>
            <a:ext cx="1584176" cy="1488829"/>
          </a:xfrm>
          <a:prstGeom prst="bevel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Багетная рамка 25"/>
          <p:cNvSpPr/>
          <p:nvPr/>
        </p:nvSpPr>
        <p:spPr>
          <a:xfrm>
            <a:off x="6999414" y="4977267"/>
            <a:ext cx="1584176" cy="1488829"/>
          </a:xfrm>
          <a:prstGeom prst="bevel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Багетная рамка 26"/>
          <p:cNvSpPr/>
          <p:nvPr/>
        </p:nvSpPr>
        <p:spPr>
          <a:xfrm>
            <a:off x="7033193" y="3381425"/>
            <a:ext cx="1584176" cy="1488829"/>
          </a:xfrm>
          <a:prstGeom prst="beve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>
            <a:hlinkClick r:id="rId3" action="ppaction://hlinksldjump"/>
          </p:cNvPr>
          <p:cNvSpPr txBox="1"/>
          <p:nvPr/>
        </p:nvSpPr>
        <p:spPr>
          <a:xfrm>
            <a:off x="460778" y="280949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87106" y="280949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hlinkClick r:id="rId6" action="ppaction://hlinksldjump"/>
          </p:cNvPr>
          <p:cNvSpPr txBox="1"/>
          <p:nvPr/>
        </p:nvSpPr>
        <p:spPr>
          <a:xfrm>
            <a:off x="3848395" y="328902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hlinkClick r:id="rId7" action="ppaction://hlinksldjump"/>
          </p:cNvPr>
          <p:cNvSpPr txBox="1"/>
          <p:nvPr/>
        </p:nvSpPr>
        <p:spPr>
          <a:xfrm>
            <a:off x="5616849" y="328902"/>
            <a:ext cx="1171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hlinkClick r:id="rId8" action="ppaction://hlinksldjump"/>
          </p:cNvPr>
          <p:cNvSpPr txBox="1"/>
          <p:nvPr/>
        </p:nvSpPr>
        <p:spPr>
          <a:xfrm>
            <a:off x="7243953" y="339299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hlinkClick r:id="rId9" action="ppaction://hlinksldjump"/>
          </p:cNvPr>
          <p:cNvSpPr txBox="1"/>
          <p:nvPr/>
        </p:nvSpPr>
        <p:spPr>
          <a:xfrm>
            <a:off x="403585" y="1870975"/>
            <a:ext cx="11588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6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>
            <a:hlinkClick r:id="rId10" action="ppaction://hlinksldjump"/>
          </p:cNvPr>
          <p:cNvSpPr txBox="1"/>
          <p:nvPr/>
        </p:nvSpPr>
        <p:spPr>
          <a:xfrm>
            <a:off x="2060058" y="1897455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7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hlinkClick r:id="rId11" action="ppaction://hlinksldjump"/>
          </p:cNvPr>
          <p:cNvSpPr txBox="1"/>
          <p:nvPr/>
        </p:nvSpPr>
        <p:spPr>
          <a:xfrm>
            <a:off x="3840015" y="1914374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8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hlinkClick r:id="rId12" action="ppaction://hlinksldjump"/>
          </p:cNvPr>
          <p:cNvSpPr txBox="1"/>
          <p:nvPr/>
        </p:nvSpPr>
        <p:spPr>
          <a:xfrm>
            <a:off x="5522729" y="1914373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9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hlinkClick r:id="rId13" action="ppaction://hlinksldjump"/>
          </p:cNvPr>
          <p:cNvSpPr txBox="1"/>
          <p:nvPr/>
        </p:nvSpPr>
        <p:spPr>
          <a:xfrm>
            <a:off x="7225867" y="1914374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hlinkClick r:id="rId14" action="ppaction://hlinksldjump"/>
          </p:cNvPr>
          <p:cNvSpPr txBox="1"/>
          <p:nvPr/>
        </p:nvSpPr>
        <p:spPr>
          <a:xfrm>
            <a:off x="456847" y="3499276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11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hlinkClick r:id="rId15" action="ppaction://hlinksldjump"/>
          </p:cNvPr>
          <p:cNvSpPr txBox="1"/>
          <p:nvPr/>
        </p:nvSpPr>
        <p:spPr>
          <a:xfrm>
            <a:off x="2159732" y="3499276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12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hlinkClick r:id="rId16" action="ppaction://hlinksldjump"/>
          </p:cNvPr>
          <p:cNvSpPr txBox="1"/>
          <p:nvPr/>
        </p:nvSpPr>
        <p:spPr>
          <a:xfrm>
            <a:off x="3815916" y="3512644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13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hlinkClick r:id="rId17" action="ppaction://hlinksldjump"/>
          </p:cNvPr>
          <p:cNvSpPr txBox="1"/>
          <p:nvPr/>
        </p:nvSpPr>
        <p:spPr>
          <a:xfrm>
            <a:off x="5536844" y="3499275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14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43">
            <a:hlinkClick r:id="rId18" action="ppaction://hlinksldjump"/>
          </p:cNvPr>
          <p:cNvSpPr txBox="1"/>
          <p:nvPr/>
        </p:nvSpPr>
        <p:spPr>
          <a:xfrm>
            <a:off x="7243953" y="3482139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15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>
            <a:hlinkClick r:id="rId19" action="ppaction://hlinksldjump"/>
          </p:cNvPr>
          <p:cNvSpPr txBox="1"/>
          <p:nvPr/>
        </p:nvSpPr>
        <p:spPr>
          <a:xfrm>
            <a:off x="477204" y="5030369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16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hlinkClick r:id="rId20" action="ppaction://hlinksldjump"/>
          </p:cNvPr>
          <p:cNvSpPr txBox="1"/>
          <p:nvPr/>
        </p:nvSpPr>
        <p:spPr>
          <a:xfrm>
            <a:off x="2183496" y="5064772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17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46">
            <a:hlinkClick r:id="rId21" action="ppaction://hlinksldjump"/>
          </p:cNvPr>
          <p:cNvSpPr txBox="1"/>
          <p:nvPr/>
        </p:nvSpPr>
        <p:spPr>
          <a:xfrm>
            <a:off x="3850253" y="5064772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18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hlinkClick r:id="rId22" action="ppaction://hlinksldjump"/>
          </p:cNvPr>
          <p:cNvSpPr txBox="1"/>
          <p:nvPr/>
        </p:nvSpPr>
        <p:spPr>
          <a:xfrm>
            <a:off x="5572264" y="5064772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19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>
            <a:hlinkClick r:id="rId23" action="ppaction://hlinksldjump"/>
          </p:cNvPr>
          <p:cNvSpPr txBox="1"/>
          <p:nvPr/>
        </p:nvSpPr>
        <p:spPr>
          <a:xfrm>
            <a:off x="7242934" y="5064772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</a:t>
            </a:r>
            <a:endParaRPr lang="ru-RU" sz="7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68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8229600" cy="4565952"/>
          </a:xfrm>
        </p:spPr>
        <p:txBody>
          <a:bodyPr>
            <a:noAutofit/>
          </a:bodyPr>
          <a:lstStyle/>
          <a:p>
            <a:b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1.Какую годовщину Великой Отечественной войны отмечает наша страна в этом году?</a:t>
            </a:r>
            <a:b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EA4867A-258D-4FF3-9814-FBA879291F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4756768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38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1117172" y="2780928"/>
            <a:ext cx="75608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81 годовщину  </a:t>
            </a:r>
          </a:p>
          <a:p>
            <a:pPr algn="ctr"/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Великой Победы</a:t>
            </a:r>
            <a:endParaRPr lang="en-US" dirty="0"/>
          </a:p>
        </p:txBody>
      </p:sp>
      <p:pic>
        <p:nvPicPr>
          <p:cNvPr id="7" name="Рисунок 6">
            <a:hlinkClick r:id="rId3" action="ppaction://hlinksldjump"/>
            <a:extLst>
              <a:ext uri="{FF2B5EF4-FFF2-40B4-BE49-F238E27FC236}">
                <a16:creationId xmlns:a16="http://schemas.microsoft.com/office/drawing/2014/main" id="{5C21AAA1-7F12-4420-8877-6221300D50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25144"/>
            <a:ext cx="1073671" cy="107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2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157592" cy="3240360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Сколько лет длилась Великая Отечественная война?</a:t>
            </a:r>
            <a:b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b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5A9882-0DD0-45F9-B816-4A33DA5614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458776"/>
            <a:ext cx="1112341" cy="111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57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791579" y="2204864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 года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4176464"/>
          </a:xfrm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3.Частью какой войны была Великая Отечественная война?</a:t>
            </a:r>
            <a:br>
              <a:rPr lang="ru-RU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6E27E63D-6CAD-46EB-AEF9-E425B8CA0D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581128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8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457200" y="2204864"/>
            <a:ext cx="8229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Частью Второй Мировой войны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6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4536504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4.Назовите фамилию, имя, отчество Верховного главнокомандующего Вооруженными силами в годы Великой Отечественной войны?</a:t>
            </a:r>
            <a:b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82F39654-71A5-4CE1-9C13-16B334EB8A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623688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90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791579" y="2204864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343704F-51D3-4350-BD8C-623B3F1C2D1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" t="1607" r="3344" b="2463"/>
          <a:stretch/>
        </p:blipFill>
        <p:spPr>
          <a:xfrm>
            <a:off x="1907704" y="404664"/>
            <a:ext cx="403244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8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Как называлась пограничная застава, которая одной из первых приняла на себя удар фашистских полчищ?</a:t>
            </a: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F09B0227-382A-43BA-8B98-780DDC06A8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4581128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47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28B2B15-74E8-4819-81B0-76299F8E6B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53" y="512112"/>
            <a:ext cx="5827152" cy="42130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910374C-1389-4264-8A53-FC57347794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8364"/>
            <a:ext cx="2124079" cy="212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9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340768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Сколько дней длилась оборона Брестской крепости?</a:t>
            </a:r>
          </a:p>
          <a:p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D51D3686-D200-45B3-98D7-2787911983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128" y="4509120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50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BF9A207-ABBD-404D-BC9E-F9BE8C7810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43" y="476672"/>
            <a:ext cx="5829219" cy="39604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00C15FF-EEBF-4F42-8868-007D90C807F9}"/>
              </a:ext>
            </a:extLst>
          </p:cNvPr>
          <p:cNvSpPr txBox="1"/>
          <p:nvPr/>
        </p:nvSpPr>
        <p:spPr>
          <a:xfrm>
            <a:off x="6588847" y="908720"/>
            <a:ext cx="20979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дней</a:t>
            </a:r>
            <a:endParaRPr lang="en-US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55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157592" cy="396044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Какой девиз был изначально на георгиевской ленточке?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означают её цвета?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50FC8061-97EE-4CCA-8DCC-3D3EABC46D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4653136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16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8BDF3DA-076B-4AA4-B345-7EFE8BA4B2D9}"/>
              </a:ext>
            </a:extLst>
          </p:cNvPr>
          <p:cNvSpPr/>
          <p:nvPr/>
        </p:nvSpPr>
        <p:spPr>
          <a:xfrm>
            <a:off x="827584" y="1366897"/>
            <a:ext cx="785921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ленте отображался девиз </a:t>
            </a:r>
          </a:p>
          <a:p>
            <a:r>
              <a:rPr lang="ru-RU" sz="32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 службу и храбрость». </a:t>
            </a:r>
          </a:p>
          <a:p>
            <a:r>
              <a:rPr lang="ru-RU" sz="3200" b="1" dirty="0">
                <a:solidFill>
                  <a:srgbClr val="040C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Чёрный цвет означает «дым», а жёлто-оранжевый – «огонь сражения».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76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980728"/>
            <a:ext cx="8784976" cy="4455368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8.Сколько дней продолжалась решающая битва за Сталинград?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14E623E6-38E3-42FD-AAFE-BB8A4DE8F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149080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54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E5416CF-ACC8-410D-973E-7E5DDE4CE0D2}"/>
              </a:ext>
            </a:extLst>
          </p:cNvPr>
          <p:cNvSpPr/>
          <p:nvPr/>
        </p:nvSpPr>
        <p:spPr>
          <a:xfrm>
            <a:off x="6349716" y="846138"/>
            <a:ext cx="23294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 дней</a:t>
            </a:r>
            <a:endParaRPr lang="en-US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5038476-AB87-4E68-B08D-8F79239D99E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47"/>
          <a:stretch/>
        </p:blipFill>
        <p:spPr>
          <a:xfrm>
            <a:off x="738871" y="476672"/>
            <a:ext cx="5356488" cy="411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10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378021" cy="475252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В ходе какой битвы произошло крупнейшее танковое сражение Великой Отечественной и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мировой войны?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48E39F49-AD24-4722-9986-B1B94188F3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4437112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0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FEA0FFD-D2CB-40C2-A46A-D19DA774B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12" y="476673"/>
            <a:ext cx="5400600" cy="356193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D924283-1DAA-4581-AE24-C28B2636AC2A}"/>
              </a:ext>
            </a:extLst>
          </p:cNvPr>
          <p:cNvSpPr/>
          <p:nvPr/>
        </p:nvSpPr>
        <p:spPr>
          <a:xfrm>
            <a:off x="1979712" y="4038607"/>
            <a:ext cx="48965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Курской битвы.</a:t>
            </a:r>
          </a:p>
          <a:p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районе посёлка Прохоровка </a:t>
            </a:r>
          </a:p>
          <a:p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Белгородской области 12 июля 1943 г. произошло танковое сражение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8765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363272" cy="504056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Этой юной россиянке суждено было стать, хоть и посмертно, четвёртой женщиной – Героем Советского Союза и первой в Великой Отечественной войне. Назовите её имя.</a:t>
            </a:r>
            <a:b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FCA7B819-8E6D-4557-BE2A-8F90ABC18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4437112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5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988D91-3827-40E9-8503-ACB80E5ED9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30"/>
          <a:stretch/>
        </p:blipFill>
        <p:spPr>
          <a:xfrm>
            <a:off x="683568" y="617367"/>
            <a:ext cx="5675118" cy="380713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908A432-8723-4101-8DC5-258773A28BB2}"/>
              </a:ext>
            </a:extLst>
          </p:cNvPr>
          <p:cNvSpPr/>
          <p:nvPr/>
        </p:nvSpPr>
        <p:spPr>
          <a:xfrm>
            <a:off x="683568" y="4340422"/>
            <a:ext cx="61206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Зоя Космодемьянская- «Таня», партизанка, разведчица</a:t>
            </a:r>
            <a:endParaRPr lang="en-US" sz="1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2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417646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Какой город в годы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войны выдержал 900-дневную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осаду немецких войск?</a:t>
            </a: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939132-73ED-49B0-BC05-3D561824F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4581128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57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791579" y="2204864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86F20EA-F649-4182-8D97-EF72D3972E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002" y="440721"/>
            <a:ext cx="5652190" cy="423914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9B76BEC-E7E6-460A-8327-060DEAFC4318}"/>
              </a:ext>
            </a:extLst>
          </p:cNvPr>
          <p:cNvSpPr/>
          <p:nvPr/>
        </p:nvSpPr>
        <p:spPr>
          <a:xfrm>
            <a:off x="721003" y="2204864"/>
            <a:ext cx="5480192" cy="9969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Ленинград, находящийся в блокаде, благородно и мужественно держался.</a:t>
            </a:r>
          </a:p>
          <a:p>
            <a:pPr algn="just"/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лишь 3% населения погибло от бомбежек, остальные 97% - от голода. </a:t>
            </a:r>
            <a:endParaRPr lang="en-US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51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492896"/>
            <a:ext cx="8229600" cy="36004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По льду какого озера проходила «Дорога жизни», проложенная для снабжения блокадного Ленинграда?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Helvetica Neue"/>
              </a:rPr>
            </a:br>
            <a:br>
              <a:rPr lang="ru-RU" b="1" dirty="0">
                <a:solidFill>
                  <a:srgbClr val="000000"/>
                </a:solidFill>
                <a:latin typeface="Helvetica Neue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FF8696-EA9F-4E6F-9C11-088BB26BE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4437112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7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-7112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2CD736B-305D-46A8-B36F-D8BCB525A8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06572"/>
            <a:ext cx="5328592" cy="364184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7DE6C37-A09F-4FFA-9481-E56E626B1588}"/>
              </a:ext>
            </a:extLst>
          </p:cNvPr>
          <p:cNvSpPr/>
          <p:nvPr/>
        </p:nvSpPr>
        <p:spPr>
          <a:xfrm>
            <a:off x="683568" y="3898310"/>
            <a:ext cx="5040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Ладожское озеро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73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Назовите отечественный танк, который  стал легендой Второй Мировой войны?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0F488B61-EFE0-4DA1-8F5C-763560447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4653136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5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457200" y="3816418"/>
            <a:ext cx="75656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Т-34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580B3E-51A0-415D-86A8-BE5B7D7D2E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57" y="548680"/>
            <a:ext cx="5507424" cy="326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84784"/>
            <a:ext cx="8517632" cy="4176464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 Во время Великой Отечественной войны «катюшами» называли…</a:t>
            </a: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DB124CC1-16B5-416D-BC39-03C42AB34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4653136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2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623A53-9111-42FB-A748-2B54B537C1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39" y="518319"/>
            <a:ext cx="6470028" cy="3414737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0366230-A90C-4A81-A223-C7F7587E6394}"/>
              </a:ext>
            </a:extLst>
          </p:cNvPr>
          <p:cNvSpPr/>
          <p:nvPr/>
        </p:nvSpPr>
        <p:spPr>
          <a:xfrm>
            <a:off x="899592" y="3753098"/>
            <a:ext cx="58143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Ракетные установки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52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060848"/>
            <a:ext cx="8229600" cy="3744416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 В каком городе находится Мамаев курган, </a:t>
            </a:r>
            <a:b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котором расположен </a:t>
            </a:r>
            <a:b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памятник-ансамбль </a:t>
            </a:r>
            <a:b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«Героям Сталинградской битвы»?</a:t>
            </a:r>
            <a:b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96DF153E-CAD8-4C96-AB3E-8F2886D741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4581128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69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77DF688-D0A2-4369-BA2B-858241B6FB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86749"/>
            <a:ext cx="5857148" cy="3894212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BF7F32D-89C3-4414-8219-DC66483A2F05}"/>
              </a:ext>
            </a:extLst>
          </p:cNvPr>
          <p:cNvSpPr/>
          <p:nvPr/>
        </p:nvSpPr>
        <p:spPr>
          <a:xfrm>
            <a:off x="2051720" y="4208351"/>
            <a:ext cx="26632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55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32859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16. Кто из главнокомандующих Великой Отечественной войны был четырежды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Героем Советского Союза?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2060"/>
                </a:solidFill>
                <a:latin typeface="Helvetica Neue"/>
              </a:rPr>
              <a:t> </a:t>
            </a:r>
            <a:br>
              <a:rPr lang="ru-RU" dirty="0">
                <a:solidFill>
                  <a:srgbClr val="000000"/>
                </a:solidFill>
                <a:latin typeface="Helvetica Neue"/>
              </a:rPr>
            </a:br>
            <a:br>
              <a:rPr lang="ru-RU" dirty="0">
                <a:solidFill>
                  <a:srgbClr val="000000"/>
                </a:solidFill>
                <a:latin typeface="Helvetica Neue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CCD5A443-92CB-44E8-903C-B1C5BB471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4653136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1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539552" y="3955703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Георгий Константинович Жуков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53A9D76-1FC6-4932-A210-11F8BAB7AC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60554"/>
            <a:ext cx="5092723" cy="339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8640960" cy="4896544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 Какая крупная битва была завершающим этапом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войны?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FACD7626-E8E1-42BF-BA91-145FE7D41D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4437112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6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791579" y="2204864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9349AEA-2243-4C1A-8F3D-E66733E89B13}"/>
              </a:ext>
            </a:extLst>
          </p:cNvPr>
          <p:cNvSpPr/>
          <p:nvPr/>
        </p:nvSpPr>
        <p:spPr>
          <a:xfrm>
            <a:off x="971600" y="3799931"/>
            <a:ext cx="58158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Битва за Берлин</a:t>
            </a:r>
            <a:endParaRPr lang="en-US" sz="4400" dirty="0">
              <a:solidFill>
                <a:srgbClr val="C00000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1F2BFB7-9ADF-4066-8653-6620CB4347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27" y="509936"/>
            <a:ext cx="5350125" cy="333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58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4896544"/>
          </a:xfrm>
        </p:spPr>
        <p:txBody>
          <a:bodyPr>
            <a:noAutofit/>
          </a:bodyPr>
          <a:lstStyle/>
          <a:p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18. Когда было водружено Знамя Победы над Рейхстагом в Берлине?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7A63C2B7-FFA1-453D-BB38-53C11ED8B3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695696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80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5B13B1B-0835-49E0-93ED-9337094C92F5}"/>
              </a:ext>
            </a:extLst>
          </p:cNvPr>
          <p:cNvSpPr/>
          <p:nvPr/>
        </p:nvSpPr>
        <p:spPr>
          <a:xfrm>
            <a:off x="4716016" y="810432"/>
            <a:ext cx="39707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 апреля 1945 года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A5CCEA-556D-42F1-9091-50D0D703DF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8" y="476672"/>
            <a:ext cx="4176464" cy="373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66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4752528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19. Какое название получил парад, прошедший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 июня 1945 года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Красной площади?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727D1BF3-BDD0-412C-B4F9-97333AC54B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0112" y="4437112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5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5B93E44-7EF0-447A-BF4C-98D4D557B2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68" y="476672"/>
            <a:ext cx="5808247" cy="374088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61A515A-DE5C-4731-8472-86F7A9945E74}"/>
              </a:ext>
            </a:extLst>
          </p:cNvPr>
          <p:cNvSpPr/>
          <p:nvPr/>
        </p:nvSpPr>
        <p:spPr>
          <a:xfrm>
            <a:off x="1907704" y="4149079"/>
            <a:ext cx="554461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Парад Победы</a:t>
            </a:r>
            <a:endParaRPr lang="en-US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76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363272" cy="4824536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. Назовите 12 городов-героев. 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</a:p>
        </p:txBody>
      </p:sp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id="{1E881F7E-D7FE-4150-AB33-5229B51720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437112"/>
            <a:ext cx="110956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05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22EA6-1C0F-4C4A-84FE-7301DB6B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3843C1-58CF-48D9-AD2E-491D8C31F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C02E01AF-2511-4FE1-A046-A69D1CE2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725144"/>
            <a:ext cx="1079086" cy="10729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58329D-BA4E-445C-9255-4D86BE1C25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29" y="467381"/>
            <a:ext cx="5993845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87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93C8C9-69D8-45C1-9185-135F3A5CE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5EC683C-8B4B-4DEE-8BE1-0005E70A0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778</Words>
  <Application>Microsoft Office PowerPoint</Application>
  <PresentationFormat>Экран (4:3)</PresentationFormat>
  <Paragraphs>85</Paragraphs>
  <Slides>44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0" baseType="lpstr">
      <vt:lpstr>Helvetica Neue</vt:lpstr>
      <vt:lpstr>Arial</vt:lpstr>
      <vt:lpstr>Arial Narrow</vt:lpstr>
      <vt:lpstr>Calibri</vt:lpstr>
      <vt:lpstr>Times New Roman</vt:lpstr>
      <vt:lpstr>Тема Office</vt:lpstr>
      <vt:lpstr>Презентация PowerPoint</vt:lpstr>
      <vt:lpstr>Суть игры «Военные страницы истории» заключается в том, что участвуют 2 команды в составе 6 человек; в результате жеребьевки, происходит выбор команды, которая первая будет выбирать номер вопроса.  В последствии команды по очереди выбирают вопросы. Вопрос звучит одновременно для двух команд. Право ответить на вопрос первой предоставляется команде, которая его и выбрала. Заслушиваются ответы у двух команд, если ответы верны у обеих команд, то каждой из них присуждается по 1 баллу.  Команда не получает балл за отказ от ответа, неверный ответ, за ответ на вопрос несвоевременно; если ответ прозвучал не в полном объеме, то команда получает 0,5 балла.  Игра завершается, когда на все вопросы даны ответы. Происходит подсчет баллов-фишек, участники, набравшие большее количество баллов, награждаются дипломами, остальные-дипломами участника. Задача команд: за 40 минут дать большее количество правильных ответов, соответственно – получить большее количество баллов-фишек.  По истечении 40 минут подводятся итоги, происходит подсчет баллов.  </vt:lpstr>
      <vt:lpstr>Презентация PowerPoint</vt:lpstr>
      <vt:lpstr> 1.Какую годовщину Великой Отечественной войны отмечает наша страна в этом году?  Ответ: </vt:lpstr>
      <vt:lpstr>Презентация PowerPoint</vt:lpstr>
      <vt:lpstr>2. Сколько лет длилась Великая Отечественная война?  Ответ: </vt:lpstr>
      <vt:lpstr>Презентация PowerPoint</vt:lpstr>
      <vt:lpstr>3.Частью какой войны была Великая Отечественная война?  Ответ:</vt:lpstr>
      <vt:lpstr>Презентация PowerPoint</vt:lpstr>
      <vt:lpstr>4.Назовите фамилию, имя, отчество Верховного главнокомандующего Вооруженными силами в годы Великой Отечественной войны?   Ответ:</vt:lpstr>
      <vt:lpstr>Презентация PowerPoint</vt:lpstr>
      <vt:lpstr>5. Как называлась пограничная застава, которая одной из первых приняла на себя удар фашистских полчищ?  Ответ:</vt:lpstr>
      <vt:lpstr>Презентация PowerPoint</vt:lpstr>
      <vt:lpstr>Презентация PowerPoint</vt:lpstr>
      <vt:lpstr>Презентация PowerPoint</vt:lpstr>
      <vt:lpstr>7. Какой девиз был изначально на георгиевской ленточке? Что означают её цвета?    Ответ:</vt:lpstr>
      <vt:lpstr>Презентация PowerPoint</vt:lpstr>
      <vt:lpstr>8.Сколько дней продолжалась решающая битва за Сталинград?   Ответ:</vt:lpstr>
      <vt:lpstr>Презентация PowerPoint</vt:lpstr>
      <vt:lpstr>9. В ходе какой битвы произошло крупнейшее танковое сражение Великой Отечественной и  Второй мировой войны?   Ответ:</vt:lpstr>
      <vt:lpstr>Презентация PowerPoint</vt:lpstr>
      <vt:lpstr>10. Этой юной россиянке суждено было стать, хоть и посмертно, четвёртой женщиной – Героем Советского Союза и первой в Великой Отечественной войне. Назовите её имя.  Ответ:</vt:lpstr>
      <vt:lpstr>Презентация PowerPoint</vt:lpstr>
      <vt:lpstr>11. Какой город в годы  Великой Отечественной войны выдержал 900-дневную  осаду немецких войск?   Ответ: </vt:lpstr>
      <vt:lpstr>Презентация PowerPoint</vt:lpstr>
      <vt:lpstr>12. По льду какого озера проходила «Дорога жизни», проложенная для снабжения блокадного Ленинграда?   Ответ:   </vt:lpstr>
      <vt:lpstr>Презентация PowerPoint</vt:lpstr>
      <vt:lpstr>13. Назовите отечественный танк, который  стал легендой Второй Мировой войны?   Ответ: </vt:lpstr>
      <vt:lpstr>Презентация PowerPoint</vt:lpstr>
      <vt:lpstr>14. Во время Великой Отечественной войны «катюшами» называли…   Ответ:</vt:lpstr>
      <vt:lpstr>Презентация PowerPoint</vt:lpstr>
      <vt:lpstr>15. В каком городе находится Мамаев курган,  на котором расположен  памятник-ансамбль  «Героям Сталинградской битвы»?  Ответ:  </vt:lpstr>
      <vt:lpstr>Презентация PowerPoint</vt:lpstr>
      <vt:lpstr>16. Кто из главнокомандующих Великой Отечественной войны был четырежды  Героем Советского Союза?    Ответ: </vt:lpstr>
      <vt:lpstr>Презентация PowerPoint</vt:lpstr>
      <vt:lpstr>17. Какая крупная битва была завершающим этапом  Великой Отечественной войны?  Ответ: </vt:lpstr>
      <vt:lpstr>Презентация PowerPoint</vt:lpstr>
      <vt:lpstr> 18. Когда было водружено Знамя Победы над Рейхстагом в Берлине?   Ответ: </vt:lpstr>
      <vt:lpstr>Презентация PowerPoint</vt:lpstr>
      <vt:lpstr>19. Какое название получил парад, прошедший  24 июня 1945 года  на Красной площади?  Ответ:</vt:lpstr>
      <vt:lpstr>Презентация PowerPoint</vt:lpstr>
      <vt:lpstr>20 . Назовите 12 городов-героев.     Ответ: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Моргорская Наталья</dc:creator>
  <cp:lastModifiedBy>Наталья Моргорская</cp:lastModifiedBy>
  <cp:revision>39</cp:revision>
  <dcterms:modified xsi:type="dcterms:W3CDTF">2026-05-14T04:19:38Z</dcterms:modified>
</cp:coreProperties>
</file>