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mp3" ContentType="audio/m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2" r:id="rId44"/>
    <p:sldId id="298" r:id="rId45"/>
    <p:sldId id="299" r:id="rId46"/>
    <p:sldId id="300" r:id="rId47"/>
    <p:sldId id="301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1" r:id="rId66"/>
    <p:sldId id="320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</p:sldIdLst>
  <p:sldSz cx="12192000" cy="6858000"/>
  <p:notesSz cx="6858000" cy="9144000"/>
  <p:custDataLst>
    <p:tags r:id="rId8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slide" Target="slides/slide32.xml" /><Relationship Id="rId34" Type="http://schemas.openxmlformats.org/officeDocument/2006/relationships/slide" Target="slides/slide33.xml" /><Relationship Id="rId35" Type="http://schemas.openxmlformats.org/officeDocument/2006/relationships/slide" Target="slides/slide34.xml" /><Relationship Id="rId36" Type="http://schemas.openxmlformats.org/officeDocument/2006/relationships/slide" Target="slides/slide35.xml" /><Relationship Id="rId37" Type="http://schemas.openxmlformats.org/officeDocument/2006/relationships/slide" Target="slides/slide36.xml" /><Relationship Id="rId38" Type="http://schemas.openxmlformats.org/officeDocument/2006/relationships/slide" Target="slides/slide37.xml" /><Relationship Id="rId39" Type="http://schemas.openxmlformats.org/officeDocument/2006/relationships/slide" Target="slides/slide38.xml" /><Relationship Id="rId4" Type="http://schemas.openxmlformats.org/officeDocument/2006/relationships/slide" Target="slides/slide3.xml" /><Relationship Id="rId40" Type="http://schemas.openxmlformats.org/officeDocument/2006/relationships/slide" Target="slides/slide39.xml" /><Relationship Id="rId41" Type="http://schemas.openxmlformats.org/officeDocument/2006/relationships/slide" Target="slides/slide40.xml" /><Relationship Id="rId42" Type="http://schemas.openxmlformats.org/officeDocument/2006/relationships/slide" Target="slides/slide41.xml" /><Relationship Id="rId43" Type="http://schemas.openxmlformats.org/officeDocument/2006/relationships/slide" Target="slides/slide42.xml" /><Relationship Id="rId44" Type="http://schemas.openxmlformats.org/officeDocument/2006/relationships/slide" Target="slides/slide43.xml" /><Relationship Id="rId45" Type="http://schemas.openxmlformats.org/officeDocument/2006/relationships/slide" Target="slides/slide44.xml" /><Relationship Id="rId46" Type="http://schemas.openxmlformats.org/officeDocument/2006/relationships/slide" Target="slides/slide45.xml" /><Relationship Id="rId47" Type="http://schemas.openxmlformats.org/officeDocument/2006/relationships/slide" Target="slides/slide46.xml" /><Relationship Id="rId48" Type="http://schemas.openxmlformats.org/officeDocument/2006/relationships/slide" Target="slides/slide47.xml" /><Relationship Id="rId49" Type="http://schemas.openxmlformats.org/officeDocument/2006/relationships/slide" Target="slides/slide48.xml" /><Relationship Id="rId5" Type="http://schemas.openxmlformats.org/officeDocument/2006/relationships/slide" Target="slides/slide4.xml" /><Relationship Id="rId50" Type="http://schemas.openxmlformats.org/officeDocument/2006/relationships/slide" Target="slides/slide49.xml" /><Relationship Id="rId51" Type="http://schemas.openxmlformats.org/officeDocument/2006/relationships/slide" Target="slides/slide50.xml" /><Relationship Id="rId52" Type="http://schemas.openxmlformats.org/officeDocument/2006/relationships/slide" Target="slides/slide51.xml" /><Relationship Id="rId53" Type="http://schemas.openxmlformats.org/officeDocument/2006/relationships/slide" Target="slides/slide52.xml" /><Relationship Id="rId54" Type="http://schemas.openxmlformats.org/officeDocument/2006/relationships/slide" Target="slides/slide53.xml" /><Relationship Id="rId55" Type="http://schemas.openxmlformats.org/officeDocument/2006/relationships/slide" Target="slides/slide54.xml" /><Relationship Id="rId56" Type="http://schemas.openxmlformats.org/officeDocument/2006/relationships/slide" Target="slides/slide55.xml" /><Relationship Id="rId57" Type="http://schemas.openxmlformats.org/officeDocument/2006/relationships/slide" Target="slides/slide56.xml" /><Relationship Id="rId58" Type="http://schemas.openxmlformats.org/officeDocument/2006/relationships/slide" Target="slides/slide57.xml" /><Relationship Id="rId59" Type="http://schemas.openxmlformats.org/officeDocument/2006/relationships/slide" Target="slides/slide58.xml" /><Relationship Id="rId6" Type="http://schemas.openxmlformats.org/officeDocument/2006/relationships/slide" Target="slides/slide5.xml" /><Relationship Id="rId60" Type="http://schemas.openxmlformats.org/officeDocument/2006/relationships/slide" Target="slides/slide59.xml" /><Relationship Id="rId61" Type="http://schemas.openxmlformats.org/officeDocument/2006/relationships/slide" Target="slides/slide60.xml" /><Relationship Id="rId62" Type="http://schemas.openxmlformats.org/officeDocument/2006/relationships/slide" Target="slides/slide61.xml" /><Relationship Id="rId63" Type="http://schemas.openxmlformats.org/officeDocument/2006/relationships/slide" Target="slides/slide62.xml" /><Relationship Id="rId64" Type="http://schemas.openxmlformats.org/officeDocument/2006/relationships/slide" Target="slides/slide63.xml" /><Relationship Id="rId65" Type="http://schemas.openxmlformats.org/officeDocument/2006/relationships/slide" Target="slides/slide64.xml" /><Relationship Id="rId66" Type="http://schemas.openxmlformats.org/officeDocument/2006/relationships/slide" Target="slides/slide65.xml" /><Relationship Id="rId67" Type="http://schemas.openxmlformats.org/officeDocument/2006/relationships/slide" Target="slides/slide66.xml" /><Relationship Id="rId68" Type="http://schemas.openxmlformats.org/officeDocument/2006/relationships/slide" Target="slides/slide67.xml" /><Relationship Id="rId69" Type="http://schemas.openxmlformats.org/officeDocument/2006/relationships/slide" Target="slides/slide68.xml" /><Relationship Id="rId7" Type="http://schemas.openxmlformats.org/officeDocument/2006/relationships/slide" Target="slides/slide6.xml" /><Relationship Id="rId70" Type="http://schemas.openxmlformats.org/officeDocument/2006/relationships/slide" Target="slides/slide69.xml" /><Relationship Id="rId71" Type="http://schemas.openxmlformats.org/officeDocument/2006/relationships/slide" Target="slides/slide70.xml" /><Relationship Id="rId72" Type="http://schemas.openxmlformats.org/officeDocument/2006/relationships/slide" Target="slides/slide71.xml" /><Relationship Id="rId73" Type="http://schemas.openxmlformats.org/officeDocument/2006/relationships/slide" Target="slides/slide72.xml" /><Relationship Id="rId74" Type="http://schemas.openxmlformats.org/officeDocument/2006/relationships/slide" Target="slides/slide73.xml" /><Relationship Id="rId75" Type="http://schemas.openxmlformats.org/officeDocument/2006/relationships/slide" Target="slides/slide74.xml" /><Relationship Id="rId76" Type="http://schemas.openxmlformats.org/officeDocument/2006/relationships/slide" Target="slides/slide75.xml" /><Relationship Id="rId77" Type="http://schemas.openxmlformats.org/officeDocument/2006/relationships/slide" Target="slides/slide76.xml" /><Relationship Id="rId78" Type="http://schemas.openxmlformats.org/officeDocument/2006/relationships/slide" Target="slides/slide77.xml" /><Relationship Id="rId79" Type="http://schemas.openxmlformats.org/officeDocument/2006/relationships/slide" Target="slides/slide78.xml" /><Relationship Id="rId8" Type="http://schemas.openxmlformats.org/officeDocument/2006/relationships/slide" Target="slides/slide7.xml" /><Relationship Id="rId80" Type="http://schemas.openxmlformats.org/officeDocument/2006/relationships/slide" Target="slides/slide79.xml" /><Relationship Id="rId81" Type="http://schemas.openxmlformats.org/officeDocument/2006/relationships/slide" Target="slides/slide80.xml" /><Relationship Id="rId82" Type="http://schemas.openxmlformats.org/officeDocument/2006/relationships/slide" Target="slides/slide81.xml" /><Relationship Id="rId83" Type="http://schemas.openxmlformats.org/officeDocument/2006/relationships/slide" Target="slides/slide82.xml" /><Relationship Id="rId84" Type="http://schemas.openxmlformats.org/officeDocument/2006/relationships/slide" Target="slides/slide83.xml" /><Relationship Id="rId85" Type="http://schemas.openxmlformats.org/officeDocument/2006/relationships/slide" Target="slides/slide84.xml" /><Relationship Id="rId86" Type="http://schemas.openxmlformats.org/officeDocument/2006/relationships/tags" Target="tags/tag1.xml" /><Relationship Id="rId87" Type="http://schemas.openxmlformats.org/officeDocument/2006/relationships/presProps" Target="presProps.xml" /><Relationship Id="rId88" Type="http://schemas.openxmlformats.org/officeDocument/2006/relationships/viewProps" Target="viewProps.xml" /><Relationship Id="rId89" Type="http://schemas.openxmlformats.org/officeDocument/2006/relationships/theme" Target="theme/theme1.xml" /><Relationship Id="rId9" Type="http://schemas.openxmlformats.org/officeDocument/2006/relationships/slide" Target="slides/slide8.xml" /><Relationship Id="rId90" Type="http://schemas.openxmlformats.org/officeDocument/2006/relationships/tableStyles" Target="tableStyles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614DC-A037-4327-B72D-0B3222FBE290}" type="datetimeFigureOut">
              <a:rPr lang="ru-RU" smtClean="0"/>
              <a:t>21.02.2026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1436A-13A2-4E3E-8762-8F71B0E48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746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614DC-A037-4327-B72D-0B3222FBE290}" type="datetimeFigureOut">
              <a:rPr lang="ru-RU" smtClean="0"/>
              <a:t>21.02.2026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1436A-13A2-4E3E-8762-8F71B0E48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291329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614DC-A037-4327-B72D-0B3222FBE290}" type="datetimeFigureOut">
              <a:rPr lang="ru-RU" smtClean="0"/>
              <a:t>21.02.2026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1436A-13A2-4E3E-8762-8F71B0E48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62023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614DC-A037-4327-B72D-0B3222FBE290}" type="datetimeFigureOut">
              <a:rPr lang="ru-RU" smtClean="0"/>
              <a:t>21.02.2026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1436A-13A2-4E3E-8762-8F71B0E48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44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Relationship Id="rId3" Type="http://schemas.openxmlformats.org/officeDocument/2006/relationships/image" Target="../media/image7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.mp3" /><Relationship Id="rId5" Type="http://schemas.microsoft.com/office/2007/relationships/media" Target="../media/media1.mp3" TargetMode="Interna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2.mp3" /><Relationship Id="rId5" Type="http://schemas.microsoft.com/office/2007/relationships/media" Target="../media/media2.mp3" TargetMode="In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3.mp3" /><Relationship Id="rId5" Type="http://schemas.microsoft.com/office/2007/relationships/media" Target="../media/media3.mp3" TargetMode="Interna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4.mp3" /><Relationship Id="rId5" Type="http://schemas.microsoft.com/office/2007/relationships/media" Target="../media/media4.mp3" TargetMode="Interna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.mp3" /><Relationship Id="rId5" Type="http://schemas.microsoft.com/office/2007/relationships/media" Target="../media/media1.mp3" TargetMode="Internal" /><Relationship Id="rId6" Type="http://schemas.openxmlformats.org/officeDocument/2006/relationships/audio" Target="../media/media5.mp3" /><Relationship Id="rId7" Type="http://schemas.microsoft.com/office/2007/relationships/media" Target="../media/media5.mp3" TargetMode="Interna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.mp3" /><Relationship Id="rId5" Type="http://schemas.microsoft.com/office/2007/relationships/media" Target="../media/media1.mp3" TargetMode="Internal" /><Relationship Id="rId6" Type="http://schemas.openxmlformats.org/officeDocument/2006/relationships/audio" Target="../media/media6.mp3" /><Relationship Id="rId7" Type="http://schemas.microsoft.com/office/2007/relationships/media" Target="../media/media6.mp3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10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7.mp3" /><Relationship Id="rId5" Type="http://schemas.microsoft.com/office/2007/relationships/media" Target="../media/media7.mp3" TargetMode="Interna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8.mp3" /><Relationship Id="rId5" Type="http://schemas.microsoft.com/office/2007/relationships/media" Target="../media/media8.mp3" TargetMode="Interna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9.mp3" /><Relationship Id="rId5" Type="http://schemas.microsoft.com/office/2007/relationships/media" Target="../media/media9.mp3" TargetMode="Interna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0.mp3" /><Relationship Id="rId5" Type="http://schemas.microsoft.com/office/2007/relationships/media" Target="../media/media10.mp3" TargetMode="Interna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1.mp3" /><Relationship Id="rId5" Type="http://schemas.microsoft.com/office/2007/relationships/media" Target="../media/media11.mp3" TargetMode="Interna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audio" Target="../media/media12.mp3" /><Relationship Id="rId5" Type="http://schemas.microsoft.com/office/2007/relationships/media" Target="../media/media12.mp3" TargetMode="Interna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.jpe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7.jpe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jpe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6.jpeg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7.jpe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9.jpe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20.jpe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23.jpeg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jpe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jpeg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3.mp3" /><Relationship Id="rId6" Type="http://schemas.microsoft.com/office/2007/relationships/media" Target="../media/media13.mp3" TargetMode="Interna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4.mp3" /><Relationship Id="rId6" Type="http://schemas.microsoft.com/office/2007/relationships/media" Target="../media/media14.mp3" TargetMode="Interna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5.mp3" /><Relationship Id="rId6" Type="http://schemas.microsoft.com/office/2007/relationships/media" Target="../media/media15.mp3" TargetMode="Interna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6.mp3" /><Relationship Id="rId6" Type="http://schemas.microsoft.com/office/2007/relationships/media" Target="../media/media16.mp3" TargetMode="Interna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7.mp3" /><Relationship Id="rId6" Type="http://schemas.microsoft.com/office/2007/relationships/media" Target="../media/media17.mp3" TargetMode="Interna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Relationship Id="rId4" Type="http://schemas.openxmlformats.org/officeDocument/2006/relationships/image" Target="../media/image9.png" /><Relationship Id="rId5" Type="http://schemas.openxmlformats.org/officeDocument/2006/relationships/audio" Target="../media/media18.mp3" /><Relationship Id="rId6" Type="http://schemas.microsoft.com/office/2007/relationships/media" Target="../media/media18.mp3" TargetMode="Interna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8.jpeg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6.jpeg" /><Relationship Id="rId3" Type="http://schemas.openxmlformats.org/officeDocument/2006/relationships/image" Target="../media/image28.jpeg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1.jpeg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2.jpeg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3.jpeg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4.jpeg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jpeg" /><Relationship Id="rId3" Type="http://schemas.openxmlformats.org/officeDocument/2006/relationships/image" Target="../media/image35.jpeg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6.jpeg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6.jpe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Relationship Id="rId6" Type="http://schemas.openxmlformats.org/officeDocument/2006/relationships/image" Target="../media/image33.jpeg" /><Relationship Id="rId7" Type="http://schemas.openxmlformats.org/officeDocument/2006/relationships/image" Target="../media/image34.jpeg" /><Relationship Id="rId8" Type="http://schemas.openxmlformats.org/officeDocument/2006/relationships/image" Target="../media/image35.jpeg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7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81201"/>
            <a:ext cx="12192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14772" y="566057"/>
            <a:ext cx="61624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smtClean="0">
                <a:solidFill>
                  <a:schemeClr val="accent1">
                    <a:lumMod val="50000"/>
                  </a:schemeClr>
                </a:solidFill>
              </a:rPr>
              <a:t>НАСТАВНИЧЕСТВО</a:t>
            </a:r>
            <a:endParaRPr lang="ru-RU" sz="600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70293" y="1473369"/>
            <a:ext cx="16514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err="1" smtClean="0">
                <a:solidFill>
                  <a:schemeClr val="accent1">
                    <a:lumMod val="50000"/>
                  </a:schemeClr>
                </a:solidFill>
              </a:rPr>
              <a:t>квиз</a:t>
            </a:r>
            <a:endParaRPr lang="ru-RU" sz="600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897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42163" y="2336399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1 раунд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26413" y="3429000"/>
            <a:ext cx="4939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smtClean="0">
                <a:solidFill>
                  <a:schemeClr val="accent4"/>
                </a:solidFill>
                <a:effectLst/>
              </a:rPr>
              <a:t>верю – не верю</a:t>
            </a:r>
            <a:endParaRPr lang="ru-RU" sz="5400" b="1" cap="none" spc="0"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2691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10173" y="2459504"/>
            <a:ext cx="83716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>
                <a:solidFill>
                  <a:schemeClr val="accent4">
                    <a:lumMod val="20000"/>
                    <a:lumOff val="80000"/>
                  </a:schemeClr>
                </a:solidFill>
              </a:rPr>
              <a:t>Будет дано 7 </a:t>
            </a:r>
            <a:r>
              <a:rPr lang="ru-RU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утверждений.</a:t>
            </a:r>
          </a:p>
          <a:p>
            <a:pPr algn="ctr"/>
            <a:endParaRPr lang="ru-RU" sz="240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Вы </a:t>
            </a:r>
            <a:r>
              <a:rPr lang="ru-RU" sz="2400">
                <a:solidFill>
                  <a:schemeClr val="accent4">
                    <a:lumMod val="20000"/>
                    <a:lumOff val="80000"/>
                  </a:schemeClr>
                </a:solidFill>
              </a:rPr>
              <a:t>должны ответить в бланке ответов «Верю» или «Не верю</a:t>
            </a:r>
            <a:r>
              <a:rPr lang="ru-RU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».</a:t>
            </a:r>
          </a:p>
          <a:p>
            <a:pPr algn="ctr"/>
            <a:endParaRPr lang="ru-RU" sz="240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Время </a:t>
            </a:r>
            <a:r>
              <a:rPr lang="ru-RU" sz="2400">
                <a:solidFill>
                  <a:schemeClr val="accent4">
                    <a:lumMod val="20000"/>
                    <a:lumOff val="80000"/>
                  </a:schemeClr>
                </a:solidFill>
              </a:rPr>
              <a:t>ответа на вопрос 20 секунд</a:t>
            </a:r>
          </a:p>
        </p:txBody>
      </p:sp>
      <p:sp>
        <p:nvSpPr>
          <p:cNvPr id="3" name="Багетная рамка 2"/>
          <p:cNvSpPr/>
          <p:nvPr/>
        </p:nvSpPr>
        <p:spPr>
          <a:xfrm>
            <a:off x="4555235" y="5752460"/>
            <a:ext cx="3081528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СТАРТ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54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1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5678" y="2953512"/>
            <a:ext cx="98406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Верно ли, что по исследованиям, если наставляемый </a:t>
            </a:r>
            <a:endParaRPr lang="ru-RU" sz="3200" b="1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приносит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наставнику кофе в понедельник утром, </a:t>
            </a:r>
            <a:endParaRPr lang="ru-RU" sz="3200" b="1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эффективность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работы возрастает на 50%?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602703"/>
      </p:ext>
    </p:ext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2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7986" y="2679192"/>
            <a:ext cx="843602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Правда ли, что в Японии существует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обряд «обмена тетрадями»,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когда наставник и подопечный пишут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друг другу мысли в одну тетрадь по очереди,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чтобы лучше понять ход мыслей друг друга?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99565"/>
      </p:ext>
    </p:ext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3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8637" y="3137160"/>
            <a:ext cx="78947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Cуществует ли методика,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где наставнику запрещено говорить фразу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«Я же тебе говорил»?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402176"/>
      </p:ext>
    </p:ext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4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6918" y="3137160"/>
            <a:ext cx="103781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 средневековых ремесленных цехах (гильдиях) ученик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не имел права жениться до окончания срока обучения,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которое могло длиться 7 лет и дольше.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131963"/>
      </p:ext>
    </p:extLst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5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8457" y="3137160"/>
            <a:ext cx="10135082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Современные исследования доказывают,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что эффективный наставник обязательно должен быть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старше своего подопечного минимум на 5 лет,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иначе у него недостаточно авторитета.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9092"/>
      </p:ext>
    </p:extLst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6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6100" y="3137160"/>
            <a:ext cx="10259796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Слово «наставник» в русском языке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произошло от словосочетания «на ставить»,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то есть человек, который «ставит на правильный путь»,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направляет, как посох (ста́вка/посох).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423369"/>
      </p:ext>
    </p:extLst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90006" y="163231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7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9131" y="2487936"/>
            <a:ext cx="9673738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 Японии есть пословица: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«Сначала наставник бьет ученика палкой,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потом ученик бьет наставника палкой,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а потом они вместе бьют палкой глупых прохожих».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Это о трех этапах обучения: </a:t>
            </a:r>
          </a:p>
          <a:p>
            <a:pPr algn="ct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подчинение, мастерство, совместное творчество.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899865"/>
      </p:ext>
    </p:extLst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15806" y="4631543"/>
            <a:ext cx="5160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СДАЕМ БЛАНКИ!</a:t>
            </a:r>
            <a:endParaRPr lang="ru-RU" sz="5400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88239181"/>
      </p:ext>
    </p:extLst>
  </p:cSld>
  <p:clrMapOvr>
    <a:masterClrMapping/>
  </p:clrMapOvr>
  <p:transition spd="slow">
    <p:fade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25172" y="4631543"/>
            <a:ext cx="2541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ОТВЕТЫ</a:t>
            </a:r>
            <a:endParaRPr lang="ru-RU" sz="5400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5681142"/>
      </p:ext>
    </p:extLst>
  </p:cSld>
  <p:clrMapOvr>
    <a:masterClrMapping/>
  </p:clrMapOvr>
  <p:transition spd="slow"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1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Верно ли, что по исследованиям, </a:t>
            </a:r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если наставляемый приносит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наставнику кофе </a:t>
            </a:r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 понедельник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утром, </a:t>
            </a:r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эффективность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работы возрастает на 50%?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88920" y="3970532"/>
            <a:ext cx="890930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rgbClr val="FF0000"/>
                </a:solidFill>
              </a:rPr>
              <a:t>нет, не верю - хотя кофе и правда помогает ;-)</a:t>
            </a:r>
            <a:endParaRPr lang="ru-RU" sz="8000" b="1" cap="none" spc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44670177"/>
      </p:ext>
    </p:extLst>
  </p:cSld>
  <p:clrMapOvr>
    <a:masterClrMapping/>
  </p:clrMapOvr>
  <p:transition spd="slow">
    <p:fade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2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Правда ли, что в Японии существует </a:t>
            </a:r>
          </a:p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обряд «обмена тетрадями», когда наставник и подопечный пишут </a:t>
            </a:r>
          </a:p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друг другу мысли в одну тетрадь </a:t>
            </a:r>
            <a:b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по очереди, чтобы лучше понять </a:t>
            </a:r>
            <a:b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ход мыслей друг друга?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88920" y="4709197"/>
            <a:ext cx="890930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>
                <a:solidFill>
                  <a:schemeClr val="accent6"/>
                </a:solidFill>
              </a:rPr>
              <a:t>да, это реальная практика «Тё-коги» 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в </a:t>
            </a:r>
            <a:r>
              <a:rPr lang="ru-RU" sz="3200" b="1">
                <a:solidFill>
                  <a:schemeClr val="accent6"/>
                </a:solidFill>
              </a:rPr>
              <a:t>некоторых компаниях</a:t>
            </a:r>
            <a:r>
              <a:rPr lang="ru-RU" sz="3200" b="1" smtClean="0">
                <a:solidFill>
                  <a:schemeClr val="accent6"/>
                </a:solidFill>
              </a:rPr>
              <a:t>,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 </a:t>
            </a:r>
            <a:r>
              <a:rPr lang="ru-RU" sz="3200" b="1">
                <a:solidFill>
                  <a:schemeClr val="accent6"/>
                </a:solidFill>
              </a:rPr>
              <a:t>адаптированная под школы</a:t>
            </a:r>
            <a:endParaRPr lang="ru-RU" sz="8000" b="1" cap="none" spc="0">
              <a:solidFill>
                <a:schemeClr val="accent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5472477"/>
      </p:ext>
    </p:extLst>
  </p:cSld>
  <p:clrMapOvr>
    <a:masterClrMapping/>
  </p:clrMapOvr>
  <p:transition spd="slow">
    <p:fade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3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Существует </a:t>
            </a:r>
            <a:r>
              <a:rPr lang="ru-RU" sz="32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ли методика, где наставнику запрещено говорить фразу </a:t>
            </a:r>
            <a:endParaRPr lang="ru-RU" sz="3200" b="1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r"/>
            <a:r>
              <a:rPr lang="ru-RU" sz="40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«</a:t>
            </a:r>
            <a:r>
              <a:rPr lang="ru-RU" sz="40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Я же </a:t>
            </a:r>
            <a:r>
              <a:rPr lang="ru-RU" sz="40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тебе говорил</a:t>
            </a:r>
            <a:r>
              <a:rPr lang="ru-RU" sz="4000" b="1">
                <a:solidFill>
                  <a:schemeClr val="accent4">
                    <a:lumMod val="20000"/>
                    <a:lumOff val="80000"/>
                  </a:schemeClr>
                </a:solidFill>
              </a:rPr>
              <a:t>»? </a:t>
            </a:r>
            <a:endParaRPr lang="ru-RU" sz="96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88920" y="4709197"/>
            <a:ext cx="890930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да, это считается дурным тоном </a:t>
            </a:r>
          </a:p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в современном наставничестве</a:t>
            </a:r>
            <a:endParaRPr lang="ru-RU" sz="8000" b="1" cap="none" spc="0">
              <a:solidFill>
                <a:schemeClr val="accent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3924386"/>
      </p:ext>
    </p:extLst>
  </p:cSld>
  <p:clrMapOvr>
    <a:masterClrMapping/>
  </p:clrMapOvr>
  <p:transition spd="slow">
    <p:fad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4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 средневековых ремесленных цехах (гильдиях) ученик не имел права жениться до окончания срока обучения, которое могло длиться 7 лет и дольше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24912" y="3896011"/>
            <a:ext cx="890930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да, подмастерья действительно часто давали обет безбрачия или просто не имели права заводить семью, пока не станут мастерами, 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так как это отвлекало от учебы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и требовало ресурсов</a:t>
            </a:r>
            <a:endParaRPr lang="ru-RU" sz="8000" b="1" cap="none" spc="0">
              <a:solidFill>
                <a:schemeClr val="accent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65038249"/>
      </p:ext>
    </p:extLst>
  </p:cSld>
  <p:clrMapOvr>
    <a:masterClrMapping/>
  </p:clrMapOvr>
  <p:transition spd="slow">
    <p:fade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5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Современные исследования доказывают, </a:t>
            </a:r>
          </a:p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что эффективный наставник обязательно должен быть старше своего подопечного минимум на 5 лет, иначе у него недостаточно авторитета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39112" y="4106323"/>
            <a:ext cx="958596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rgbClr val="FF0000"/>
                </a:solidFill>
              </a:rPr>
              <a:t>нет, реверсивное менторство </a:t>
            </a:r>
            <a:br>
              <a:rPr lang="ru-RU" sz="3200" b="1" smtClean="0">
                <a:solidFill>
                  <a:srgbClr val="FF0000"/>
                </a:solidFill>
              </a:rPr>
            </a:br>
            <a:r>
              <a:rPr lang="ru-RU" sz="3200" b="1" smtClean="0">
                <a:solidFill>
                  <a:srgbClr val="FF0000"/>
                </a:solidFill>
              </a:rPr>
              <a:t>(когда молодой учит опытного в новых технологиях) работает отлично. Авторитет строится </a:t>
            </a:r>
            <a:br>
              <a:rPr lang="ru-RU" sz="3200" b="1" smtClean="0">
                <a:solidFill>
                  <a:srgbClr val="FF0000"/>
                </a:solidFill>
              </a:rPr>
            </a:br>
            <a:r>
              <a:rPr lang="ru-RU" sz="3200" b="1" smtClean="0">
                <a:solidFill>
                  <a:srgbClr val="FF0000"/>
                </a:solidFill>
              </a:rPr>
              <a:t>на опыте и эмпатии, а не на годах</a:t>
            </a:r>
            <a:endParaRPr lang="ru-RU" sz="8000" b="1" cap="none" spc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83512623"/>
      </p:ext>
    </p:extLst>
  </p:cSld>
  <p:clrMapOvr>
    <a:masterClrMapping/>
  </p:clrMapOvr>
  <p:transition spd="slow">
    <p:fade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6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85032" y="1426464"/>
            <a:ext cx="801319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Слово «наставник» в русском языке </a:t>
            </a:r>
          </a:p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произошло от словосочетания «на ставить», то есть человек, который «ставит на правильный путь», направляет, как посох (ста́вка/посох)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39112" y="4106323"/>
            <a:ext cx="958596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да, корень «став» действительно связан 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с положением, установкой </a:t>
            </a:r>
            <a:br>
              <a:rPr lang="ru-RU" sz="3200" b="1" smtClean="0">
                <a:solidFill>
                  <a:schemeClr val="accent6"/>
                </a:solidFill>
              </a:rPr>
            </a:br>
            <a:r>
              <a:rPr lang="ru-RU" sz="3200" b="1" smtClean="0">
                <a:solidFill>
                  <a:schemeClr val="accent6"/>
                </a:solidFill>
              </a:rPr>
              <a:t>(остановиться и встать на путь)</a:t>
            </a:r>
            <a:endParaRPr lang="ru-RU" sz="8000" b="1" cap="none" spc="0">
              <a:solidFill>
                <a:schemeClr val="accent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8494699"/>
      </p:ext>
    </p:extLst>
  </p:cSld>
  <p:clrMapOvr>
    <a:masterClrMapping/>
  </p:clrMapOvr>
  <p:transition spd="slow">
    <p:fade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3134" y="91761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7 вопрос</a:t>
            </a:r>
            <a:endParaRPr lang="ru-RU" sz="5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28216" y="1426464"/>
            <a:ext cx="997000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В Японии есть пословица: «Сначала наставник бьет ученика палкой, потом ученик бьет наставника палкой, а потом они вместе бьют палкой глупых прохожих». Это о трех этапах обучения: </a:t>
            </a:r>
          </a:p>
          <a:p>
            <a:pPr algn="r"/>
            <a:r>
              <a:rPr lang="ru-RU" sz="3200" b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подчинение, мастерство, совместное творчество</a:t>
            </a:r>
            <a:endParaRPr lang="ru-RU" sz="8000" b="1" cap="none" spc="0">
              <a:solidFill>
                <a:schemeClr val="accent4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39112" y="4106323"/>
            <a:ext cx="958596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да, это грубоватая, но точная метафора </a:t>
            </a:r>
          </a:p>
          <a:p>
            <a:pPr algn="r"/>
            <a:r>
              <a:rPr lang="ru-RU" sz="3200" b="1" smtClean="0">
                <a:solidFill>
                  <a:schemeClr val="accent6"/>
                </a:solidFill>
              </a:rPr>
              <a:t>пути «от новичка до партнера»</a:t>
            </a:r>
            <a:endParaRPr lang="ru-RU" sz="8000" b="1" cap="none" spc="0">
              <a:solidFill>
                <a:schemeClr val="accent6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6582175"/>
      </p:ext>
    </p:extLst>
  </p:cSld>
  <p:clrMapOvr>
    <a:masterClrMapping/>
  </p:clrMapOvr>
  <p:transition spd="slow">
    <p:fade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41064" y="109728"/>
            <a:ext cx="6419088" cy="657453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957731" y="144876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 раунд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6700" y="1142304"/>
            <a:ext cx="6289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«Квадрат решений»</a:t>
            </a:r>
            <a:endParaRPr lang="ru-RU" sz="54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10456" y="247788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Дан вопрос и четыре варианта ответа </a:t>
            </a:r>
            <a:b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каждому вопросу. </a:t>
            </a:r>
            <a:endParaRPr lang="ru-RU" sz="240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sz="240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Необходимо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выбрать </a:t>
            </a:r>
            <a:b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только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один правильный ответ. </a:t>
            </a:r>
            <a:endParaRPr lang="ru-RU" sz="240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sz="240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Время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ответа на вопрос </a:t>
            </a:r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24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30 </a:t>
            </a:r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секунд.</a:t>
            </a:r>
            <a:endParaRPr lang="ru-RU" sz="240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5670804" y="5732449"/>
            <a:ext cx="3081528" cy="832104"/>
          </a:xfrm>
          <a:prstGeom prst="bevel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002060"/>
                </a:solidFill>
              </a:rPr>
              <a:t>СТАРТ</a:t>
            </a:r>
            <a:endParaRPr lang="ru-R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7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древнегреческой поэме Гомера «Одиссея» главный герой, отправляясь на Троянскую войну, поручает заботу о своем сыне Телемаке мудрому старцу.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Именно его имя стало нарицательным и теперь означает «наставник» или «доверенное лицо».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звали этого старца?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37020" y="2323975"/>
            <a:ext cx="4344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Аристотель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Ментор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Платон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Гермес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78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Японии существует особая система передачи мастерства в традиционных искусствах (чайная церемония, боевые искусства, театр Кабуки), где отношения между учителем и учеником настолько глубоки, что ученик не просто перенимает навыки, а буквально «крадет душу» мастера.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называется эта система?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37020" y="2323975"/>
            <a:ext cx="4344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Сэмпай-Кохай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Иэмото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Кайдзен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Банзай</a:t>
            </a:r>
            <a:endParaRPr lang="ru-RU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12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современном бизнесе существует термин для ситуации, когда опытный сотрудник передает знания новичку, а взамен получает от него свежий взгляд и новые навыки (например, в цифровых технологиях). </a:t>
            </a:r>
          </a:p>
          <a:p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называется такой процесс?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126757" y="2149889"/>
            <a:ext cx="57241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Круговорот компетенций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Реверсивное наставничество 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(Reverse mentoring)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Аутсорсинг обязанностей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Конфликт поколений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48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369744"/>
            <a:ext cx="5256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Если провести аналогию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миром живой природы, наставничество - это не симбиоз, где оба организма просто существуют рядом.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 скорее процесс, когда одно растение помогает другому тянуться к свету, иногда выступая опорой.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Какое природное явление лучше всего описывает хорошее наставничество?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370320" y="1585312"/>
            <a:ext cx="57241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Опыление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(перенос пыльцы)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Подлесок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(молодые деревья под 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защитой старых)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Фотосинтез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Листопад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15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369744"/>
            <a:ext cx="5256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знаменитом фильме «Звездные войны» Люк Скайуокер проходит обучение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магистра Йоды.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Йода не просто дает ему знания, но и создает сложные, стрессовые ситуации (например, поднимает истребитель из болота), чтобы Люк поверил в свои силы.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в педагогике называется этот метод?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135070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227065" y="980158"/>
            <a:ext cx="58887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Метод кнута и пряника</a:t>
            </a:r>
          </a:p>
          <a:p>
            <a:br>
              <a:rPr lang="ru-RU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Обучение действием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(Learning by doing)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 экстремальных условиях</a:t>
            </a:r>
          </a:p>
          <a:p>
            <a:br>
              <a:rPr lang="ru-RU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Метод забрасывания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в глубокую яму</a:t>
            </a:r>
          </a:p>
          <a:p>
            <a:br>
              <a:rPr lang="ru-RU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Гипнопедия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(обучение во сне)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512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6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616632"/>
            <a:ext cx="52562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СССР была широко распространена система профессиональной подготовки на производстве, когда опытный рабочий обучал молодого прямо во время работы. </a:t>
            </a:r>
          </a:p>
          <a:p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этой системы было особое название, которое до сих пор используется в бизнесе. Какое?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135070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227065" y="1520785"/>
            <a:ext cx="588873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Соцсоревнование</a:t>
            </a:r>
          </a:p>
          <a:p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Институт пролетариата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Наставничество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(в классическом советском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понимании этого слова)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Вкалывание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37960"/>
            <a:ext cx="12192000" cy="32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7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30000" p14:dur="7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73736" y="114616"/>
            <a:ext cx="11861510" cy="656485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9509" y="236601"/>
            <a:ext cx="8813075" cy="632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 rot="20885584">
            <a:off x="1504125" y="522419"/>
            <a:ext cx="5160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СДАЕМ БЛАНКИ!</a:t>
            </a:r>
            <a:endParaRPr lang="ru-RU" sz="54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786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73736" y="114616"/>
            <a:ext cx="11861510" cy="656485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6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296" y="152870"/>
            <a:ext cx="11135408" cy="648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 rot="20885584">
            <a:off x="1202407" y="966556"/>
            <a:ext cx="2541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ОТВЕТЫ</a:t>
            </a:r>
            <a:endParaRPr lang="ru-RU" sz="54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945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древнегреческой поэме Гомера «Одиссея» главный герой, отправляясь на Троянскую войну, поручает заботу о своем сыне Телемаке мудрому старцу.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Именно его имя стало нарицательным и теперь означает «наставник» или «доверенное лицо».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звали этого старца?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768465" y="891415"/>
            <a:ext cx="4344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Аристотель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Ментор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Платон</a:t>
            </a:r>
          </a:p>
          <a:p>
            <a:r>
              <a:rPr lang="ru-RU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Гермес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6227445" y="1504454"/>
            <a:ext cx="541020" cy="4180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 rot="20900326">
            <a:off x="5838495" y="2915070"/>
            <a:ext cx="6018838" cy="3088723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/>
              <a:t>Интересный факт: </a:t>
            </a:r>
            <a:endParaRPr lang="ru-RU" sz="2400" b="1" smtClean="0"/>
          </a:p>
          <a:p>
            <a:pPr algn="ctr"/>
            <a:r>
              <a:rPr lang="ru-RU" sz="2400" smtClean="0"/>
              <a:t>именно </a:t>
            </a:r>
            <a:r>
              <a:rPr lang="ru-RU" sz="2400"/>
              <a:t>отсюда произошло слово «менторство». Богиня Афина часто вселялась в тело Ментора, чтобы давать советы Телемаху, поэтому наставничество в древности часто связывали </a:t>
            </a:r>
            <a:br>
              <a:rPr lang="ru-RU" sz="2400" smtClean="0"/>
            </a:br>
            <a:r>
              <a:rPr lang="ru-RU" sz="2400" smtClean="0"/>
              <a:t>с </a:t>
            </a:r>
            <a:r>
              <a:rPr lang="ru-RU" sz="2400"/>
              <a:t>божественной мудростью</a:t>
            </a:r>
            <a:r>
              <a:rPr lang="ru-RU" sz="2400" smtClean="0"/>
              <a:t>.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3106268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Японии существует особая система передачи мастерства в традиционных искусствах (чайная церемония, боевые искусства, театр Кабуки), где отношения между учителем и учеником настолько глубоки, что ученик не просто перенимает навыки, а буквально «крадет душу» мастера.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называется эта система?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26860" y="728855"/>
            <a:ext cx="4344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Сэмпай-Кохай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Иэмото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Кайдзен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Банзай</a:t>
            </a:r>
            <a:endParaRPr lang="ru-RU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6085840" y="1341894"/>
            <a:ext cx="541020" cy="4180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 rot="20900326">
            <a:off x="5883682" y="3357579"/>
            <a:ext cx="6018838" cy="26416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/>
              <a:t>Пояснение: </a:t>
            </a:r>
            <a:endParaRPr lang="ru-RU" sz="2000" b="1" smtClean="0"/>
          </a:p>
          <a:p>
            <a:pPr algn="ctr"/>
            <a:endParaRPr lang="ru-RU" sz="2000"/>
          </a:p>
          <a:p>
            <a:pPr algn="ctr"/>
            <a:r>
              <a:rPr lang="ru-RU" sz="2000" smtClean="0"/>
              <a:t>Система </a:t>
            </a:r>
            <a:r>
              <a:rPr lang="ru-RU" sz="2000"/>
              <a:t>«Иэмото» подразумевает, что глава дома (школы) является абсолютным авторитетом, </a:t>
            </a:r>
            <a:br>
              <a:rPr lang="ru-RU" sz="2000" smtClean="0"/>
            </a:br>
            <a:r>
              <a:rPr lang="ru-RU" sz="2000" smtClean="0"/>
              <a:t>а </a:t>
            </a:r>
            <a:r>
              <a:rPr lang="ru-RU" sz="2000"/>
              <a:t>ученики проходят долгий путь, </a:t>
            </a:r>
            <a:br>
              <a:rPr lang="ru-RU" sz="2000" smtClean="0"/>
            </a:br>
            <a:r>
              <a:rPr lang="ru-RU" sz="2000" smtClean="0"/>
              <a:t>чтобы </a:t>
            </a:r>
            <a:r>
              <a:rPr lang="ru-RU" sz="2000"/>
              <a:t>стать частью «семьи» мастера.</a:t>
            </a:r>
          </a:p>
        </p:txBody>
      </p:sp>
    </p:spTree>
    <p:extLst>
      <p:ext uri="{BB962C8B-B14F-4D97-AF65-F5344CB8AC3E}">
        <p14:creationId xmlns:p14="http://schemas.microsoft.com/office/powerpoint/2010/main" val="300748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534336"/>
            <a:ext cx="52562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современном бизнесе существует термин для ситуации, когда опытный сотрудник передает знания новичку, а взамен получает от него свежий взгляд и новые навыки (например, в цифровых технологиях). </a:t>
            </a:r>
          </a:p>
          <a:p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называется такой процесс?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714435"/>
            <a:ext cx="57241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Круговорот компетенций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Реверсивное наставничество 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(Reverse mentoring)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Аутсорсинг обязанностей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Конфликт поколений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96000" y="1209040"/>
            <a:ext cx="5730240" cy="1087120"/>
          </a:xfrm>
          <a:prstGeom prst="rect">
            <a:avLst/>
          </a:prstGeom>
          <a:noFill/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 rot="20900326">
            <a:off x="5883682" y="3357579"/>
            <a:ext cx="6018838" cy="26416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/>
              <a:t>Интересный факт: </a:t>
            </a:r>
            <a:endParaRPr lang="ru-RU" sz="2000" b="1" smtClean="0"/>
          </a:p>
          <a:p>
            <a:endParaRPr lang="ru-RU" sz="2000"/>
          </a:p>
          <a:p>
            <a:pPr algn="ctr"/>
            <a:r>
              <a:rPr lang="ru-RU" sz="2000" smtClean="0"/>
              <a:t>Этот </a:t>
            </a:r>
            <a:r>
              <a:rPr lang="ru-RU" sz="2000"/>
              <a:t>термин популяризировал Джек Уэлч </a:t>
            </a:r>
            <a:br>
              <a:rPr lang="ru-RU" sz="2000" smtClean="0"/>
            </a:br>
            <a:r>
              <a:rPr lang="ru-RU" sz="2000" smtClean="0"/>
              <a:t>(</a:t>
            </a:r>
            <a:r>
              <a:rPr lang="ru-RU" sz="2000"/>
              <a:t>генеральный директор General Electric), </a:t>
            </a:r>
            <a:br>
              <a:rPr lang="ru-RU" sz="2000" smtClean="0"/>
            </a:br>
            <a:r>
              <a:rPr lang="ru-RU" sz="2000" smtClean="0"/>
              <a:t>который </a:t>
            </a:r>
            <a:r>
              <a:rPr lang="ru-RU" sz="2000"/>
              <a:t>обязал топ-менеджеров учиться </a:t>
            </a:r>
            <a:br>
              <a:rPr lang="ru-RU" sz="2000" smtClean="0"/>
            </a:br>
            <a:r>
              <a:rPr lang="ru-RU" sz="2000" smtClean="0"/>
              <a:t>работе </a:t>
            </a:r>
            <a:r>
              <a:rPr lang="ru-RU" sz="2000"/>
              <a:t>в интернете у молодых, </a:t>
            </a:r>
            <a:br>
              <a:rPr lang="ru-RU" sz="2000" smtClean="0"/>
            </a:br>
            <a:r>
              <a:rPr lang="ru-RU" sz="2000" smtClean="0"/>
              <a:t>технически </a:t>
            </a:r>
            <a:r>
              <a:rPr lang="ru-RU" sz="2000"/>
              <a:t>подкованных сотрудников.</a:t>
            </a:r>
          </a:p>
        </p:txBody>
      </p:sp>
    </p:spTree>
    <p:extLst>
      <p:ext uri="{BB962C8B-B14F-4D97-AF65-F5344CB8AC3E}">
        <p14:creationId xmlns:p14="http://schemas.microsoft.com/office/powerpoint/2010/main" val="130722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369744"/>
            <a:ext cx="5256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Если провести аналогию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миром живой природы, наставничество - это не симбиоз, где оба организма просто существуют рядом.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 скорее процесс, когда одно растение помогает другому тянуться к свету, иногда выступая опорой. </a:t>
            </a: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Какое природное явление лучше всего описывает хорошее наставничество?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016198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87866" y="611006"/>
            <a:ext cx="57241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Опыление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Подлесок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(молодые деревья под 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защитой старых)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Фотосинтез</a:t>
            </a: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Листопад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6096000" y="1179275"/>
            <a:ext cx="541020" cy="4180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 rot="20900326">
            <a:off x="5919298" y="3635383"/>
            <a:ext cx="6018838" cy="26416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/>
              <a:t>Пояснение: </a:t>
            </a:r>
            <a:endParaRPr lang="ru-RU" sz="2000" b="1" smtClean="0"/>
          </a:p>
          <a:p>
            <a:pPr algn="ctr"/>
            <a:endParaRPr lang="ru-RU" sz="2000"/>
          </a:p>
          <a:p>
            <a:pPr algn="ctr"/>
            <a:r>
              <a:rPr lang="ru-RU" sz="2000" smtClean="0"/>
              <a:t>Старые </a:t>
            </a:r>
            <a:r>
              <a:rPr lang="ru-RU" sz="2000"/>
              <a:t>деревья (наставники) защищают молодую поросль от ветра и холода, создавая среду </a:t>
            </a:r>
            <a:br>
              <a:rPr lang="ru-RU" sz="2000" smtClean="0"/>
            </a:br>
            <a:r>
              <a:rPr lang="ru-RU" sz="2000" smtClean="0"/>
              <a:t>для </a:t>
            </a:r>
            <a:r>
              <a:rPr lang="ru-RU" sz="2000"/>
              <a:t>роста, пока те не окрепнут.</a:t>
            </a:r>
          </a:p>
        </p:txBody>
      </p:sp>
    </p:spTree>
    <p:extLst>
      <p:ext uri="{BB962C8B-B14F-4D97-AF65-F5344CB8AC3E}">
        <p14:creationId xmlns:p14="http://schemas.microsoft.com/office/powerpoint/2010/main" val="172539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369744"/>
            <a:ext cx="5256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знаменитом фильме «Звездные войны» Люк Скайуокер проходит обучение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магистра Йоды.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Йода не просто дает ему знания, но и создает сложные, стрессовые ситуации (например, поднимает истребитель из болота), чтобы Люк поверил в свои силы. </a:t>
            </a:r>
            <a:b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в педагогике называется этот метод?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135070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623305" y="695678"/>
            <a:ext cx="58887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Метод кнута и пряника</a:t>
            </a:r>
          </a:p>
          <a:p>
            <a:br>
              <a:rPr lang="ru-RU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Обучение действием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(Learning by doing)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 экстремальных условиях</a:t>
            </a:r>
          </a:p>
          <a:p>
            <a:br>
              <a:rPr lang="ru-RU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Метод забрасывания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в глубокую яму</a:t>
            </a:r>
          </a:p>
          <a:p>
            <a:br>
              <a:rPr lang="ru-RU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Гипнопедия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(обучение во сне)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6082285" y="1515130"/>
            <a:ext cx="541020" cy="4180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 rot="20900326">
            <a:off x="5919298" y="3635383"/>
            <a:ext cx="6018838" cy="26416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/>
              <a:t>Пояснение: </a:t>
            </a:r>
            <a:endParaRPr lang="ru-RU" sz="2000" b="1" smtClean="0"/>
          </a:p>
          <a:p>
            <a:pPr algn="ctr"/>
            <a:endParaRPr lang="ru-RU" sz="2400"/>
          </a:p>
          <a:p>
            <a:pPr algn="ctr"/>
            <a:r>
              <a:rPr lang="ru-RU" sz="2000"/>
              <a:t>Хотя Йода использовал философию, </a:t>
            </a:r>
            <a:br>
              <a:rPr lang="ru-RU" sz="2000" smtClean="0"/>
            </a:br>
            <a:r>
              <a:rPr lang="ru-RU" sz="2000" smtClean="0"/>
              <a:t>его </a:t>
            </a:r>
            <a:r>
              <a:rPr lang="ru-RU" sz="2000"/>
              <a:t>методы </a:t>
            </a:r>
            <a:r>
              <a:rPr lang="ru-RU" sz="2000" smtClean="0"/>
              <a:t>- </a:t>
            </a:r>
            <a:r>
              <a:rPr lang="ru-RU" sz="2000"/>
              <a:t>это классика «обучения через вызов», когда наставник выводит ученика из зоны комфорта для </a:t>
            </a:r>
            <a:r>
              <a:rPr lang="ru-RU" sz="2000" smtClean="0"/>
              <a:t>роста.</a:t>
            </a: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6052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736" y="611006"/>
            <a:ext cx="5586984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0010" y="51849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6 вопрос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090" y="1616632"/>
            <a:ext cx="52562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СССР была широко распространена система профессиональной подготовки на производстве, когда опытный рабочий обучал молодого прямо во время работы. </a:t>
            </a:r>
          </a:p>
          <a:p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этой системы было особое название, которое до сих пор используется в бизнесе. Какое?</a:t>
            </a:r>
            <a:endParaRPr lang="ru-RU" sz="2400" b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80730" y="611006"/>
            <a:ext cx="6135070" cy="548804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703337" y="611006"/>
            <a:ext cx="588873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Соцсоревнование</a:t>
            </a:r>
          </a:p>
          <a:p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Институт пролетариата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Наставничество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(в классическом советском 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понимании этого слова)</a:t>
            </a:r>
            <a:b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Вкалывание</a:t>
            </a:r>
            <a:endParaRPr lang="ru-RU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6135129" y="2121845"/>
            <a:ext cx="541020" cy="4180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 rot="20900326">
            <a:off x="5977667" y="4206979"/>
            <a:ext cx="6018838" cy="2064043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/>
              <a:t>Интересный факт: </a:t>
            </a:r>
            <a:endParaRPr lang="ru-RU" sz="2000" smtClean="0"/>
          </a:p>
          <a:p>
            <a:pPr algn="ctr"/>
            <a:endParaRPr lang="ru-RU" sz="2000"/>
          </a:p>
          <a:p>
            <a:pPr algn="ctr"/>
            <a:r>
              <a:rPr lang="ru-RU" sz="2000" smtClean="0"/>
              <a:t>именно </a:t>
            </a:r>
            <a:r>
              <a:rPr lang="ru-RU" sz="2000"/>
              <a:t>в СССР в 70-х годах движение наставничества получило государственный статус и знак «Наставник молодежи», что закрепило этот термин в русском языке</a:t>
            </a:r>
            <a:endParaRPr lang="ru-RU" sz="2800"/>
          </a:p>
        </p:txBody>
      </p:sp>
    </p:spTree>
    <p:extLst>
      <p:ext uri="{BB962C8B-B14F-4D97-AF65-F5344CB8AC3E}">
        <p14:creationId xmlns:p14="http://schemas.microsoft.com/office/powerpoint/2010/main" val="253271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1539" y="3429000"/>
            <a:ext cx="9591261" cy="24296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Прозвучат фрагменты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</a:rPr>
              <a:t>композиции, </a:t>
            </a:r>
            <a:endParaRPr lang="ru-RU" sz="280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которые оборвутся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</a:rPr>
              <a:t>в самый неожиданный момент. </a:t>
            </a:r>
            <a:endParaRPr lang="ru-RU" sz="280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Ваша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</a:rPr>
              <a:t>задача </a:t>
            </a:r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</a:rPr>
              <a:t>продолжить и записать в бланке </a:t>
            </a:r>
            <a:endParaRPr lang="ru-RU" sz="280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следующую </a:t>
            </a:r>
            <a:r>
              <a:rPr lang="ru-RU" sz="2800">
                <a:solidFill>
                  <a:schemeClr val="accent2">
                    <a:lumMod val="50000"/>
                  </a:schemeClr>
                </a:solidFill>
              </a:rPr>
              <a:t>фразу из текста </a:t>
            </a:r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каждой песни.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4555235" y="5752460"/>
            <a:ext cx="3081528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СТАРТ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78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1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443077" y="5373215"/>
            <a:ext cx="7305840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ЗАПИШИТЕ СЛЕДУЮЩУЮ ФРАЗУ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7" name="первая мелодия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2316" y="291813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95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1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8148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2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311657" y="5373215"/>
            <a:ext cx="75670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>
                <a:solidFill>
                  <a:srgbClr val="C00000"/>
                </a:solidFill>
              </a:rPr>
              <a:t>ЗАПИШИТЕ СЛЕДУЮЩУЮ ФРАЗУ</a:t>
            </a:r>
          </a:p>
        </p:txBody>
      </p:sp>
      <p:pic>
        <p:nvPicPr>
          <p:cNvPr id="8" name="вторая мелодия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9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4137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3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311657" y="5373215"/>
            <a:ext cx="75670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>
                <a:solidFill>
                  <a:srgbClr val="C00000"/>
                </a:solidFill>
              </a:rPr>
              <a:t>ЗАПИШИТЕ СЛЕДУЮЩУЮ ФРАЗУ</a:t>
            </a:r>
          </a:p>
        </p:txBody>
      </p:sp>
      <p:pic>
        <p:nvPicPr>
          <p:cNvPr id="7" name="третья мелодия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2852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4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311657" y="5373215"/>
            <a:ext cx="75670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>
                <a:solidFill>
                  <a:srgbClr val="C00000"/>
                </a:solidFill>
              </a:rPr>
              <a:t>ЗАПИШИТЕ СЛЕДУЮЩУЮ ФРАЗУ</a:t>
            </a:r>
          </a:p>
        </p:txBody>
      </p:sp>
      <p:pic>
        <p:nvPicPr>
          <p:cNvPr id="8" name="четвёртая мелодия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9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748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5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311657" y="5373215"/>
            <a:ext cx="75670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>
                <a:solidFill>
                  <a:srgbClr val="C00000"/>
                </a:solidFill>
              </a:rPr>
              <a:t>ЗАПИШИТЕ СЛЕДУЮЩУЮ ФРАЗУ</a:t>
            </a:r>
          </a:p>
        </p:txBody>
      </p:sp>
      <p:pic>
        <p:nvPicPr>
          <p:cNvPr id="7" name="первая мелодия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9" name="пятая мелодия">
            <a:hlinkClick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2078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3375" y="211508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529702">
            <a:off x="2893092" y="894813"/>
            <a:ext cx="72170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«Ну</a:t>
            </a:r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, держитесь… </a:t>
            </a:r>
            <a:endParaRPr lang="ru-RU" sz="5400" b="1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54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5400" b="1" smtClean="0">
                <a:solidFill>
                  <a:schemeClr val="accent2">
                    <a:lumMod val="75000"/>
                  </a:schemeClr>
                </a:solidFill>
              </a:rPr>
              <a:t>                       щас спою»</a:t>
            </a:r>
            <a:endParaRPr lang="ru-RU" sz="16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0368" y="3627783"/>
            <a:ext cx="9591261" cy="1455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accent2">
                    <a:lumMod val="50000"/>
                  </a:schemeClr>
                </a:solidFill>
              </a:rPr>
              <a:t>ЗВУЧИТ ФРАГМЕНТ 6</a:t>
            </a:r>
            <a:endParaRPr lang="ru-RU" sz="28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2311657" y="5373215"/>
            <a:ext cx="75670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>
                <a:solidFill>
                  <a:srgbClr val="C00000"/>
                </a:solidFill>
              </a:rPr>
              <a:t>ЗАПИШИТЕ СЛЕДУЮЩУЮ ФРАЗУ</a:t>
            </a:r>
          </a:p>
        </p:txBody>
      </p:sp>
      <p:pic>
        <p:nvPicPr>
          <p:cNvPr id="7" name="первая мелодия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8" name="шестая мелодия">
            <a:hlinkClick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8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0202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6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ОТВЕТЫ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8700"/>
            <a:ext cx="5191125" cy="5829300"/>
          </a:xfrm>
          <a:prstGeom prst="rect">
            <a:avLst/>
          </a:prstGeom>
        </p:spPr>
      </p:pic>
      <p:sp>
        <p:nvSpPr>
          <p:cNvPr id="10" name="Прямоугольная выноска 9"/>
          <p:cNvSpPr/>
          <p:nvPr/>
        </p:nvSpPr>
        <p:spPr>
          <a:xfrm rot="21170934">
            <a:off x="3823471" y="534523"/>
            <a:ext cx="5251269" cy="2037806"/>
          </a:xfrm>
          <a:prstGeom prst="wedgeRectCallout">
            <a:avLst>
              <a:gd name="adj1" fmla="val -78998"/>
              <a:gd name="adj2" fmla="val 2647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СДАЕМ БЛАНКИ!!!</a:t>
            </a:r>
            <a:endParaRPr lang="ru-RU" sz="4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43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далее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первая мелодия ответ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764928" y="2170896"/>
            <a:ext cx="487363" cy="487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2041" y="2170896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1 фрагмент</a:t>
            </a:r>
            <a:endParaRPr lang="ru-RU" sz="2400"/>
          </a:p>
        </p:txBody>
      </p:sp>
      <p:sp>
        <p:nvSpPr>
          <p:cNvPr id="9" name="Прямоугольник 8"/>
          <p:cNvSpPr/>
          <p:nvPr/>
        </p:nvSpPr>
        <p:spPr>
          <a:xfrm>
            <a:off x="5296370" y="3075057"/>
            <a:ext cx="5196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>
                <a:latin typeface="Times New Roman" panose="02020603050405020304" pitchFamily="18" charset="0"/>
                <a:ea typeface="Calibri" panose="020f0502020204030204" pitchFamily="34" charset="0"/>
              </a:rPr>
              <a:t>меняют мир полюсами</a:t>
            </a:r>
            <a:endParaRPr lang="ru-RU" sz="4000" i="1"/>
          </a:p>
        </p:txBody>
      </p:sp>
    </p:spTree>
    <p:extLst>
      <p:ext uri="{BB962C8B-B14F-4D97-AF65-F5344CB8AC3E}">
        <p14:creationId xmlns:p14="http://schemas.microsoft.com/office/powerpoint/2010/main" val="168282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1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3111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4111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9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далее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32041" y="3309414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 фрагмент</a:t>
            </a:r>
            <a:endParaRPr lang="ru-RU" sz="2400"/>
          </a:p>
        </p:txBody>
      </p:sp>
      <p:pic>
        <p:nvPicPr>
          <p:cNvPr id="5" name="вторая мелодия ответ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764928" y="3309414"/>
            <a:ext cx="487363" cy="487363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2545399" y="2094048"/>
            <a:ext cx="80206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i="1">
                <a:latin typeface="Times New Roman" panose="02020603050405020304" pitchFamily="18" charset="0"/>
                <a:ea typeface="Calibri" panose="020f0502020204030204" pitchFamily="34" charset="0"/>
              </a:rPr>
              <a:t>учитель продолжается в своём ученике</a:t>
            </a:r>
            <a:endParaRPr lang="ru-RU" sz="3600" i="1"/>
          </a:p>
        </p:txBody>
      </p:sp>
    </p:spTree>
    <p:extLst>
      <p:ext uri="{BB962C8B-B14F-4D97-AF65-F5344CB8AC3E}">
        <p14:creationId xmlns:p14="http://schemas.microsoft.com/office/powerpoint/2010/main" val="295051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558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1558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20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далее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72464" y="2170896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3 фрагмент</a:t>
            </a:r>
            <a:endParaRPr lang="ru-RU" sz="2400"/>
          </a:p>
        </p:txBody>
      </p:sp>
      <p:pic>
        <p:nvPicPr>
          <p:cNvPr id="8" name="третья мелодия ответ 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6560959" y="2170896"/>
            <a:ext cx="487363" cy="4873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863264" y="3105834"/>
            <a:ext cx="6357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i="1">
                <a:latin typeface="Times New Roman" panose="02020603050405020304" pitchFamily="18" charset="0"/>
                <a:ea typeface="Calibri" panose="020f0502020204030204" pitchFamily="34" charset="0"/>
              </a:rPr>
              <a:t>с детства дружбой дорожить</a:t>
            </a:r>
            <a:endParaRPr lang="ru-RU" sz="3600" i="1"/>
          </a:p>
        </p:txBody>
      </p:sp>
    </p:spTree>
    <p:extLst>
      <p:ext uri="{BB962C8B-B14F-4D97-AF65-F5344CB8AC3E}">
        <p14:creationId xmlns:p14="http://schemas.microsoft.com/office/powerpoint/2010/main" val="185240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763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8763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9" grpId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далее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72464" y="3309414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4 фрагмент</a:t>
            </a:r>
            <a:endParaRPr lang="ru-RU" sz="2400"/>
          </a:p>
        </p:txBody>
      </p:sp>
      <p:pic>
        <p:nvPicPr>
          <p:cNvPr id="14" name="четвёртая мелодия ответ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6560958" y="3313896"/>
            <a:ext cx="487363" cy="4873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328502" y="2109230"/>
            <a:ext cx="74274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i="1">
                <a:latin typeface="Times New Roman" panose="02020603050405020304" pitchFamily="18" charset="0"/>
                <a:ea typeface="Calibri" panose="020f0502020204030204" pitchFamily="34" charset="0"/>
              </a:rPr>
              <a:t>наш наставник и друг самый первый</a:t>
            </a:r>
            <a:endParaRPr lang="ru-RU" sz="3600" i="1"/>
          </a:p>
        </p:txBody>
      </p:sp>
    </p:spTree>
    <p:extLst>
      <p:ext uri="{BB962C8B-B14F-4D97-AF65-F5344CB8AC3E}">
        <p14:creationId xmlns:p14="http://schemas.microsoft.com/office/powerpoint/2010/main" val="2749529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39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395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6395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/>
      <p:bldP spid="9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далее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36536" y="2170896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5 фрагмент</a:t>
            </a:r>
            <a:endParaRPr lang="ru-RU" sz="2400"/>
          </a:p>
        </p:txBody>
      </p:sp>
      <p:pic>
        <p:nvPicPr>
          <p:cNvPr id="9" name="пятая мелодия ответ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9552206" y="2170896"/>
            <a:ext cx="487363" cy="48736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490686" y="2982099"/>
            <a:ext cx="3111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i="1">
                <a:latin typeface="Times New Roman" panose="02020603050405020304" pitchFamily="18" charset="0"/>
                <a:ea typeface="Calibri" panose="020f0502020204030204" pitchFamily="34" charset="0"/>
              </a:rPr>
              <a:t>нас поклонами</a:t>
            </a:r>
            <a:endParaRPr lang="ru-RU" sz="3600" i="1"/>
          </a:p>
        </p:txBody>
      </p:sp>
    </p:spTree>
    <p:extLst>
      <p:ext uri="{BB962C8B-B14F-4D97-AF65-F5344CB8AC3E}">
        <p14:creationId xmlns:p14="http://schemas.microsoft.com/office/powerpoint/2010/main" val="344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9262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262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10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914400" y="1559859"/>
            <a:ext cx="10255623" cy="28059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softEdge rad="292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07086" y="5782518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4 РАУНД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337" y="121861"/>
            <a:ext cx="522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 раунд - Ответы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736536" y="3309414"/>
            <a:ext cx="1659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6 фрагмент</a:t>
            </a:r>
            <a:endParaRPr lang="ru-RU" sz="2400"/>
          </a:p>
        </p:txBody>
      </p:sp>
      <p:pic>
        <p:nvPicPr>
          <p:cNvPr id="18" name="шестая мелодия ответ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9495405" y="3296564"/>
            <a:ext cx="487363" cy="4873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48647" y="2281884"/>
            <a:ext cx="40089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i="1">
                <a:latin typeface="Times New Roman" panose="02020603050405020304" pitchFamily="18" charset="0"/>
                <a:ea typeface="Calibri" panose="020f0502020204030204" pitchFamily="34" charset="0"/>
              </a:rPr>
              <a:t>что деньги – ветер</a:t>
            </a:r>
            <a:endParaRPr lang="ru-RU" sz="3600" i="1"/>
          </a:p>
        </p:txBody>
      </p:sp>
    </p:spTree>
    <p:extLst>
      <p:ext uri="{BB962C8B-B14F-4D97-AF65-F5344CB8AC3E}">
        <p14:creationId xmlns:p14="http://schemas.microsoft.com/office/powerpoint/2010/main" val="1798825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5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4852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852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  <p:bldP spid="9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63489" y="844672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4 раунд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2401" y="1963953"/>
            <a:ext cx="70871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>
                <a:ln w="66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Наставники в кино</a:t>
            </a:r>
            <a:endParaRPr lang="ru-RU" sz="23900" b="1">
              <a:ln w="66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142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Прямоугольник 5"/>
          <p:cNvSpPr/>
          <p:nvPr/>
        </p:nvSpPr>
        <p:spPr>
          <a:xfrm>
            <a:off x="2830286" y="1191293"/>
            <a:ext cx="71061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Вам будет предложен кадр из художественного или мультипликационного фильма. </a:t>
            </a:r>
          </a:p>
          <a:p>
            <a:r>
              <a:rPr lang="ru-RU"/>
              <a:t>Ваша задача — внимательно рассмотреть изображение, вспомнить соответствующий фильм и заполнить в бланке ответов три пункта:</a:t>
            </a:r>
          </a:p>
          <a:p>
            <a:endParaRPr lang="ru-RU"/>
          </a:p>
          <a:p>
            <a:r>
              <a:rPr lang="ru-RU"/>
              <a:t>1. Название фильма (или мультфильма).</a:t>
            </a:r>
          </a:p>
          <a:p>
            <a:endParaRPr lang="ru-RU"/>
          </a:p>
          <a:p>
            <a:r>
              <a:rPr lang="ru-RU"/>
              <a:t>2. Наставник </a:t>
            </a:r>
            <a:r>
              <a:rPr lang="ru-RU" smtClean="0"/>
              <a:t>- </a:t>
            </a:r>
            <a:r>
              <a:rPr lang="ru-RU"/>
              <a:t>персонаж, который передает знания, опыт или </a:t>
            </a:r>
            <a:br>
              <a:rPr lang="ru-RU" smtClean="0"/>
            </a:br>
            <a:r>
              <a:rPr lang="ru-RU" smtClean="0"/>
              <a:t>     выполняет </a:t>
            </a:r>
            <a:r>
              <a:rPr lang="ru-RU"/>
              <a:t>руководящую функцию.</a:t>
            </a:r>
          </a:p>
          <a:p>
            <a:endParaRPr lang="ru-RU"/>
          </a:p>
          <a:p>
            <a:r>
              <a:rPr lang="ru-RU"/>
              <a:t>3. Наставляемый(ые) </a:t>
            </a:r>
            <a:r>
              <a:rPr lang="ru-RU" smtClean="0"/>
              <a:t>- </a:t>
            </a:r>
            <a:r>
              <a:rPr lang="ru-RU"/>
              <a:t>персонаж (или персонажи), </a:t>
            </a:r>
            <a:br>
              <a:rPr lang="ru-RU" smtClean="0"/>
            </a:br>
            <a:r>
              <a:rPr lang="ru-RU" smtClean="0"/>
              <a:t>     который </a:t>
            </a:r>
            <a:r>
              <a:rPr lang="ru-RU"/>
              <a:t>получает знания, опыт или следует указаниям наставника.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СТАРТ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18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71 0.59074 L -0.01641 -0.6588" pathEditMode="relative" rAng="0" ptsTypes="AA">
                                      <p:cBhvr>
                                        <p:cTn id="6" dur="3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6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5" name="Рисунок 4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1560" y="1027884"/>
            <a:ext cx="5121920" cy="38402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1969" y="1668603"/>
            <a:ext cx="5940425" cy="33407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120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307" y="964882"/>
            <a:ext cx="5940425" cy="33432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Рисунок 11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0347" y="2236921"/>
            <a:ext cx="5940425" cy="2863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768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Рисунок 8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2119" y="1011307"/>
            <a:ext cx="6366555" cy="377893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79759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725" y="908823"/>
            <a:ext cx="5269275" cy="32538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68096" y="1828301"/>
            <a:ext cx="5940425" cy="33407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717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Рисунок 8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2519" y="913901"/>
            <a:ext cx="5940425" cy="334073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Рисунок 11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0678" y="1799862"/>
            <a:ext cx="5940425" cy="33686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0975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6392" y="834301"/>
            <a:ext cx="5940425" cy="27768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44337" y="1668603"/>
            <a:ext cx="4790304" cy="31942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479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ая выноска 2"/>
          <p:cNvSpPr/>
          <p:nvPr/>
        </p:nvSpPr>
        <p:spPr>
          <a:xfrm rot="21170934">
            <a:off x="6959988" y="340867"/>
            <a:ext cx="3656503" cy="1636417"/>
          </a:xfrm>
          <a:prstGeom prst="wedgeRectCallout">
            <a:avLst>
              <a:gd name="adj1" fmla="val -78998"/>
              <a:gd name="adj2" fmla="val 26477"/>
            </a:avLst>
          </a:prstGeom>
          <a:solidFill>
            <a:srgbClr val="FF0000"/>
          </a:solidFill>
          <a:ln w="539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СДАЕМ </a:t>
            </a:r>
          </a:p>
          <a:p>
            <a:pPr algn="ctr"/>
            <a:r>
              <a:rPr lang="ru-RU" sz="4400" b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БЛАНКИ!!!</a:t>
            </a:r>
            <a:endParaRPr lang="ru-RU" sz="4400" b="1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392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5" name="Рисунок 4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1560" y="1027884"/>
            <a:ext cx="5121920" cy="38402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89600" y="190837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/>
              <a:t>«Легенда №17» </a:t>
            </a:r>
          </a:p>
          <a:p>
            <a:endParaRPr lang="ru-RU" sz="2400"/>
          </a:p>
          <a:p>
            <a:r>
              <a:rPr lang="ru-RU" sz="2400" b="1"/>
              <a:t>Наставник</a:t>
            </a:r>
            <a:r>
              <a:rPr lang="ru-RU" sz="2400"/>
              <a:t>:  Анатолий Тарасов  (тренер)</a:t>
            </a:r>
          </a:p>
          <a:p>
            <a:endParaRPr lang="ru-RU" sz="2400"/>
          </a:p>
          <a:p>
            <a:r>
              <a:rPr lang="ru-RU" sz="2400" b="1" smtClean="0"/>
              <a:t>Наставляемые</a:t>
            </a:r>
            <a:r>
              <a:rPr lang="ru-RU" sz="2400" smtClean="0"/>
              <a:t>:  </a:t>
            </a:r>
            <a:r>
              <a:rPr lang="ru-RU" sz="2400"/>
              <a:t>Валерий Харламов </a:t>
            </a:r>
            <a:br>
              <a:rPr lang="ru-RU" sz="2400" smtClean="0"/>
            </a:br>
            <a:r>
              <a:rPr lang="ru-RU" sz="2400" smtClean="0"/>
              <a:t>(</a:t>
            </a:r>
            <a:r>
              <a:rPr lang="ru-RU" sz="2400"/>
              <a:t>участник хоккейной  команды), команда</a:t>
            </a:r>
          </a:p>
        </p:txBody>
      </p:sp>
    </p:spTree>
    <p:extLst>
      <p:ext uri="{BB962C8B-B14F-4D97-AF65-F5344CB8AC3E}">
        <p14:creationId xmlns:p14="http://schemas.microsoft.com/office/powerpoint/2010/main" val="2330652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Рисунок 11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4978" y="2817539"/>
            <a:ext cx="4735794" cy="22825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993422" y="83430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/>
              <a:t>«Движение вверх»</a:t>
            </a:r>
          </a:p>
          <a:p>
            <a:endParaRPr lang="ru-RU" sz="2400"/>
          </a:p>
          <a:p>
            <a:r>
              <a:rPr lang="ru-RU" sz="2400" b="1"/>
              <a:t>Наставник</a:t>
            </a:r>
            <a:r>
              <a:rPr lang="ru-RU" sz="2400"/>
              <a:t>: Владимир Гаранжин (тренер) </a:t>
            </a:r>
          </a:p>
          <a:p>
            <a:endParaRPr lang="ru-RU" sz="2400"/>
          </a:p>
          <a:p>
            <a:r>
              <a:rPr lang="ru-RU" sz="2400" b="1"/>
              <a:t>Наставляемые</a:t>
            </a:r>
            <a:r>
              <a:rPr lang="ru-RU" sz="2400"/>
              <a:t>: баскетбольная  команда </a:t>
            </a:r>
          </a:p>
        </p:txBody>
      </p:sp>
    </p:spTree>
    <p:extLst>
      <p:ext uri="{BB962C8B-B14F-4D97-AF65-F5344CB8AC3E}">
        <p14:creationId xmlns:p14="http://schemas.microsoft.com/office/powerpoint/2010/main" val="313296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Рисунок 8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5408" y="841974"/>
            <a:ext cx="4857738" cy="28833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6479823" y="2681869"/>
            <a:ext cx="44252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/>
              <a:t>«Фиксики»</a:t>
            </a:r>
          </a:p>
          <a:p>
            <a:endParaRPr lang="ru-RU" sz="2400"/>
          </a:p>
          <a:p>
            <a:r>
              <a:rPr lang="ru-RU" sz="2400" b="1"/>
              <a:t>Наставники</a:t>
            </a:r>
            <a:r>
              <a:rPr lang="ru-RU" sz="2400"/>
              <a:t>: фиксики</a:t>
            </a:r>
            <a:endParaRPr lang="ru-RU" sz="2400"/>
          </a:p>
          <a:p>
            <a:endParaRPr lang="ru-RU" sz="2400"/>
          </a:p>
          <a:p>
            <a:r>
              <a:rPr lang="ru-RU" sz="2400" b="1"/>
              <a:t>Наставляемый</a:t>
            </a:r>
            <a:r>
              <a:rPr lang="ru-RU" sz="2400"/>
              <a:t>: Дим Димыч</a:t>
            </a: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240950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3111" y="834301"/>
            <a:ext cx="4741333" cy="2439477"/>
          </a:xfrm>
          <a:prstGeom prst="roundRect">
            <a:avLst>
              <a:gd name="adj" fmla="val 23694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6096000" y="2889982"/>
            <a:ext cx="549603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/>
              <a:t>«Чебурашка»</a:t>
            </a:r>
          </a:p>
          <a:p>
            <a:endParaRPr lang="ru-RU" sz="2400"/>
          </a:p>
          <a:p>
            <a:r>
              <a:rPr lang="ru-RU" sz="2400" b="1"/>
              <a:t>Наставник</a:t>
            </a:r>
            <a:r>
              <a:rPr lang="ru-RU" sz="2400"/>
              <a:t>: Геннадий Петрович (Гена)</a:t>
            </a:r>
          </a:p>
          <a:p>
            <a:endParaRPr lang="ru-RU" sz="2400"/>
          </a:p>
          <a:p>
            <a:r>
              <a:rPr lang="ru-RU" sz="2400" b="1"/>
              <a:t>Наставляемый</a:t>
            </a:r>
            <a:r>
              <a:rPr lang="ru-RU" sz="2400"/>
              <a:t>: Чебурашка</a:t>
            </a:r>
          </a:p>
        </p:txBody>
      </p:sp>
    </p:spTree>
    <p:extLst>
      <p:ext uri="{BB962C8B-B14F-4D97-AF65-F5344CB8AC3E}">
        <p14:creationId xmlns:p14="http://schemas.microsoft.com/office/powerpoint/2010/main" val="382191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Рисунок 8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2520" y="913902"/>
            <a:ext cx="4799294" cy="269899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Прямоугольник 1"/>
          <p:cNvSpPr/>
          <p:nvPr/>
        </p:nvSpPr>
        <p:spPr>
          <a:xfrm>
            <a:off x="5721814" y="2929593"/>
            <a:ext cx="53977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/>
              <a:t>«Большая Перемена»</a:t>
            </a:r>
          </a:p>
          <a:p>
            <a:endParaRPr lang="ru-RU" sz="2400"/>
          </a:p>
          <a:p>
            <a:r>
              <a:rPr lang="ru-RU" sz="2400" b="1"/>
              <a:t>Наставник</a:t>
            </a:r>
            <a:r>
              <a:rPr lang="ru-RU" sz="2400"/>
              <a:t>: Нестор Петрович</a:t>
            </a:r>
          </a:p>
          <a:p>
            <a:endParaRPr lang="ru-RU" sz="2400"/>
          </a:p>
          <a:p>
            <a:r>
              <a:rPr lang="ru-RU" sz="2400" b="1"/>
              <a:t>Наставляемые</a:t>
            </a:r>
            <a:r>
              <a:rPr lang="ru-RU" sz="2400"/>
              <a:t>: ученики 9 «А» класса</a:t>
            </a:r>
          </a:p>
        </p:txBody>
      </p:sp>
    </p:spTree>
    <p:extLst>
      <p:ext uri="{BB962C8B-B14F-4D97-AF65-F5344CB8AC3E}">
        <p14:creationId xmlns:p14="http://schemas.microsoft.com/office/powerpoint/2010/main" val="292834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4302034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5 РАУНД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441830">
            <a:off x="9094453" y="449581"/>
            <a:ext cx="23230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 вопрос</a:t>
            </a:r>
            <a:endParaRPr lang="ru-RU" sz="4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Рисунок 12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44337" y="1668603"/>
            <a:ext cx="4790304" cy="31942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970844" y="960104"/>
            <a:ext cx="42220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/>
              <a:t>«Лёд»</a:t>
            </a:r>
            <a:endParaRPr lang="ru-RU" sz="2400" b="1" smtClean="0"/>
          </a:p>
          <a:p>
            <a:endParaRPr lang="ru-RU" sz="2400"/>
          </a:p>
          <a:p>
            <a:r>
              <a:rPr lang="ru-RU" sz="2400" b="1" smtClean="0"/>
              <a:t>Наставники</a:t>
            </a:r>
            <a:r>
              <a:rPr lang="ru-RU" sz="2400"/>
              <a:t>:  </a:t>
            </a:r>
          </a:p>
          <a:p>
            <a:endParaRPr lang="ru-RU" sz="2400"/>
          </a:p>
          <a:p>
            <a:r>
              <a:rPr lang="ru-RU" sz="2400"/>
              <a:t>Шаталина тренер наставник для Нади, </a:t>
            </a:r>
          </a:p>
          <a:p>
            <a:r>
              <a:rPr lang="ru-RU" sz="2400" smtClean="0"/>
              <a:t>Горин – наставник </a:t>
            </a:r>
            <a:r>
              <a:rPr lang="ru-RU" sz="2400"/>
              <a:t>спасатель для Нади в критической точке, </a:t>
            </a:r>
          </a:p>
          <a:p>
            <a:endParaRPr lang="ru-RU" sz="2400"/>
          </a:p>
          <a:p>
            <a:r>
              <a:rPr lang="ru-RU" sz="2400" b="1"/>
              <a:t>Наставляемый</a:t>
            </a:r>
            <a:r>
              <a:rPr lang="ru-RU" sz="2400"/>
              <a:t>: Надя </a:t>
            </a:r>
          </a:p>
        </p:txBody>
      </p:sp>
    </p:spTree>
    <p:extLst>
      <p:ext uri="{BB962C8B-B14F-4D97-AF65-F5344CB8AC3E}">
        <p14:creationId xmlns:p14="http://schemas.microsoft.com/office/powerpoint/2010/main" val="363930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2612" y="513812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5 раунд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612" y="2682474"/>
            <a:ext cx="45752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/>
              <a:t>Нагружать </a:t>
            </a:r>
            <a:endParaRPr lang="ru-RU" sz="4400" b="1" smtClean="0"/>
          </a:p>
          <a:p>
            <a:pPr algn="ctr"/>
            <a:r>
              <a:rPr lang="ru-RU" sz="4400" b="1" smtClean="0"/>
              <a:t>всё </a:t>
            </a:r>
            <a:r>
              <a:rPr lang="ru-RU" sz="4400" b="1"/>
              <a:t>больше нас </a:t>
            </a:r>
            <a:endParaRPr lang="ru-RU" sz="4400" b="1" smtClean="0"/>
          </a:p>
          <a:p>
            <a:pPr algn="ctr"/>
            <a:r>
              <a:rPr lang="ru-RU" sz="4400" b="1" smtClean="0"/>
              <a:t>стали почему-то…</a:t>
            </a:r>
            <a:endParaRPr lang="ru-RU" sz="85700" b="1">
              <a:ln w="66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70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2612" y="513812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5 раунд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4102" y="1569365"/>
            <a:ext cx="4284617" cy="4458789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9897" y="1707955"/>
            <a:ext cx="457302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smtClean="0"/>
              <a:t>Прозвучат </a:t>
            </a:r>
            <a:r>
              <a:rPr lang="ru-RU" sz="2400"/>
              <a:t>отрывки </a:t>
            </a:r>
            <a:endParaRPr lang="ru-RU" sz="2400" smtClean="0"/>
          </a:p>
          <a:p>
            <a:pPr algn="ctr"/>
            <a:r>
              <a:rPr lang="ru-RU" sz="2400" smtClean="0"/>
              <a:t>известных </a:t>
            </a:r>
            <a:r>
              <a:rPr lang="ru-RU" sz="2400"/>
              <a:t>песен. </a:t>
            </a:r>
            <a:endParaRPr lang="ru-RU" sz="2400" smtClean="0"/>
          </a:p>
          <a:p>
            <a:pPr algn="ctr"/>
            <a:endParaRPr lang="ru-RU" sz="2400" smtClean="0"/>
          </a:p>
          <a:p>
            <a:pPr algn="ctr"/>
            <a:r>
              <a:rPr lang="ru-RU" sz="2400" smtClean="0"/>
              <a:t>Внимательно </a:t>
            </a:r>
            <a:r>
              <a:rPr lang="ru-RU" sz="2400"/>
              <a:t>прослушайте отрывок песни и определите, </a:t>
            </a:r>
            <a:endParaRPr lang="ru-RU" sz="2400" smtClean="0"/>
          </a:p>
          <a:p>
            <a:pPr algn="ctr"/>
            <a:r>
              <a:rPr lang="ru-RU" sz="2400" smtClean="0"/>
              <a:t>о </a:t>
            </a:r>
            <a:r>
              <a:rPr lang="ru-RU" sz="2400"/>
              <a:t>каком школьном предмете (или учебной дисциплине) </a:t>
            </a:r>
            <a:endParaRPr lang="ru-RU" sz="2400" smtClean="0"/>
          </a:p>
          <a:p>
            <a:pPr algn="ctr"/>
            <a:r>
              <a:rPr lang="ru-RU" sz="2400" smtClean="0"/>
              <a:t>идет </a:t>
            </a:r>
            <a:r>
              <a:rPr lang="ru-RU" sz="2400"/>
              <a:t>речь в каждом случае. </a:t>
            </a:r>
            <a:endParaRPr lang="ru-RU" sz="2400" smtClean="0"/>
          </a:p>
          <a:p>
            <a:pPr algn="ctr"/>
            <a:endParaRPr lang="ru-RU" sz="2400"/>
          </a:p>
          <a:p>
            <a:pPr algn="ctr"/>
            <a:r>
              <a:rPr lang="ru-RU" sz="2400" smtClean="0"/>
              <a:t>Ответ </a:t>
            </a:r>
            <a:r>
              <a:rPr lang="ru-RU" sz="2400"/>
              <a:t>необходимо </a:t>
            </a:r>
            <a:r>
              <a:rPr lang="ru-RU" sz="2400" smtClean="0"/>
              <a:t>записать</a:t>
            </a:r>
          </a:p>
          <a:p>
            <a:pPr algn="ctr"/>
            <a:r>
              <a:rPr lang="ru-RU" sz="2400" smtClean="0"/>
              <a:t>в </a:t>
            </a:r>
            <a:r>
              <a:rPr lang="ru-RU" sz="2400"/>
              <a:t>именительном </a:t>
            </a:r>
            <a:r>
              <a:rPr lang="ru-RU" sz="2400" smtClean="0"/>
              <a:t>падеже.</a:t>
            </a:r>
            <a:endParaRPr lang="ru-RU" sz="49600" b="1">
              <a:ln w="66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703260" y="5944417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СТАРТ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526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1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6" name="математика посчитать сколько раз встречается слово фаина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40442" y="2653303"/>
            <a:ext cx="487363" cy="4873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14995" y="449616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/>
              <a:t>Дополнительный вопрос: </a:t>
            </a:r>
            <a:endParaRPr lang="ru-RU" sz="2400" b="1" smtClean="0"/>
          </a:p>
          <a:p>
            <a:r>
              <a:rPr lang="ru-RU" sz="2400" smtClean="0"/>
              <a:t>Сколько </a:t>
            </a:r>
            <a:r>
              <a:rPr lang="ru-RU" sz="2400"/>
              <a:t>раз в отрывке песни </a:t>
            </a:r>
            <a:endParaRPr lang="ru-RU" sz="2400" smtClean="0"/>
          </a:p>
          <a:p>
            <a:r>
              <a:rPr lang="ru-RU" sz="2400" smtClean="0"/>
              <a:t>встречается </a:t>
            </a:r>
            <a:r>
              <a:rPr lang="ru-RU" sz="2400"/>
              <a:t>слово «Фаина»?</a:t>
            </a:r>
          </a:p>
        </p:txBody>
      </p:sp>
      <p:sp>
        <p:nvSpPr>
          <p:cNvPr id="8" name="Багетная рамка 7"/>
          <p:cNvSpPr/>
          <p:nvPr/>
        </p:nvSpPr>
        <p:spPr>
          <a:xfrm>
            <a:off x="8125097" y="581735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59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6733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2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2" name="литература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17034" y="3429000"/>
            <a:ext cx="487363" cy="487363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7872548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73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6106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3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7872548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6" name="физика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90610" y="338289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79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4946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4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7872548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2" name="физическая культура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43159" y="328902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18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6017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5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7872548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6" name="обществознание. экономика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23765" y="30134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5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541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892" y="1773283"/>
            <a:ext cx="4942114" cy="3706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5817" y="1045035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6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7872548" y="5669306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результат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14995" y="449616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/>
              <a:t>Сколько </a:t>
            </a:r>
            <a:r>
              <a:rPr lang="ru-RU" sz="2400" b="1" smtClean="0"/>
              <a:t>названий </a:t>
            </a:r>
          </a:p>
          <a:p>
            <a:r>
              <a:rPr lang="ru-RU" sz="2400" b="1" smtClean="0"/>
              <a:t>школьных </a:t>
            </a:r>
            <a:r>
              <a:rPr lang="ru-RU" sz="2400" b="1"/>
              <a:t>предметов </a:t>
            </a:r>
            <a:endParaRPr lang="ru-RU" sz="2400" b="1" smtClean="0"/>
          </a:p>
          <a:p>
            <a:r>
              <a:rPr lang="ru-RU" sz="2400" b="1" smtClean="0"/>
              <a:t>прозвучит </a:t>
            </a:r>
            <a:r>
              <a:rPr lang="ru-RU" sz="2400" b="1"/>
              <a:t>в отрывке песни</a:t>
            </a:r>
            <a:endParaRPr lang="ru-RU" sz="2400"/>
          </a:p>
        </p:txBody>
      </p:sp>
      <p:pic>
        <p:nvPicPr>
          <p:cNvPr id="2" name="Сколько в песне наук">
            <a:hlinkClick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40442" y="2941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46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6977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8046720" y="5773809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ОТВЕТЫ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513" y="1061038"/>
            <a:ext cx="6715487" cy="491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ая выноска 5"/>
          <p:cNvSpPr/>
          <p:nvPr/>
        </p:nvSpPr>
        <p:spPr>
          <a:xfrm>
            <a:off x="7088777" y="2290354"/>
            <a:ext cx="3718560" cy="2246812"/>
          </a:xfrm>
          <a:prstGeom prst="wedgeRectCallout">
            <a:avLst>
              <a:gd name="adj1" fmla="val -108187"/>
              <a:gd name="adj2" fmla="val -26260"/>
            </a:avLst>
          </a:prstGeom>
          <a:solidFill>
            <a:schemeClr val="tx1">
              <a:lumMod val="75000"/>
              <a:lumOff val="25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smtClean="0"/>
              <a:t>СДАЕМ</a:t>
            </a:r>
          </a:p>
          <a:p>
            <a:pPr algn="ctr"/>
            <a:r>
              <a:rPr lang="ru-RU" sz="4400" smtClean="0"/>
              <a:t>БЛАНКИ!!!</a:t>
            </a:r>
            <a:endParaRPr lang="ru-RU" sz="4400"/>
          </a:p>
        </p:txBody>
      </p:sp>
    </p:spTree>
    <p:extLst>
      <p:ext uri="{BB962C8B-B14F-4D97-AF65-F5344CB8AC3E}">
        <p14:creationId xmlns:p14="http://schemas.microsoft.com/office/powerpoint/2010/main" val="325651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Багетная рамка 7"/>
          <p:cNvSpPr/>
          <p:nvPr/>
        </p:nvSpPr>
        <p:spPr>
          <a:xfrm>
            <a:off x="8046720" y="5773809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6 РАУНД</a:t>
            </a:r>
            <a:endParaRPr lang="ru-RU" sz="3200" b="1">
              <a:solidFill>
                <a:srgbClr val="C00000"/>
              </a:solidFill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513" y="1061038"/>
            <a:ext cx="6715487" cy="491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73639" y="2152742"/>
            <a:ext cx="4899378" cy="2743200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238927" y="2366423"/>
            <a:ext cx="43688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/>
              <a:t>1. Математика</a:t>
            </a:r>
          </a:p>
          <a:p>
            <a:r>
              <a:rPr lang="ru-RU" sz="2400"/>
              <a:t>2. Литература</a:t>
            </a:r>
          </a:p>
          <a:p>
            <a:r>
              <a:rPr lang="ru-RU" sz="2400"/>
              <a:t>3. Физика</a:t>
            </a:r>
          </a:p>
          <a:p>
            <a:r>
              <a:rPr lang="ru-RU" sz="2400"/>
              <a:t>4. Физическая культура</a:t>
            </a:r>
          </a:p>
          <a:p>
            <a:r>
              <a:rPr lang="ru-RU" sz="2400"/>
              <a:t>5. Обществознание, экономика</a:t>
            </a:r>
          </a:p>
          <a:p>
            <a:r>
              <a:rPr lang="ru-RU" sz="2400"/>
              <a:t>6. 10</a:t>
            </a:r>
          </a:p>
        </p:txBody>
      </p:sp>
    </p:spTree>
    <p:extLst>
      <p:ext uri="{BB962C8B-B14F-4D97-AF65-F5344CB8AC3E}">
        <p14:creationId xmlns:p14="http://schemas.microsoft.com/office/powerpoint/2010/main" val="27671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42163" y="2336399"/>
            <a:ext cx="2507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 раунд</a:t>
            </a:r>
            <a:endParaRPr lang="ru-RU" sz="5400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0079" y="3429000"/>
            <a:ext cx="65118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err="1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Эмодзи-шифр</a:t>
            </a:r>
            <a:endParaRPr lang="ru-RU" sz="34400" b="1"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9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45921" y="1252253"/>
            <a:ext cx="9448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/>
              <a:t>В этом туре вам будут представлены фразы, пословицы </a:t>
            </a:r>
            <a:br>
              <a:rPr lang="ru-RU" sz="2400" smtClean="0"/>
            </a:br>
            <a:r>
              <a:rPr lang="ru-RU" sz="2400" smtClean="0"/>
              <a:t>или </a:t>
            </a:r>
            <a:r>
              <a:rPr lang="ru-RU" sz="2400"/>
              <a:t>крылатые выражения, зашифрованные с помощью эмодзи.</a:t>
            </a:r>
          </a:p>
          <a:p>
            <a:r>
              <a:rPr lang="ru-RU" sz="2400"/>
              <a:t>Ваша задача: расшифровать их и дать правильный ответ.</a:t>
            </a:r>
          </a:p>
          <a:p>
            <a:endParaRPr lang="ru-RU"/>
          </a:p>
          <a:p>
            <a:r>
              <a:rPr lang="ru-RU" b="1"/>
              <a:t>Система оценки (ставки</a:t>
            </a:r>
            <a:r>
              <a:rPr lang="ru-RU" b="1" smtClean="0"/>
              <a:t>)</a:t>
            </a:r>
            <a:endParaRPr lang="ru-RU" b="1"/>
          </a:p>
          <a:p>
            <a:endParaRPr lang="ru-RU"/>
          </a:p>
          <a:p>
            <a:r>
              <a:rPr lang="ru-RU"/>
              <a:t>У вас есть выбор тактики на каждый вопрос:</a:t>
            </a:r>
          </a:p>
          <a:p>
            <a:endParaRPr lang="ru-RU"/>
          </a:p>
          <a:p>
            <a:r>
              <a:rPr lang="ru-RU" b="1"/>
              <a:t>1. Обычный ответ (риска нет)</a:t>
            </a:r>
            <a:r>
              <a:rPr lang="ru-RU"/>
              <a:t>: Вы просто пишете версию ответа. Если ответ верный — </a:t>
            </a:r>
            <a:br>
              <a:rPr lang="ru-RU" smtClean="0"/>
            </a:br>
            <a:r>
              <a:rPr lang="ru-RU" smtClean="0"/>
              <a:t>вы </a:t>
            </a:r>
            <a:r>
              <a:rPr lang="ru-RU"/>
              <a:t>получаете 1 балл. Если ответ неверный — баллы не снимаются (0 баллов за вопрос).</a:t>
            </a:r>
          </a:p>
          <a:p>
            <a:endParaRPr lang="ru-RU" smtClean="0"/>
          </a:p>
          <a:p>
            <a:r>
              <a:rPr lang="ru-RU" b="1" smtClean="0"/>
              <a:t>2</a:t>
            </a:r>
            <a:r>
              <a:rPr lang="ru-RU" b="1"/>
              <a:t>. Удвоение (рискованная игра): </a:t>
            </a:r>
            <a:r>
              <a:rPr lang="ru-RU"/>
              <a:t>если вы на 100% уверены в своей догадке, вы можете поставить рядом с ответом знак «+» (плюс).</a:t>
            </a:r>
          </a:p>
          <a:p>
            <a:r>
              <a:rPr lang="ru-RU" smtClean="0"/>
              <a:t>    Если </a:t>
            </a:r>
            <a:r>
              <a:rPr lang="ru-RU"/>
              <a:t>ответ верный, вы получаете 2 балла.</a:t>
            </a:r>
          </a:p>
          <a:p>
            <a:r>
              <a:rPr lang="ru-RU" smtClean="0"/>
              <a:t>    Если </a:t>
            </a:r>
            <a:r>
              <a:rPr lang="ru-RU"/>
              <a:t>ответ неверный, у вас снимается 2 балла (штраф).</a:t>
            </a:r>
          </a:p>
        </p:txBody>
      </p:sp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СТАРТ</a:t>
            </a:r>
            <a:endParaRPr lang="ru-RU" sz="32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57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1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629" y="3394166"/>
            <a:ext cx="8199030" cy="101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97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2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629" y="3187337"/>
            <a:ext cx="7810501" cy="178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8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3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623" y="3243670"/>
            <a:ext cx="7455737" cy="202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72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4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098" y="3254829"/>
            <a:ext cx="75723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0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следующий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5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133" y="3361780"/>
            <a:ext cx="735330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99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Багетная рамка 5"/>
          <p:cNvSpPr/>
          <p:nvPr/>
        </p:nvSpPr>
        <p:spPr>
          <a:xfrm>
            <a:off x="4182851" y="5901232"/>
            <a:ext cx="3826297" cy="832104"/>
          </a:xfrm>
          <a:prstGeom prst="bevel">
            <a:avLst/>
          </a:prstGeom>
          <a:solidFill>
            <a:schemeClr val="accent4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C00000"/>
                </a:solidFill>
              </a:rPr>
              <a:t>результат</a:t>
            </a:r>
            <a:endParaRPr lang="ru-RU" sz="3200" b="1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38629" y="1860043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6</a:t>
            </a:r>
            <a:r>
              <a:rPr lang="en-US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5400" b="1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вопрос</a:t>
            </a:r>
            <a:endParaRPr lang="ru-RU" sz="5400" b="1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373" y="3258585"/>
            <a:ext cx="7615707" cy="160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20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9976896">
            <a:off x="136676" y="2240664"/>
            <a:ext cx="1191864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00" b="1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сдаем бланки</a:t>
            </a:r>
            <a:endParaRPr lang="ru-RU" sz="11500" b="1">
              <a:ln w="38100"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21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8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3453" y="-75816"/>
            <a:ext cx="734848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00" b="1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ОТВЕТЫ</a:t>
            </a:r>
            <a:endParaRPr lang="ru-RU" sz="11500" b="1">
              <a:ln w="38100"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11123" y="1572705"/>
            <a:ext cx="6622869" cy="5042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1. «Ученье </a:t>
            </a:r>
            <a:r>
              <a:rPr lang="ru-RU" sz="2800" smtClean="0">
                <a:solidFill>
                  <a:schemeClr val="tx1"/>
                </a:solidFill>
              </a:rPr>
              <a:t>- </a:t>
            </a:r>
            <a:r>
              <a:rPr lang="ru-RU" sz="2800">
                <a:solidFill>
                  <a:schemeClr val="tx1"/>
                </a:solidFill>
              </a:rPr>
              <a:t>свет, а </a:t>
            </a:r>
            <a:r>
              <a:rPr lang="ru-RU" sz="2800" err="1" smtClean="0">
                <a:solidFill>
                  <a:schemeClr val="tx1"/>
                </a:solidFill>
              </a:rPr>
              <a:t>неученье - </a:t>
            </a:r>
            <a:r>
              <a:rPr lang="ru-RU" sz="2800">
                <a:solidFill>
                  <a:schemeClr val="tx1"/>
                </a:solidFill>
              </a:rPr>
              <a:t>тьма».</a:t>
            </a:r>
          </a:p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2. «Делу время, потехе час».</a:t>
            </a:r>
          </a:p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3. «Повторенье </a:t>
            </a:r>
            <a:r>
              <a:rPr lang="ru-RU" sz="2800" smtClean="0">
                <a:solidFill>
                  <a:schemeClr val="tx1"/>
                </a:solidFill>
              </a:rPr>
              <a:t>- </a:t>
            </a:r>
            <a:r>
              <a:rPr lang="ru-RU" sz="2800">
                <a:solidFill>
                  <a:schemeClr val="tx1"/>
                </a:solidFill>
              </a:rPr>
              <a:t>мать ученья».</a:t>
            </a:r>
          </a:p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4. «Кто не работает, тот не ест».</a:t>
            </a:r>
          </a:p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5. «Век живи </a:t>
            </a:r>
            <a:r>
              <a:rPr lang="ru-RU" sz="2800" smtClean="0">
                <a:solidFill>
                  <a:schemeClr val="tx1"/>
                </a:solidFill>
              </a:rPr>
              <a:t>- </a:t>
            </a:r>
            <a:r>
              <a:rPr lang="ru-RU" sz="2800">
                <a:solidFill>
                  <a:schemeClr val="tx1"/>
                </a:solidFill>
              </a:rPr>
              <a:t>век учись».</a:t>
            </a:r>
          </a:p>
          <a:p>
            <a:pPr lvl="1">
              <a:lnSpc>
                <a:spcPct val="150000"/>
              </a:lnSpc>
            </a:pPr>
            <a:r>
              <a:rPr lang="ru-RU" sz="2800">
                <a:solidFill>
                  <a:schemeClr val="tx1"/>
                </a:solidFill>
              </a:rPr>
              <a:t>6. «Дорогу осилит идущий».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485" y="1575293"/>
            <a:ext cx="4726915" cy="5042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endParaRPr lang="ru-RU" sz="280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989" y="2291026"/>
            <a:ext cx="3999327" cy="4938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9746" y="2852215"/>
            <a:ext cx="2836570" cy="6483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4824" y="3507602"/>
            <a:ext cx="2551492" cy="6929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3814" y="4200600"/>
            <a:ext cx="2812502" cy="6792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5049" y="4820021"/>
            <a:ext cx="2881267" cy="6941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61168" y="5535754"/>
            <a:ext cx="2909027" cy="61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8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8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1229" y="2767280"/>
            <a:ext cx="109695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smtClean="0">
                <a:ln w="190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СПАСИБО ЗА УЧАСТИЕ!!!</a:t>
            </a:r>
            <a:endParaRPr lang="ru-RU" sz="8000" b="1" cap="none" spc="0">
              <a:ln w="190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064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Широкоэкранный</PresentationFormat>
  <Paragraphs>370</Paragraphs>
  <Slides>84</Slides>
  <Notes>0</Notes>
  <TotalTime>366</TotalTime>
  <HiddenSlides>0</HiddenSlides>
  <MMClips>20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84</vt:i4>
      </vt:variant>
    </vt:vector>
  </HeadingPairs>
  <TitlesOfParts>
    <vt:vector baseType="lpstr" size="90">
      <vt:lpstr>Arial</vt:lpstr>
      <vt:lpstr>Calibri Light</vt:lpstr>
      <vt:lpstr>Calibri</vt:lpstr>
      <vt:lpstr>Times New Roman</vt:lpstr>
      <vt:lpstr>Arial Black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X99_2CPU</dc:creator>
  <cp:lastModifiedBy>X99_2CPU</cp:lastModifiedBy>
  <cp:revision>63</cp:revision>
  <dcterms:created xsi:type="dcterms:W3CDTF">2026-02-20T11:07:22Z</dcterms:created>
  <dcterms:modified xsi:type="dcterms:W3CDTF">2026-03-17T00:58:03Z</dcterms:modified>
</cp:coreProperties>
</file>