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3" r:id="rId3"/>
    <p:sldId id="264" r:id="rId4"/>
    <p:sldId id="267" r:id="rId5"/>
    <p:sldId id="259" r:id="rId6"/>
    <p:sldId id="257" r:id="rId7"/>
    <p:sldId id="279" r:id="rId8"/>
    <p:sldId id="280" r:id="rId9"/>
    <p:sldId id="281" r:id="rId10"/>
    <p:sldId id="282" r:id="rId11"/>
    <p:sldId id="283" r:id="rId12"/>
    <p:sldId id="288" r:id="rId13"/>
    <p:sldId id="285" r:id="rId14"/>
    <p:sldId id="286" r:id="rId15"/>
    <p:sldId id="28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56" y="-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6919A-592A-482E-AD25-47F07D402568}" type="datetimeFigureOut">
              <a:rPr lang="ru-RU" smtClean="0"/>
              <a:pPr/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4F9E4-DAD9-48C0-8858-CD9FDC171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36004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«Семейная гостиная»                        как одна из форм эффективного взаимодействия с семьей.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sz="31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644008" y="4221088"/>
            <a:ext cx="4248472" cy="2376264"/>
          </a:xfrm>
        </p:spPr>
        <p:txBody>
          <a:bodyPr>
            <a:normAutofit fontScale="85000" lnSpcReduction="10000"/>
          </a:bodyPr>
          <a:lstStyle/>
          <a:p>
            <a:pPr algn="r"/>
            <a:r>
              <a:rPr lang="ru-RU" b="1" dirty="0" smtClean="0">
                <a:solidFill>
                  <a:schemeClr val="tx1"/>
                </a:solidFill>
              </a:rPr>
              <a:t>Подготовили: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</a:rPr>
              <a:t>Педагоги МДОУ «Детский сад №3 п. Ракитное»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</a:rPr>
              <a:t>Педагог-психолог: </a:t>
            </a:r>
            <a:r>
              <a:rPr lang="ru-RU" b="1" dirty="0" err="1" smtClean="0">
                <a:solidFill>
                  <a:schemeClr val="tx1"/>
                </a:solidFill>
              </a:rPr>
              <a:t>Додица</a:t>
            </a:r>
            <a:r>
              <a:rPr lang="ru-RU" b="1" dirty="0" smtClean="0">
                <a:solidFill>
                  <a:schemeClr val="tx1"/>
                </a:solidFill>
              </a:rPr>
              <a:t> Ольга Юрьевна</a:t>
            </a:r>
          </a:p>
          <a:p>
            <a:pPr algn="r"/>
            <a:endParaRPr lang="ru-RU" b="1" dirty="0" smtClean="0">
              <a:solidFill>
                <a:schemeClr val="tx1"/>
              </a:solidFill>
            </a:endParaRPr>
          </a:p>
          <a:p>
            <a:pPr algn="r"/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9952" y="6488668"/>
            <a:ext cx="780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mtClean="0"/>
              <a:t>2025г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7544" y="692696"/>
            <a:ext cx="10287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4788024" y="260648"/>
            <a:ext cx="1008112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19872" y="0"/>
            <a:ext cx="971550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156176" y="1340768"/>
            <a:ext cx="1008112" cy="2270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96336" y="1484784"/>
            <a:ext cx="10001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1907704" y="260648"/>
            <a:ext cx="1200150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9" name="Picture 15" descr="https://avatars.mds.yandex.net/get-pdb/28866/4114839a-0c4a-405a-9788-11ceb7e3cce5/s1200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835696" y="3284984"/>
            <a:ext cx="5322646" cy="3573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1187624" y="2276872"/>
            <a:ext cx="6552728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Семья в жизни человека занимает важное место</a:t>
            </a:r>
            <a:endParaRPr lang="ru-RU" sz="3600" dirty="0"/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568952" cy="4680519"/>
          </a:xfrm>
        </p:spPr>
        <p:txBody>
          <a:bodyPr>
            <a:noAutofit/>
          </a:bodyPr>
          <a:lstStyle/>
          <a:p>
            <a:pPr algn="l"/>
            <a: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  <a:cs typeface="Arial" pitchFamily="34" charset="0"/>
              </a:rPr>
              <a:t>Семья – это мир,</a:t>
            </a:r>
            <a:b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  <a:cs typeface="Arial" pitchFamily="34" charset="0"/>
              </a:rPr>
            </a:br>
            <a: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  <a:cs typeface="Arial" pitchFamily="34" charset="0"/>
              </a:rPr>
              <a:t>Семья – это дом, где царит         любовь и преданность.</a:t>
            </a:r>
            <a:b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  <a:cs typeface="Arial" pitchFamily="34" charset="0"/>
              </a:rPr>
            </a:br>
            <a: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  <a:cs typeface="Arial" pitchFamily="34" charset="0"/>
              </a:rPr>
              <a:t>Где привычки и традиции – это крепость, за стенами которой есть любовь и покой.</a:t>
            </a:r>
            <a:endParaRPr lang="ru-RU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-387424"/>
            <a:ext cx="8784976" cy="3528392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700" b="1" dirty="0" smtClean="0"/>
              <a:t>Одним из приоритетных направлений в деятельности нашего ДОУ является возрождение семейно-родовых ценностей, традиций и культуры родного края. Мы ставим для себя задачу выбрать и представить то, что составляет непреходящую ценность, что сохранилось, считалось важным, что передавалось будущим поколениям вопреки реальным будням. Мы обращаемся к золотому фонду культуры, к кладезю мудрости, опыта, хранителю национального сознания.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family-picture-clipart-19qos6ln150403-in-2018-otros-pinterest-music-clipart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63688" y="3212976"/>
            <a:ext cx="5435271" cy="3384376"/>
          </a:xfrm>
          <a:prstGeom prst="rect">
            <a:avLst/>
          </a:prstGeom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Ð Ð¾Ð¼Ð°ÑÐºÐ° - ÑÑÐ¾ ÑÐ²ÐµÑÐ¾Ðº, ÐºÐ¾ÑÐ¾ÑÑÐ¹ Ð±Ð¾ÑÐµÑÑÑ Ð·Ð° Ð»ÑÐ±Ð¾Ð²Ñ Ð´Ð¾ Ð¿Ð¾ÑÐ»ÐµÐ´Ð½ÐµÐ³Ð¾ Ð»ÐµÐ¿ÐµÑÑÐºÐ°.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87910" cy="685800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 rot="21600000">
            <a:off x="263249" y="779377"/>
            <a:ext cx="6277091" cy="1870246"/>
          </a:xfrm>
          <a:prstGeom prst="rect">
            <a:avLst/>
          </a:prstGeom>
        </p:spPr>
        <p:txBody>
          <a:bodyPr vert="horz" lIns="91440" tIns="45720" rIns="91440" bIns="45720" rtlCol="0" anchor="ctr">
            <a:prstTxWarp prst="textWave2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pic>
        <p:nvPicPr>
          <p:cNvPr id="4" name="Рисунок 3" descr="anime-babochki-23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7544" y="4077072"/>
            <a:ext cx="5080814" cy="1440160"/>
          </a:xfrm>
          <a:prstGeom prst="rect">
            <a:avLst/>
          </a:prstGeom>
        </p:spPr>
      </p:pic>
      <p:pic>
        <p:nvPicPr>
          <p:cNvPr id="5" name="Рисунок 4" descr="anime-babochki-410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300192" y="1196752"/>
            <a:ext cx="2160240" cy="216024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43608" y="404664"/>
            <a:ext cx="756084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Цели и задачи семейной гостиной:</a:t>
            </a:r>
            <a:br>
              <a:rPr lang="ru-RU" sz="2800" b="1" dirty="0" smtClean="0"/>
            </a:br>
            <a:r>
              <a:rPr lang="ru-RU" sz="2800" b="1" dirty="0" smtClean="0"/>
              <a:t>Просвещение родителей по вопросам воспитания и развития детей дошкольного возраста в лучших традициях русской культуры и современной психолого-педагогической практики.</a:t>
            </a:r>
            <a:br>
              <a:rPr lang="ru-RU" sz="2800" b="1" dirty="0" smtClean="0"/>
            </a:br>
            <a:r>
              <a:rPr lang="ru-RU" sz="2800" b="1" dirty="0" smtClean="0"/>
              <a:t>· Информирование родителей о закономерностях развития детей дошкольного возраста, об эффективных стратегиях внутрисемейных отношений.</a:t>
            </a:r>
            <a:br>
              <a:rPr lang="ru-RU" sz="2800" b="1" dirty="0" smtClean="0"/>
            </a:br>
            <a:r>
              <a:rPr lang="ru-RU" sz="2800" b="1" dirty="0" smtClean="0"/>
              <a:t>· Содействие развитию творческого взаимодействия детей и взрослых, в процессе подготовки и проведения семейной гостиной.</a:t>
            </a:r>
            <a:endParaRPr lang="ru-RU" sz="2800" b="1" dirty="0"/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 rot="5129663">
            <a:off x="3354734" y="4530349"/>
            <a:ext cx="2592288" cy="110967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ПОМОЩЬ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 rot="2414651">
            <a:off x="4709360" y="4011543"/>
            <a:ext cx="2592288" cy="113973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ДОБРОТА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 rot="1365152">
            <a:off x="1389587" y="1844837"/>
            <a:ext cx="2592288" cy="112977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ЛЮБОВЬ</a:t>
            </a: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 rot="3537484">
            <a:off x="2317855" y="929737"/>
            <a:ext cx="2592288" cy="11106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НЕЖНОСТЬ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16963029">
            <a:off x="3725811" y="862457"/>
            <a:ext cx="2592288" cy="107571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ЗАБОТА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 rot="18156830">
            <a:off x="2071470" y="4153697"/>
            <a:ext cx="2646109" cy="110262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ПОНИМАНИЕ</a:t>
            </a:r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 rot="19957677">
            <a:off x="4984026" y="1655135"/>
            <a:ext cx="2592288" cy="117064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УВАЖЕНИЕ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 rot="20562483">
            <a:off x="1181961" y="3163630"/>
            <a:ext cx="2592288" cy="112977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ДОВЕРИЕ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 rot="611891">
            <a:off x="5299609" y="3001491"/>
            <a:ext cx="2592288" cy="112977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СЧАСТЬЕ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563888" y="2276872"/>
            <a:ext cx="2016224" cy="187220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 rot="18905612">
            <a:off x="-248546" y="841931"/>
            <a:ext cx="3106037" cy="1158951"/>
          </a:xfrm>
          <a:prstGeom prst="rect">
            <a:avLst/>
          </a:prstGeom>
          <a:noFill/>
        </p:spPr>
        <p:txBody>
          <a:bodyPr wrap="none" rtlCol="0">
            <a:prstTxWarp prst="textCanUp">
              <a:avLst>
                <a:gd name="adj" fmla="val 66667"/>
              </a:avLst>
            </a:prstTxWarp>
            <a:sp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СЕМЕЙНЫЕ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 rot="2315537">
            <a:off x="6015673" y="670778"/>
            <a:ext cx="3106037" cy="1158951"/>
          </a:xfrm>
          <a:prstGeom prst="rect">
            <a:avLst/>
          </a:prstGeom>
          <a:noFill/>
        </p:spPr>
        <p:txBody>
          <a:bodyPr wrap="none" rtlCol="0">
            <a:prstTxWarp prst="textCanUp">
              <a:avLst>
                <a:gd name="adj" fmla="val 66667"/>
              </a:avLst>
            </a:prstTxWarp>
            <a:sp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ЦЕННОСТИ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солнышко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372200" y="2204864"/>
            <a:ext cx="2304256" cy="2408995"/>
          </a:xfrm>
          <a:prstGeom prst="rect">
            <a:avLst/>
          </a:prstGeom>
        </p:spPr>
      </p:pic>
      <p:pic>
        <p:nvPicPr>
          <p:cNvPr id="26" name="Рисунок 25" descr="бабочки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619672" y="4293096"/>
            <a:ext cx="5516327" cy="1872208"/>
          </a:xfrm>
          <a:prstGeom prst="rect">
            <a:avLst/>
          </a:prstGeom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0"/>
                            </p:stCondLst>
                            <p:childTnLst>
                              <p:par>
                                <p:cTn id="98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L -0.17326 -0.14768 C -0.20972 -0.18102 -0.26389 -0.19954 -0.32049 -0.19954 C -0.38507 -0.19954 -0.43646 -0.18102 -0.47274 -0.14768 L -0.64566 -1.48148E-6 " pathEditMode="relative" rAng="0" ptsTypes="FffFF">
                                      <p:cBhvr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0"/>
                            </p:stCondLst>
                            <p:childTnLst>
                              <p:par>
                                <p:cTn id="106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4566 2.59259E-6 L -0.47083 -0.10648 C -0.43385 -0.13056 -0.37916 -0.14398 -0.32205 -0.14398 C -0.25659 -0.14398 -0.20451 -0.13056 -0.16771 -0.10648 L 0.00782 2.59259E-6 " pathEditMode="relative" rAng="0" ptsTypes="FffFF">
                                      <p:cBhvr>
                                        <p:cTn id="1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" y="-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-0.17552 -0.11667 C -0.21232 -0.14306 -0.26719 -0.15764 -0.32448 -0.15764 C -0.38976 -0.15764 -0.44184 -0.14306 -0.47847 -0.11667 L -0.65347 3.7037E-6 " pathEditMode="relative" rAng="0" ptsTypes="FffFF">
                                      <p:cBhvr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" y="-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8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4566 -7.40741E-7 L -0.47708 -0.1375 C -0.44166 -0.16875 -0.38871 -0.18588 -0.33368 -0.18588 C -0.27066 -0.18588 -0.22031 -0.16875 -0.18472 -0.1375 L -0.0158 -7.40741E-7 " pathEditMode="relative" rAng="0" ptsTypes="FffFF">
                                      <p:cBhvr>
                                        <p:cTn id="1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15" grpId="0" animBg="1"/>
      <p:bldP spid="16" grpId="0" animBg="1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Гном\Downloads\7tE8aZAqDm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4032448" cy="4986802"/>
          </a:xfrm>
          <a:prstGeom prst="rect">
            <a:avLst/>
          </a:prstGeom>
          <a:noFill/>
        </p:spPr>
      </p:pic>
      <p:pic>
        <p:nvPicPr>
          <p:cNvPr id="1027" name="Picture 3" descr="C:\Users\Гном\Downloads\sqR6evMeCQ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88640"/>
            <a:ext cx="3960440" cy="48965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Гном\Downloads\t2zKTG52Hw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4104456" cy="4863976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4664"/>
            <a:ext cx="435552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260648"/>
            <a:ext cx="424847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 descr="C:\Users\Гном\Desktop\фото 9 ма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60648"/>
            <a:ext cx="4064000" cy="460851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404664"/>
            <a:ext cx="8820025" cy="430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Гном\Desktop\сажаем 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3947592" cy="5263456"/>
          </a:xfrm>
          <a:prstGeom prst="rect">
            <a:avLst/>
          </a:prstGeom>
          <a:noFill/>
        </p:spPr>
      </p:pic>
      <p:pic>
        <p:nvPicPr>
          <p:cNvPr id="5123" name="Picture 3" descr="C:\Users\Гном\Desktop\сажаем дерево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32657"/>
            <a:ext cx="4056112" cy="525658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4723541" cy="354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212976"/>
            <a:ext cx="4612713" cy="3459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Гном\Desktop\23 феврал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Гном\Desktop\23 февраля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8640960" cy="54165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630616" cy="2520279"/>
          </a:xfrm>
        </p:spPr>
        <p:txBody>
          <a:bodyPr>
            <a:prstTxWarp prst="textChevron">
              <a:avLst/>
            </a:prstTxWarp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2213</TotalTime>
  <Words>52</Words>
  <Application>Microsoft Office PowerPoint</Application>
  <PresentationFormat>Экран (4:3)</PresentationFormat>
  <Paragraphs>21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«Семейная гостиная»                        как одна из форм эффективного взаимодействия с семьей. </vt:lpstr>
      <vt:lpstr>Слайд 2</vt:lpstr>
      <vt:lpstr>Семья – это мир, Семья – это дом, где царит         любовь и преданность. Где привычки и традиции – это крепость, за стенами которой есть любовь и покой.</vt:lpstr>
      <vt:lpstr>     Одним из приоритетных направлений в деятельности нашего ДОУ является возрождение семейно-родовых ценностей, традиций и культуры родного края. Мы ставим для себя задачу выбрать и представить то, что составляет непреходящую ценность, что сохранилось, считалось важным, что передавалось будущим поколениям вопреки реальным будням. Мы обращаемся к золотому фонду культуры, к кладезю мудрости, опыта, хранителю национального сознания. 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Ромашка – символ семьи в России</dc:title>
  <dc:creator>1</dc:creator>
  <cp:lastModifiedBy>Гном</cp:lastModifiedBy>
  <cp:revision>164</cp:revision>
  <dcterms:created xsi:type="dcterms:W3CDTF">2019-02-19T14:05:38Z</dcterms:created>
  <dcterms:modified xsi:type="dcterms:W3CDTF">2025-08-15T06:58:45Z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2032578</vt:lpwstr>
  </property>
  <property fmtid="{D5CDD505-2E9C-101B-9397-08002B2CF9AE}" pid="3" name="NXPowerLiteSettings">
    <vt:lpwstr>F5000400038000</vt:lpwstr>
  </property>
  <property fmtid="{D5CDD505-2E9C-101B-9397-08002B2CF9AE}" pid="4" name="NXPowerLiteVersion">
    <vt:lpwstr>D5.0.6</vt:lpwstr>
  </property>
</Properties>
</file>