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2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21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CE79E0-ADA7-4A38-B470-256C3F0A8EBB}" type="datetimeFigureOut">
              <a:rPr lang="ru-RU" smtClean="0"/>
              <a:t>19.03.2026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7213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9447213"/>
            <a:ext cx="29718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34A316-3C23-4CB5-93EB-4A950AA5DC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76837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8986-A6DD-4A6C-B2D1-5307EB5509E4}" type="datetimeFigureOut">
              <a:rPr lang="ru-RU" smtClean="0"/>
              <a:t>19.03.2026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ACFB9-7837-4225-803F-49A0E43384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9303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8986-A6DD-4A6C-B2D1-5307EB5509E4}" type="datetimeFigureOut">
              <a:rPr lang="ru-RU" smtClean="0"/>
              <a:t>19.03.2026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ACFB9-7837-4225-803F-49A0E43384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4278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8986-A6DD-4A6C-B2D1-5307EB5509E4}" type="datetimeFigureOut">
              <a:rPr lang="ru-RU" smtClean="0"/>
              <a:t>19.03.2026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ACFB9-7837-4225-803F-49A0E43384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3008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8986-A6DD-4A6C-B2D1-5307EB5509E4}" type="datetimeFigureOut">
              <a:rPr lang="ru-RU" smtClean="0"/>
              <a:t>19.03.2026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ACFB9-7837-4225-803F-49A0E43384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134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8986-A6DD-4A6C-B2D1-5307EB5509E4}" type="datetimeFigureOut">
              <a:rPr lang="ru-RU" smtClean="0"/>
              <a:t>19.03.2026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ACFB9-7837-4225-803F-49A0E43384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79597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8986-A6DD-4A6C-B2D1-5307EB5509E4}" type="datetimeFigureOut">
              <a:rPr lang="ru-RU" smtClean="0"/>
              <a:t>19.03.2026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ACFB9-7837-4225-803F-49A0E43384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11940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8986-A6DD-4A6C-B2D1-5307EB5509E4}" type="datetimeFigureOut">
              <a:rPr lang="ru-RU" smtClean="0"/>
              <a:t>19.03.2026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ACFB9-7837-4225-803F-49A0E43384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9117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8986-A6DD-4A6C-B2D1-5307EB5509E4}" type="datetimeFigureOut">
              <a:rPr lang="ru-RU" smtClean="0"/>
              <a:t>19.03.2026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ACFB9-7837-4225-803F-49A0E43384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81585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8986-A6DD-4A6C-B2D1-5307EB5509E4}" type="datetimeFigureOut">
              <a:rPr lang="ru-RU" smtClean="0"/>
              <a:t>19.03.2026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ACFB9-7837-4225-803F-49A0E43384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818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8986-A6DD-4A6C-B2D1-5307EB5509E4}" type="datetimeFigureOut">
              <a:rPr lang="ru-RU" smtClean="0"/>
              <a:t>19.03.2026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ACFB9-7837-4225-803F-49A0E43384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84505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8986-A6DD-4A6C-B2D1-5307EB5509E4}" type="datetimeFigureOut">
              <a:rPr lang="ru-RU" smtClean="0"/>
              <a:t>19.03.2026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7ACFB9-7837-4225-803F-49A0E43384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4878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6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78986-A6DD-4A6C-B2D1-5307EB5509E4}" type="datetimeFigureOut">
              <a:rPr lang="ru-RU" smtClean="0"/>
              <a:t>19.03.2026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7ACFB9-7837-4225-803F-49A0E43384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8101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71997" y="-1171999"/>
            <a:ext cx="6858000" cy="920199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229" y="1374464"/>
            <a:ext cx="6291398" cy="410906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857023" y="5415986"/>
            <a:ext cx="748794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800" b="1" cap="none" spc="0" dirty="0" smtClean="0">
                <a:ln/>
                <a:solidFill>
                  <a:srgbClr val="FF0000"/>
                </a:solidFill>
                <a:effectLst/>
                <a:latin typeface="Monotype Corsiva" panose="03010101010201010101" pitchFamily="66" charset="0"/>
                <a:cs typeface="FreesiaUPC" panose="020B0604020202020204" pitchFamily="34" charset="-34"/>
              </a:rPr>
              <a:t>Обряды и обычаи Древней Руси</a:t>
            </a:r>
            <a:endParaRPr lang="ru-RU" sz="4800" b="1" cap="none" spc="0" dirty="0">
              <a:ln/>
              <a:solidFill>
                <a:srgbClr val="FF0000"/>
              </a:solidFill>
              <a:effectLst/>
              <a:latin typeface="Monotype Corsiva" panose="03010101010201010101" pitchFamily="66" charset="0"/>
              <a:cs typeface="FreesiaUPC" panose="020B0604020202020204" pitchFamily="34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57023" y="775855"/>
            <a:ext cx="7658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автономное учреждение дополнительного образования </a:t>
            </a:r>
          </a:p>
          <a:p>
            <a:pPr algn="ctr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г. Хабаровска «Центр детского творчества «Гармония»</a:t>
            </a:r>
          </a:p>
          <a:p>
            <a:pPr algn="ctr"/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08026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71997" y="-1171999"/>
            <a:ext cx="6858000" cy="920199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89139" y="865620"/>
            <a:ext cx="7753612" cy="51403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07000"/>
              </a:lnSpc>
              <a:spcBef>
                <a:spcPts val="960"/>
              </a:spcBef>
              <a:spcAft>
                <a:spcPts val="2625"/>
              </a:spcAft>
            </a:pPr>
            <a:r>
              <a:rPr lang="ru-RU" dirty="0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ru-RU" sz="2800" dirty="0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Мы даже не задумываемся как соблюдаем определенные обряды, верим в приметы и совершаем ритуалы. Они настолько прочно вошли в нашу жизнь, что уже сложно сказать кто начал первый. Обычаи древней Руси берут свое начало в дохристианской эпохе. Древние Славяне были язычниками и относились к традициям, ритуалам и приметам очень уважительно, связывая множество повседневных дел с природой.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6677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72000" y="-1171999"/>
            <a:ext cx="6858000" cy="920199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51562" y="814192"/>
            <a:ext cx="7891398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50000"/>
              </a:lnSpc>
              <a:spcBef>
                <a:spcPts val="960"/>
              </a:spcBef>
              <a:spcAft>
                <a:spcPts val="960"/>
              </a:spcAft>
            </a:pPr>
            <a:r>
              <a:rPr lang="ru-RU" sz="2000" dirty="0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    Наши предки верили в существование особой силы, мощной энергии, которая присутствует во всем — в живом и неживом.                           Древние славяне верили в бессмертие души, которое можно обрести соблюдая определенные ритуалы. Древнеславянские обряды включали в себя гадания, любопытство относительно своего будущего не возбранялось, как в христианской вере. Особое место уделялось семье. Существует масса традиций и обрядов, связанных со становлением семьи, домом и родом. Процветала вера в сверхъестественных существ, связанных с определенной стихией: в лесу проживал леший, дом был под охраной домового, а в воде обитал водяной.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71954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71997" y="-1171999"/>
            <a:ext cx="6858000" cy="920199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95215" y="750229"/>
            <a:ext cx="7811563" cy="55537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ts val="3200"/>
              </a:lnSpc>
              <a:spcBef>
                <a:spcPts val="960"/>
              </a:spcBef>
              <a:spcAft>
                <a:spcPts val="960"/>
              </a:spcAft>
            </a:pPr>
            <a:r>
              <a:rPr lang="ru-RU" sz="2000" dirty="0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Повседневная жизнь наших предков была наполнена не только обрядами и ритуалами. Обычаи древней Руси также включали в себе празднества и развлечения. Ярмарки, гуляния и балаганы сопровождались песнопениями, плясками и представлениями. Ярмарки в Древней Руси имеют сходство с нашими современными фестивалями. Люди занимались там торговлей и развлекались. Отвечали за развлечение толпы на ярмарках скоморохи. Также устраивались балаганы — театрализованные представления. На ярмарках устраивали потешные кулачные бои, в них молодые люди хотели показать свою удаль и силу. Множество развлечений были связаны с праздниками, особенно поощрялись гуляния на Масленицу — время, когда провожали зиму и встречали весну.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04891" y="1000749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5681107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14002" y="-1244845"/>
            <a:ext cx="6858000" cy="920199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44672" y="1891875"/>
            <a:ext cx="7996659" cy="4017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07000"/>
              </a:lnSpc>
              <a:spcBef>
                <a:spcPts val="960"/>
              </a:spcBef>
              <a:spcAft>
                <a:spcPts val="960"/>
              </a:spcAft>
            </a:pPr>
            <a:endParaRPr lang="ru-RU" dirty="0" smtClean="0">
              <a:solidFill>
                <a:srgbClr val="232323"/>
              </a:solidFill>
              <a:effectLst/>
              <a:latin typeface="inheri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 fontAlgn="base">
              <a:lnSpc>
                <a:spcPts val="2100"/>
              </a:lnSpc>
            </a:pPr>
            <a:r>
              <a:rPr lang="ru-RU" dirty="0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    Не позже 16-го дня после появления на свет </a:t>
            </a:r>
          </a:p>
          <a:p>
            <a:pPr algn="just" fontAlgn="base">
              <a:lnSpc>
                <a:spcPts val="2100"/>
              </a:lnSpc>
            </a:pPr>
            <a:r>
              <a:rPr lang="ru-RU" dirty="0">
                <a:solidFill>
                  <a:srgbClr val="232323"/>
                </a:solidFill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srgbClr val="232323"/>
                </a:solidFill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                     </a:t>
            </a:r>
            <a:r>
              <a:rPr lang="ru-RU" dirty="0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      давали имя. Оно считалось оберегом новорожденного,  </a:t>
            </a:r>
          </a:p>
          <a:p>
            <a:pPr algn="just" fontAlgn="base">
              <a:lnSpc>
                <a:spcPts val="2100"/>
              </a:lnSpc>
            </a:pPr>
            <a:r>
              <a:rPr lang="ru-RU" dirty="0">
                <a:solidFill>
                  <a:srgbClr val="232323"/>
                </a:solidFill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srgbClr val="232323"/>
                </a:solidFill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</a:t>
            </a:r>
            <a:r>
              <a:rPr lang="ru-RU" dirty="0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выбиралось тщательно по согласованию с волхвом.  </a:t>
            </a:r>
          </a:p>
          <a:p>
            <a:pPr algn="just" fontAlgn="base">
              <a:lnSpc>
                <a:spcPts val="2100"/>
              </a:lnSpc>
            </a:pPr>
            <a:r>
              <a:rPr lang="ru-RU" dirty="0">
                <a:solidFill>
                  <a:srgbClr val="232323"/>
                </a:solidFill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srgbClr val="232323"/>
                </a:solidFill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</a:t>
            </a:r>
            <a:r>
              <a:rPr lang="ru-RU" dirty="0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Имя малыша имело силу до наступления ему 12 лет.  </a:t>
            </a:r>
          </a:p>
          <a:p>
            <a:pPr algn="just" fontAlgn="base">
              <a:lnSpc>
                <a:spcPts val="2100"/>
              </a:lnSpc>
            </a:pPr>
            <a:r>
              <a:rPr lang="ru-RU" dirty="0">
                <a:solidFill>
                  <a:srgbClr val="232323"/>
                </a:solidFill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srgbClr val="232323"/>
                </a:solidFill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</a:t>
            </a:r>
            <a:r>
              <a:rPr lang="ru-RU" dirty="0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После этого ребенок перешагивал порог во взрослую жизнь и подразумевалось, что уже имел представление о своем будущем. Тогда первое имя, данное родителями, теряло свое сакральное значение и проводился обряд </a:t>
            </a:r>
            <a:r>
              <a:rPr lang="ru-RU" dirty="0" err="1" smtClean="0">
                <a:solidFill>
                  <a:srgbClr val="FF0000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имянаречения</a:t>
            </a:r>
            <a:r>
              <a:rPr lang="ru-RU" dirty="0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. Проводили ритуал в период осеннего равноденствия. Сначала подростку нужно было окунуться в реку — «смыть» имя. После этого волхв вводил его в транс, для вызова видений своего будущего. На основании увиденного давалось два имени: тайное (о котором известно только волхву и подростку) и мирское (которым все его называли).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347482" y="474655"/>
            <a:ext cx="28248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Обряды:</a:t>
            </a:r>
            <a:endParaRPr lang="ru-RU" sz="5400" b="1" cap="none" spc="0" dirty="0">
              <a:ln>
                <a:solidFill>
                  <a:srgbClr val="FF0000"/>
                </a:solidFill>
              </a:ln>
              <a:solidFill>
                <a:schemeClr val="accent2">
                  <a:lumMod val="75000"/>
                </a:schemeClr>
              </a:soli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121957" y="1537932"/>
            <a:ext cx="353975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err="1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Имянаречение</a:t>
            </a:r>
            <a:endParaRPr lang="ru-RU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775" y="569079"/>
            <a:ext cx="2312410" cy="3155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9406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71997" y="-1171999"/>
            <a:ext cx="6858000" cy="920199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26505" y="1282291"/>
            <a:ext cx="7979079" cy="4956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</a:pPr>
            <a:r>
              <a:rPr lang="ru-RU" sz="1600" dirty="0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   Этот ритуал связан с проводами на войну, которые не были </a:t>
            </a:r>
          </a:p>
          <a:p>
            <a:pPr fontAlgn="base">
              <a:lnSpc>
                <a:spcPct val="107000"/>
              </a:lnSpc>
            </a:pPr>
            <a:r>
              <a:rPr lang="ru-RU" sz="1600" dirty="0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   редкостью в те времена. Братанием называют обмен </a:t>
            </a:r>
          </a:p>
          <a:p>
            <a:pPr fontAlgn="base">
              <a:lnSpc>
                <a:spcPct val="107000"/>
              </a:lnSpc>
            </a:pPr>
            <a:r>
              <a:rPr lang="ru-RU" sz="1600" dirty="0">
                <a:solidFill>
                  <a:srgbClr val="232323"/>
                </a:solidFill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1600" dirty="0" smtClean="0">
                <a:solidFill>
                  <a:srgbClr val="232323"/>
                </a:solidFill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  </a:t>
            </a:r>
            <a:r>
              <a:rPr lang="ru-RU" sz="1600" dirty="0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воинами нательных крестов. Таким образом, они проявляют  </a:t>
            </a:r>
            <a:endParaRPr lang="ru-RU" sz="1600" dirty="0">
              <a:solidFill>
                <a:srgbClr val="232323"/>
              </a:solidFill>
              <a:latin typeface="inheri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fontAlgn="base">
              <a:lnSpc>
                <a:spcPct val="107000"/>
              </a:lnSpc>
            </a:pPr>
            <a:r>
              <a:rPr lang="ru-RU" sz="1600" dirty="0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                                  уважение друг к другу как к воину и брату.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Bef>
                <a:spcPts val="960"/>
              </a:spcBef>
              <a:spcAft>
                <a:spcPts val="960"/>
              </a:spcAft>
            </a:pPr>
            <a:endParaRPr lang="ru-RU" sz="1600" dirty="0" smtClean="0">
              <a:solidFill>
                <a:srgbClr val="232323"/>
              </a:solidFill>
              <a:effectLst/>
              <a:latin typeface="inherit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fontAlgn="base">
              <a:lnSpc>
                <a:spcPct val="107000"/>
              </a:lnSpc>
              <a:spcBef>
                <a:spcPts val="960"/>
              </a:spcBef>
              <a:spcAft>
                <a:spcPts val="960"/>
              </a:spcAft>
            </a:pPr>
            <a:r>
              <a:rPr lang="ru-RU" sz="1600" dirty="0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Это событие в жизни славян насыщено ритуалами еще с момента подготовки. Праздник свадьбы в язычестве имеет название Любомир. Первым этапом было сватовство: родственники с обеих сторон собирались для обсуждения приданого, свадебных подарков, места проживания молодоженов. Перед женитьбой молодые должны умыть друг друга отваром целебных трав, для очищения от грехов. Проводится обручение — перевязывание полотенцем кистей рук жениха и невесты. Традиционной для свадьбы была и одежда — белые рубахи с особыми узорами. Важным атрибутом был каравай, он считался символом достатка. Для приглашения родственников совершался </a:t>
            </a:r>
            <a:r>
              <a:rPr lang="ru-RU" sz="1600" dirty="0" smtClean="0">
                <a:solidFill>
                  <a:srgbClr val="C00000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ритуал </a:t>
            </a:r>
            <a:r>
              <a:rPr lang="ru-RU" sz="1600" dirty="0" err="1" smtClean="0">
                <a:solidFill>
                  <a:srgbClr val="C00000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запросин</a:t>
            </a:r>
            <a:r>
              <a:rPr lang="ru-RU" sz="1600" dirty="0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. Семья жениха отдавала за невесту выкуп, а со стороны невесты готовилось приданое. Само торжество обычно проходило весной, на Красную горку, осенью после сбора урожая или на </a:t>
            </a:r>
            <a:r>
              <a:rPr lang="ru-RU" sz="1600" dirty="0" err="1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Велесовых</a:t>
            </a:r>
            <a:r>
              <a:rPr lang="ru-RU" sz="1600" dirty="0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святках зимой.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78618" y="662087"/>
            <a:ext cx="227485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Братание</a:t>
            </a:r>
            <a:endParaRPr lang="ru-RU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696373" y="2381249"/>
            <a:ext cx="203934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Свадьба</a:t>
            </a:r>
            <a:endParaRPr lang="ru-RU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051" y="904874"/>
            <a:ext cx="2180180" cy="130492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194017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71997" y="-1171999"/>
            <a:ext cx="6858000" cy="920199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724275" y="1599942"/>
            <a:ext cx="4733925" cy="43078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Bef>
                <a:spcPts val="960"/>
              </a:spcBef>
              <a:spcAft>
                <a:spcPts val="960"/>
              </a:spcAft>
            </a:pPr>
            <a:r>
              <a:rPr lang="ru-RU" sz="1600" dirty="0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День летнего солнцестояния, 21 июня, наполнен мистическими преданиями. Считалось, что в этот день и ночь грань между мирской жизнью и миром духов становилась очень тонкой, усиливались магические обряды. Многие уходили на Купалову ночь в лес на поиски цветка папоротника, который сможет исполнить желания. Особенным этот день был для молодых незамужних девушек. Они могли найти свою судьбу. Для этого плели венки и отпускали их по реке. Юноши ловили их и искали владелицу — на ней они должны были жениться. Ночью по старинному обычаю разжигали костер, через который нужно было перепрыгнуть — это означало очищение, избавление от внутренних демонов.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24968" y="733424"/>
            <a:ext cx="755206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Обычаи на праздник «Иван-Купала»</a:t>
            </a:r>
            <a:endParaRPr lang="ru-RU" sz="36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003" y="1379755"/>
            <a:ext cx="2989210" cy="45280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486838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14002" y="-1171999"/>
            <a:ext cx="6858000" cy="920199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156756" y="515721"/>
            <a:ext cx="296299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err="1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Колядование</a:t>
            </a:r>
            <a:r>
              <a:rPr lang="ru-RU" sz="36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 </a:t>
            </a:r>
            <a:endParaRPr lang="ru-RU" sz="36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15715" y="1104901"/>
            <a:ext cx="4557636" cy="50982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Bef>
                <a:spcPts val="960"/>
              </a:spcBef>
              <a:spcAft>
                <a:spcPts val="960"/>
              </a:spcAft>
            </a:pPr>
            <a:r>
              <a:rPr lang="ru-RU" sz="1600" dirty="0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По преданиям древних славян в день зимнего солнцестояния, 21 декабря, рождался бог Коляда. Этот праздник в его честь сопровождался песнями и хороводами — все радовались, что с каждым днем солнце теперь будет светить больше. Этот день, три дня до него и после считались энергетически идеальными для загадывания желаний на предстоящий год. В этот период древние славяне избавлялись от всего старого и ненужного, в том числе очищали голову от дурных мыслей. </a:t>
            </a:r>
            <a:r>
              <a:rPr lang="ru-RU" sz="1600" dirty="0" err="1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Колядование</a:t>
            </a:r>
            <a:r>
              <a:rPr lang="ru-RU" sz="1600" dirty="0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сопровождалось пением песен-колядок и обходом домов, где хозяева давали </a:t>
            </a:r>
            <a:r>
              <a:rPr lang="ru-RU" sz="1600" dirty="0" err="1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колядникам</a:t>
            </a:r>
            <a:r>
              <a:rPr lang="ru-RU" sz="1600" dirty="0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вкусные угощения. Считалось, что этот обход избавляет дома от нечистой силы и защищает хозяев от болезней. Колядовали обычно 21 и 31 декабря, в ночь на 7 января.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6" name="Picture 4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1379755"/>
            <a:ext cx="3387065" cy="4411445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81725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14002" y="-1171999"/>
            <a:ext cx="6858000" cy="920199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895726" y="1162052"/>
            <a:ext cx="4619624" cy="47025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Bef>
                <a:spcPts val="960"/>
              </a:spcBef>
              <a:spcAft>
                <a:spcPts val="960"/>
              </a:spcAft>
            </a:pPr>
            <a:r>
              <a:rPr lang="ru-RU" sz="1400" dirty="0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Самый популярный языческий праздник, дошедший до наших времен — проводы зимы. У язычников Масленица связана с поминанием предков, поэтому главным блюдом считаются блины. Главный символ праздника — чучело зимы сжигают на седьмой день масленичной недели. Все готовятся к встрече весны, ее зазывали используя глиняные свистульки, издавая звук, похожий на птичий щебет. Каждый день в масленичной неделе наделен своим смыслом и подразумевает совершение определенных ритуалов. В понедельник нужно было навестить соседей и родных, смастерить чучело масленицы. Во вторник обязательно было съехать с ледяной горки, чтобы не обидеть Масленицу. В среду женщины подавали блины на стол. В четверг улаживали конфликты, если они были. В пятницу тещи приходили к зятьям на блины. В субботу в дом приглашали родственников мужа, их тоже угощали блинами. Воскресение было прощеным днем и тогда сжигали чучело Масленицы</a:t>
            </a:r>
            <a:r>
              <a:rPr lang="ru-RU" sz="1300" dirty="0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375059" y="610971"/>
            <a:ext cx="258436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rgbClr val="FFFF00"/>
                  </a:solidFill>
                  <a:prstDash val="solid"/>
                </a:ln>
                <a:solidFill>
                  <a:schemeClr val="accent2">
                    <a:lumMod val="50000"/>
                  </a:schemeClr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Масленица </a:t>
            </a:r>
            <a:endParaRPr lang="ru-RU" sz="36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446" y="1162052"/>
            <a:ext cx="3316351" cy="479028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0997812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14002" y="-1171998"/>
            <a:ext cx="6858000" cy="9201997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09600" y="869241"/>
            <a:ext cx="7924800" cy="31025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07000"/>
              </a:lnSpc>
              <a:spcBef>
                <a:spcPts val="1440"/>
              </a:spcBef>
              <a:spcAft>
                <a:spcPts val="960"/>
              </a:spcAft>
            </a:pPr>
            <a:r>
              <a:rPr lang="ru-RU" sz="2200" b="1" dirty="0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Древние обряды, которые сохранились до наших дней</a:t>
            </a:r>
            <a:endParaRPr lang="ru-RU" sz="2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lnSpc>
                <a:spcPct val="107000"/>
              </a:lnSpc>
              <a:spcBef>
                <a:spcPts val="960"/>
              </a:spcBef>
              <a:spcAft>
                <a:spcPts val="800"/>
              </a:spcAft>
            </a:pPr>
            <a:r>
              <a:rPr lang="ru-RU" sz="1600" dirty="0" smtClean="0">
                <a:solidFill>
                  <a:srgbClr val="23232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Несмотря на принятие христианства на Руси, обряды и традиции язычества имели сильное влияние на русский народ. И некоторые старинные обычаи мы совершаем и в современном мире. Например, выкупая невесту и собирая ее приданое. Совершаются по сей день поминальные обряды. Мы отмечаем такие праздники как Масленица, Покров, Иван-Купала, возможно, не знаем какой первоначальный смысл в них вкладывали наши предки. А с ходом времени приметы и русские обряды адаптируются под современные знания, но это есть живой пример передачи мудрости из поколения в поколение.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11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3575" y="3691713"/>
            <a:ext cx="5238750" cy="244475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223827337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281</TotalTime>
  <Words>72</Words>
  <Application>Microsoft Office PowerPoint</Application>
  <PresentationFormat>Экран (4:3)</PresentationFormat>
  <Paragraphs>31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8" baseType="lpstr">
      <vt:lpstr>Arial</vt:lpstr>
      <vt:lpstr>Calibri</vt:lpstr>
      <vt:lpstr>Calibri Light</vt:lpstr>
      <vt:lpstr>FreesiaUPC</vt:lpstr>
      <vt:lpstr>inherit</vt:lpstr>
      <vt:lpstr>Monotype Corsiva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Garmonia</dc:creator>
  <cp:lastModifiedBy>Garmonia</cp:lastModifiedBy>
  <cp:revision>16</cp:revision>
  <cp:lastPrinted>2024-10-23T05:34:37Z</cp:lastPrinted>
  <dcterms:created xsi:type="dcterms:W3CDTF">2024-10-23T01:05:12Z</dcterms:created>
  <dcterms:modified xsi:type="dcterms:W3CDTF">2026-03-19T04:53:31Z</dcterms:modified>
</cp:coreProperties>
</file>