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960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048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633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104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166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3626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626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0266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708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029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9473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10/26/2021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14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5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E3C5560-7A9C-489F-9148-18C5E1D0F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06BBD2-5833-48B8-8258-C26F8AC8DF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8014" y="-149660"/>
            <a:ext cx="10995664" cy="2838938"/>
          </a:xfrm>
        </p:spPr>
        <p:txBody>
          <a:bodyPr>
            <a:normAutofit/>
          </a:bodyPr>
          <a:lstStyle/>
          <a:p>
            <a:r>
              <a:rPr lang="ru-RU" sz="5400" dirty="0">
                <a:solidFill>
                  <a:schemeClr val="bg1"/>
                </a:solidFill>
              </a:rPr>
              <a:t>формирование и развитие мотивации чтения в </a:t>
            </a:r>
            <a:br>
              <a:rPr lang="ru-RU" sz="5400" dirty="0">
                <a:solidFill>
                  <a:schemeClr val="bg1"/>
                </a:solidFill>
              </a:rPr>
            </a:br>
            <a:r>
              <a:rPr lang="ru-RU" sz="5400" dirty="0">
                <a:solidFill>
                  <a:schemeClr val="bg1"/>
                </a:solidFill>
              </a:rPr>
              <a:t>1 классе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2E9AF34-07A1-401A-9CFE-A42ABD7606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54843" y="5261694"/>
            <a:ext cx="4885515" cy="1487329"/>
          </a:xfrm>
        </p:spPr>
        <p:txBody>
          <a:bodyPr>
            <a:normAutofit/>
          </a:bodyPr>
          <a:lstStyle/>
          <a:p>
            <a:pPr algn="r"/>
            <a:r>
              <a:rPr lang="ru-RU" sz="2000" dirty="0">
                <a:solidFill>
                  <a:schemeClr val="bg1"/>
                </a:solidFill>
              </a:rPr>
              <a:t>Приготовила: Кушнир Д. И. </a:t>
            </a:r>
          </a:p>
          <a:p>
            <a:pPr algn="r"/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1" name="!!plus graphic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236" y="1606411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!!dot graphic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014" y="1835705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!!circle graphic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696" y="2060130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7" name="!!Straight Connector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01262" y="3505200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phic 18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10836425" y="5436655"/>
            <a:ext cx="151536" cy="151536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1245175" y="5896734"/>
            <a:ext cx="108625" cy="108625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554288" y="6038004"/>
            <a:ext cx="95759" cy="95759"/>
          </a:xfrm>
          <a:prstGeom prst="rect">
            <a:avLst/>
          </a:prstGeom>
        </p:spPr>
      </p:pic>
      <p:pic>
        <p:nvPicPr>
          <p:cNvPr id="4" name="Picture 3" descr="Популярные представления книг с различными цветами">
            <a:extLst>
              <a:ext uri="{FF2B5EF4-FFF2-40B4-BE49-F238E27FC236}">
                <a16:creationId xmlns:a16="http://schemas.microsoft.com/office/drawing/2014/main" id="{A610E061-6BB9-4C35-A851-641ED7F3786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3670" r="-1" b="-1"/>
          <a:stretch/>
        </p:blipFill>
        <p:spPr>
          <a:xfrm>
            <a:off x="6740358" y="1606411"/>
            <a:ext cx="5451642" cy="5251590"/>
          </a:xfrm>
          <a:custGeom>
            <a:avLst/>
            <a:gdLst/>
            <a:ahLst/>
            <a:cxnLst/>
            <a:rect l="l" t="t" r="r" b="b"/>
            <a:pathLst>
              <a:path w="5923214" h="5705857">
                <a:moveTo>
                  <a:pt x="3612238" y="0"/>
                </a:moveTo>
                <a:cubicBezTo>
                  <a:pt x="4485043" y="0"/>
                  <a:pt x="5285549" y="309553"/>
                  <a:pt x="5909957" y="824860"/>
                </a:cubicBezTo>
                <a:lnTo>
                  <a:pt x="5923214" y="836909"/>
                </a:lnTo>
                <a:lnTo>
                  <a:pt x="5923214" y="5705857"/>
                </a:lnTo>
                <a:lnTo>
                  <a:pt x="672237" y="5705857"/>
                </a:lnTo>
                <a:lnTo>
                  <a:pt x="616914" y="5631875"/>
                </a:lnTo>
                <a:cubicBezTo>
                  <a:pt x="227427" y="5055358"/>
                  <a:pt x="0" y="4360357"/>
                  <a:pt x="0" y="3612238"/>
                </a:cubicBezTo>
                <a:cubicBezTo>
                  <a:pt x="0" y="1617255"/>
                  <a:pt x="1617255" y="0"/>
                  <a:pt x="361223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96092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CF1768-F0F6-4C7F-9FD8-1ED88ABBD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625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i="1" dirty="0"/>
              <a:t>Чтение должно стать для ребёнка </a:t>
            </a:r>
            <a:br>
              <a:rPr lang="ru-RU" dirty="0"/>
            </a:br>
            <a:r>
              <a:rPr lang="ru-RU" i="1" dirty="0"/>
              <a:t>очень тонким инструментом </a:t>
            </a:r>
            <a:br>
              <a:rPr lang="ru-RU" dirty="0"/>
            </a:br>
            <a:r>
              <a:rPr lang="ru-RU" i="1" dirty="0"/>
              <a:t>овладения знаниями и вместе с тем </a:t>
            </a:r>
            <a:br>
              <a:rPr lang="ru-RU" dirty="0"/>
            </a:br>
            <a:r>
              <a:rPr lang="ru-RU" i="1" dirty="0"/>
              <a:t>источником богатой духовной жизни.</a:t>
            </a:r>
            <a:br>
              <a:rPr lang="ru-RU" i="1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7C24142-48F1-422F-8967-4C5D678ED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43248" y="3753134"/>
            <a:ext cx="6536140" cy="1905214"/>
          </a:xfrm>
        </p:spPr>
        <p:txBody>
          <a:bodyPr/>
          <a:lstStyle/>
          <a:p>
            <a:pPr marL="0" indent="0">
              <a:buNone/>
            </a:pPr>
            <a:r>
              <a:rPr lang="ru-RU" i="1" dirty="0" err="1"/>
              <a:t>В.А.Сухомлинский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9123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A6B9D-88FB-4063-9EDF-D8B38CCC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Мотивация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A10463E-5565-4859-A741-43B40160BA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это внутренняя психологическая характеристика личности, которая находит выражение во внешних проявлениях, в отношении человека к окружающему миру, различным видам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1275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F03485-80D8-4430-B02A-F326B1BF0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Нетрадиционные приемы работы с текстом 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A53104-13A6-4AB0-8967-D82D94EEEA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Создание игровых ситуаций.</a:t>
            </a:r>
          </a:p>
          <a:p>
            <a:pPr lvl="0"/>
            <a:r>
              <a:rPr lang="ru-RU" dirty="0"/>
              <a:t>Технология продуктивного чтения (формирования типа правильной читательской деятельности). </a:t>
            </a:r>
          </a:p>
          <a:p>
            <a:pPr lvl="0"/>
            <a:r>
              <a:rPr lang="ru-RU" dirty="0"/>
              <a:t>«Диалог с автором».</a:t>
            </a:r>
          </a:p>
          <a:p>
            <a:pPr lvl="0"/>
            <a:r>
              <a:rPr lang="ru-RU" dirty="0"/>
              <a:t>Метод проектов</a:t>
            </a:r>
          </a:p>
          <a:p>
            <a:pPr lvl="0"/>
            <a:r>
              <a:rPr lang="ru-RU" dirty="0"/>
              <a:t>Технология развития критического мышления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334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F3CFE1-2B73-4C62-B09A-CCEDB8A8A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Чтение строчек наоборот по словам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6B7223-806D-4DFC-A5EA-FCAECDE4A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Задание: Прочитай текст вслух, начиная с последнего слова каждого предложения.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Солнце и ветер.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Разденет человека прежде кто, ветром с солнце заспорили. Платье человека с сдувать ветер стал. Запахивается да надвигает шапку крепче только всё человек, а распахивает платье и, рвёт шапку и. Человека ветер раздел не и так. Солнце взялось. Шапку сдвинул, человек распахнулся - припекло только. Человек разделся вовсе и - солнце припекло ещё.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 algn="r">
              <a:buNone/>
            </a:pPr>
            <a:r>
              <a:rPr lang="ru-RU" dirty="0"/>
              <a:t>Л.Н. Толстой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4031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C81A2-3394-4D71-9B77-5BFF8167C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Чтение строчек наоборот по буквам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EA1E15-44ED-4A34-B373-E75FFE58C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Задание: Прочитай текст вслух, читая слова наоборот - справа налево. </a:t>
            </a:r>
          </a:p>
          <a:p>
            <a:pPr marL="0" indent="0">
              <a:buNone/>
            </a:pPr>
            <a:r>
              <a:rPr lang="ru-RU" dirty="0" err="1"/>
              <a:t>заР</a:t>
            </a:r>
            <a:r>
              <a:rPr lang="ru-RU" dirty="0"/>
              <a:t> </a:t>
            </a:r>
            <a:r>
              <a:rPr lang="ru-RU" dirty="0" err="1"/>
              <a:t>елсоп</a:t>
            </a:r>
            <a:r>
              <a:rPr lang="ru-RU" dirty="0"/>
              <a:t> </a:t>
            </a:r>
            <a:r>
              <a:rPr lang="ru-RU" dirty="0" err="1"/>
              <a:t>яджод</a:t>
            </a:r>
            <a:r>
              <a:rPr lang="ru-RU" dirty="0"/>
              <a:t> </a:t>
            </a:r>
            <a:r>
              <a:rPr lang="ru-RU" dirty="0" err="1"/>
              <a:t>олунялгыв</a:t>
            </a:r>
            <a:r>
              <a:rPr lang="ru-RU" dirty="0"/>
              <a:t> </a:t>
            </a:r>
            <a:r>
              <a:rPr lang="ru-RU" dirty="0" err="1"/>
              <a:t>окшынлос</a:t>
            </a:r>
            <a:r>
              <a:rPr lang="ru-RU" dirty="0"/>
              <a:t>, и </a:t>
            </a:r>
            <a:r>
              <a:rPr lang="ru-RU" dirty="0" err="1"/>
              <a:t>ьсаливяоп</a:t>
            </a:r>
            <a:r>
              <a:rPr lang="ru-RU" dirty="0"/>
              <a:t> </a:t>
            </a:r>
            <a:r>
              <a:rPr lang="ru-RU" dirty="0" err="1"/>
              <a:t>яантевцимес</a:t>
            </a:r>
            <a:r>
              <a:rPr lang="ru-RU" dirty="0"/>
              <a:t> </a:t>
            </a:r>
            <a:r>
              <a:rPr lang="ru-RU" dirty="0" err="1"/>
              <a:t>агуд-агудар</a:t>
            </a:r>
            <a:r>
              <a:rPr lang="ru-RU" dirty="0"/>
              <a:t>. </a:t>
            </a:r>
            <a:r>
              <a:rPr lang="ru-RU" dirty="0" err="1"/>
              <a:t>отК</a:t>
            </a:r>
            <a:r>
              <a:rPr lang="ru-RU" dirty="0"/>
              <a:t>  ин </a:t>
            </a:r>
            <a:r>
              <a:rPr lang="ru-RU" dirty="0" err="1"/>
              <a:t>тенялгзв</a:t>
            </a:r>
            <a:r>
              <a:rPr lang="ru-RU" dirty="0"/>
              <a:t> ан </a:t>
            </a:r>
            <a:r>
              <a:rPr lang="ru-RU" dirty="0" err="1"/>
              <a:t>угудар</a:t>
            </a:r>
            <a:r>
              <a:rPr lang="ru-RU" dirty="0"/>
              <a:t>, </a:t>
            </a:r>
            <a:r>
              <a:rPr lang="ru-RU" dirty="0" err="1"/>
              <a:t>кясв</a:t>
            </a:r>
            <a:r>
              <a:rPr lang="ru-RU" dirty="0"/>
              <a:t> </a:t>
            </a:r>
            <a:r>
              <a:rPr lang="ru-RU" dirty="0" err="1"/>
              <a:t>юеястеубюл</a:t>
            </a:r>
            <a:r>
              <a:rPr lang="ru-RU" dirty="0"/>
              <a:t>. </a:t>
            </a:r>
            <a:r>
              <a:rPr lang="ru-RU" dirty="0" err="1"/>
              <a:t>ьсалидрогаЗ</a:t>
            </a:r>
            <a:r>
              <a:rPr lang="ru-RU" dirty="0"/>
              <a:t> </a:t>
            </a:r>
            <a:r>
              <a:rPr lang="ru-RU" dirty="0" err="1"/>
              <a:t>агудар</a:t>
            </a:r>
            <a:r>
              <a:rPr lang="ru-RU" dirty="0"/>
              <a:t>, ад и </a:t>
            </a:r>
            <a:r>
              <a:rPr lang="ru-RU" dirty="0" err="1"/>
              <a:t>алатс</a:t>
            </a:r>
            <a:r>
              <a:rPr lang="ru-RU" dirty="0"/>
              <a:t> </a:t>
            </a:r>
            <a:r>
              <a:rPr lang="ru-RU" dirty="0" err="1"/>
              <a:t>ясьтилавх</a:t>
            </a:r>
            <a:r>
              <a:rPr lang="ru-RU" dirty="0"/>
              <a:t>, </a:t>
            </a:r>
            <a:r>
              <a:rPr lang="ru-RU" dirty="0" err="1"/>
              <a:t>отч</a:t>
            </a:r>
            <a:r>
              <a:rPr lang="ru-RU" dirty="0"/>
              <a:t> </a:t>
            </a:r>
            <a:r>
              <a:rPr lang="ru-RU" dirty="0" err="1"/>
              <a:t>ано</a:t>
            </a:r>
            <a:r>
              <a:rPr lang="ru-RU" dirty="0"/>
              <a:t> </a:t>
            </a:r>
            <a:r>
              <a:rPr lang="ru-RU" dirty="0" err="1"/>
              <a:t>еевисарк</a:t>
            </a:r>
            <a:r>
              <a:rPr lang="ru-RU" dirty="0"/>
              <a:t> </a:t>
            </a:r>
            <a:r>
              <a:rPr lang="ru-RU" dirty="0" err="1"/>
              <a:t>огомас</a:t>
            </a:r>
            <a:r>
              <a:rPr lang="ru-RU" dirty="0"/>
              <a:t> </a:t>
            </a:r>
            <a:r>
              <a:rPr lang="ru-RU" dirty="0" err="1"/>
              <a:t>ацнлос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err="1"/>
              <a:t>окшынлоС</a:t>
            </a:r>
            <a:r>
              <a:rPr lang="ru-RU" dirty="0"/>
              <a:t> и </a:t>
            </a:r>
            <a:r>
              <a:rPr lang="ru-RU" dirty="0" err="1"/>
              <a:t>тировог</a:t>
            </a:r>
            <a:r>
              <a:rPr lang="ru-RU" dirty="0"/>
              <a:t>: «</a:t>
            </a:r>
            <a:r>
              <a:rPr lang="ru-RU" dirty="0" err="1"/>
              <a:t>ыТ</a:t>
            </a:r>
            <a:r>
              <a:rPr lang="ru-RU" dirty="0"/>
              <a:t> </a:t>
            </a:r>
            <a:r>
              <a:rPr lang="ru-RU" dirty="0" err="1"/>
              <a:t>ависарк</a:t>
            </a:r>
            <a:r>
              <a:rPr lang="ru-RU" dirty="0"/>
              <a:t> - </a:t>
            </a:r>
            <a:r>
              <a:rPr lang="ru-RU" dirty="0" err="1"/>
              <a:t>отэ</a:t>
            </a:r>
            <a:r>
              <a:rPr lang="ru-RU" dirty="0"/>
              <a:t> </a:t>
            </a:r>
            <a:r>
              <a:rPr lang="ru-RU" dirty="0" err="1"/>
              <a:t>адварп</a:t>
            </a:r>
            <a:r>
              <a:rPr lang="ru-RU" dirty="0"/>
              <a:t>, он </a:t>
            </a:r>
            <a:r>
              <a:rPr lang="ru-RU" dirty="0" err="1"/>
              <a:t>ьдев</a:t>
            </a:r>
            <a:r>
              <a:rPr lang="ru-RU" dirty="0"/>
              <a:t> </a:t>
            </a:r>
            <a:r>
              <a:rPr lang="ru-RU" dirty="0" err="1"/>
              <a:t>зеб</a:t>
            </a:r>
            <a:r>
              <a:rPr lang="ru-RU" dirty="0"/>
              <a:t> </a:t>
            </a:r>
            <a:r>
              <a:rPr lang="ru-RU" dirty="0" err="1"/>
              <a:t>янем</a:t>
            </a:r>
            <a:r>
              <a:rPr lang="ru-RU" dirty="0"/>
              <a:t> и </a:t>
            </a:r>
            <a:r>
              <a:rPr lang="ru-RU" dirty="0" err="1"/>
              <a:t>игудар</a:t>
            </a:r>
            <a:r>
              <a:rPr lang="ru-RU" dirty="0"/>
              <a:t> ен </a:t>
            </a:r>
            <a:r>
              <a:rPr lang="ru-RU" dirty="0" err="1"/>
              <a:t>теавыб</a:t>
            </a:r>
            <a:r>
              <a:rPr lang="ru-RU" dirty="0"/>
              <a:t>». А </a:t>
            </a:r>
            <a:r>
              <a:rPr lang="ru-RU" dirty="0" err="1"/>
              <a:t>агудар</a:t>
            </a:r>
            <a:r>
              <a:rPr lang="ru-RU" dirty="0"/>
              <a:t> </a:t>
            </a:r>
            <a:r>
              <a:rPr lang="ru-RU" dirty="0" err="1"/>
              <a:t>окьлот</a:t>
            </a:r>
            <a:r>
              <a:rPr lang="ru-RU" dirty="0"/>
              <a:t> </a:t>
            </a:r>
            <a:r>
              <a:rPr lang="ru-RU" dirty="0" err="1"/>
              <a:t>ястёемс</a:t>
            </a:r>
            <a:r>
              <a:rPr lang="ru-RU" dirty="0"/>
              <a:t> ад </a:t>
            </a:r>
            <a:r>
              <a:rPr lang="ru-RU" dirty="0" err="1"/>
              <a:t>ещуп</a:t>
            </a:r>
            <a:r>
              <a:rPr lang="ru-RU" dirty="0"/>
              <a:t> </a:t>
            </a:r>
            <a:r>
              <a:rPr lang="ru-RU" dirty="0" err="1"/>
              <a:t>ястилавх</a:t>
            </a:r>
            <a:r>
              <a:rPr lang="ru-RU" dirty="0"/>
              <a:t>. </a:t>
            </a:r>
            <a:r>
              <a:rPr lang="ru-RU" dirty="0" err="1"/>
              <a:t>адгоТ</a:t>
            </a:r>
            <a:r>
              <a:rPr lang="ru-RU" dirty="0"/>
              <a:t> </a:t>
            </a:r>
            <a:r>
              <a:rPr lang="ru-RU" dirty="0" err="1"/>
              <a:t>окшынлос</a:t>
            </a:r>
            <a:r>
              <a:rPr lang="ru-RU" dirty="0"/>
              <a:t> </a:t>
            </a:r>
            <a:r>
              <a:rPr lang="ru-RU" dirty="0" err="1"/>
              <a:t>ьсолидрессар</a:t>
            </a:r>
            <a:r>
              <a:rPr lang="ru-RU" dirty="0"/>
              <a:t> и </a:t>
            </a:r>
            <a:r>
              <a:rPr lang="ru-RU" dirty="0" err="1"/>
              <a:t>ьсолатярпс</a:t>
            </a:r>
            <a:r>
              <a:rPr lang="ru-RU" dirty="0"/>
              <a:t> аз </a:t>
            </a:r>
            <a:r>
              <a:rPr lang="ru-RU" dirty="0" err="1"/>
              <a:t>учут</a:t>
            </a:r>
            <a:r>
              <a:rPr lang="ru-RU" dirty="0"/>
              <a:t> - и </a:t>
            </a:r>
            <a:r>
              <a:rPr lang="ru-RU" dirty="0" err="1"/>
              <a:t>игудар</a:t>
            </a:r>
            <a:r>
              <a:rPr lang="ru-RU" dirty="0"/>
              <a:t> как ин </a:t>
            </a:r>
            <a:r>
              <a:rPr lang="ru-RU" dirty="0" err="1"/>
              <a:t>олавыб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К.Д. Ушинский</a:t>
            </a:r>
          </a:p>
          <a:p>
            <a:pPr marL="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5396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25F71A-7FF0-47D6-B10F-172B17E2E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639567" cy="1325563"/>
          </a:xfrm>
        </p:spPr>
        <p:txBody>
          <a:bodyPr/>
          <a:lstStyle/>
          <a:p>
            <a:r>
              <a:rPr lang="ru-RU" b="1" dirty="0"/>
              <a:t>Поочередное чтение слов нормально и наоборот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C40EEE-E8C9-4186-8F54-7B767C9200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Ворон и лисица.</a:t>
            </a:r>
          </a:p>
          <a:p>
            <a:pPr marL="0" indent="0">
              <a:buNone/>
            </a:pPr>
            <a:r>
              <a:rPr lang="ru-RU" dirty="0"/>
              <a:t>Ворон </a:t>
            </a:r>
            <a:r>
              <a:rPr lang="ru-RU" dirty="0" err="1"/>
              <a:t>лыбод</a:t>
            </a:r>
            <a:r>
              <a:rPr lang="ru-RU" dirty="0"/>
              <a:t> мяса </a:t>
            </a:r>
            <a:r>
              <a:rPr lang="ru-RU" dirty="0" err="1"/>
              <a:t>косук</a:t>
            </a:r>
            <a:r>
              <a:rPr lang="ru-RU" dirty="0"/>
              <a:t> и сел на </a:t>
            </a:r>
            <a:r>
              <a:rPr lang="ru-RU" dirty="0" err="1"/>
              <a:t>оверед</a:t>
            </a:r>
            <a:r>
              <a:rPr lang="ru-RU" dirty="0"/>
              <a:t>. Захотелось </a:t>
            </a:r>
            <a:r>
              <a:rPr lang="ru-RU" dirty="0" err="1"/>
              <a:t>ецисил</a:t>
            </a:r>
            <a:r>
              <a:rPr lang="ru-RU" dirty="0"/>
              <a:t> мяса, она </a:t>
            </a:r>
            <a:r>
              <a:rPr lang="ru-RU" dirty="0" err="1"/>
              <a:t>алшодоп</a:t>
            </a:r>
            <a:r>
              <a:rPr lang="ru-RU" dirty="0"/>
              <a:t> и говорит:</a:t>
            </a:r>
          </a:p>
          <a:p>
            <a:pPr marL="0" indent="0">
              <a:buNone/>
            </a:pPr>
            <a:r>
              <a:rPr lang="ru-RU" dirty="0"/>
              <a:t>- Эх, норов! Как </a:t>
            </a:r>
            <a:r>
              <a:rPr lang="ru-RU" dirty="0" err="1"/>
              <a:t>юртомсоп</a:t>
            </a:r>
            <a:r>
              <a:rPr lang="ru-RU" dirty="0"/>
              <a:t> на тебя, по твоему </a:t>
            </a:r>
            <a:r>
              <a:rPr lang="ru-RU" dirty="0" err="1"/>
              <a:t>утсор</a:t>
            </a:r>
            <a:r>
              <a:rPr lang="ru-RU" dirty="0"/>
              <a:t> да красоте только бы тебе </a:t>
            </a:r>
            <a:r>
              <a:rPr lang="ru-RU" dirty="0" err="1"/>
              <a:t>мёрац</a:t>
            </a:r>
            <a:r>
              <a:rPr lang="ru-RU" dirty="0"/>
              <a:t> быть! И верно был бы </a:t>
            </a:r>
            <a:r>
              <a:rPr lang="ru-RU" dirty="0" err="1"/>
              <a:t>мёрац</a:t>
            </a:r>
            <a:r>
              <a:rPr lang="ru-RU" dirty="0"/>
              <a:t>, если бы у тебя </a:t>
            </a:r>
            <a:r>
              <a:rPr lang="ru-RU" dirty="0" err="1"/>
              <a:t>солог</a:t>
            </a:r>
            <a:r>
              <a:rPr lang="ru-RU" dirty="0"/>
              <a:t> был. Ворон </a:t>
            </a:r>
            <a:r>
              <a:rPr lang="ru-RU" dirty="0" err="1"/>
              <a:t>лунизар</a:t>
            </a:r>
            <a:r>
              <a:rPr lang="ru-RU" dirty="0"/>
              <a:t> рот и </a:t>
            </a:r>
            <a:r>
              <a:rPr lang="ru-RU" dirty="0" err="1"/>
              <a:t>лароаз</a:t>
            </a:r>
            <a:r>
              <a:rPr lang="ru-RU" dirty="0"/>
              <a:t>, что было мочи. </a:t>
            </a:r>
            <a:r>
              <a:rPr lang="ru-RU" dirty="0" err="1"/>
              <a:t>осяМ</a:t>
            </a:r>
            <a:r>
              <a:rPr lang="ru-RU" dirty="0"/>
              <a:t> упало. </a:t>
            </a:r>
            <a:r>
              <a:rPr lang="ru-RU" dirty="0" err="1"/>
              <a:t>ацисиЛ</a:t>
            </a:r>
            <a:r>
              <a:rPr lang="ru-RU" dirty="0"/>
              <a:t> подхватила и </a:t>
            </a:r>
            <a:r>
              <a:rPr lang="ru-RU" dirty="0" err="1"/>
              <a:t>тирогов</a:t>
            </a:r>
            <a:r>
              <a:rPr lang="ru-RU" dirty="0"/>
              <a:t>:</a:t>
            </a:r>
          </a:p>
          <a:p>
            <a:pPr marL="0" indent="0">
              <a:buNone/>
            </a:pPr>
            <a:r>
              <a:rPr lang="ru-RU" dirty="0"/>
              <a:t>- Ах, норов, коли бы ещё у тебя </a:t>
            </a:r>
            <a:r>
              <a:rPr lang="ru-RU" dirty="0" err="1"/>
              <a:t>му</a:t>
            </a:r>
            <a:r>
              <a:rPr lang="ru-RU" dirty="0"/>
              <a:t> был, быть бы тебе </a:t>
            </a:r>
            <a:r>
              <a:rPr lang="ru-RU" dirty="0" err="1"/>
              <a:t>мёрац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 algn="r">
              <a:buNone/>
            </a:pPr>
            <a:r>
              <a:rPr lang="ru-RU" dirty="0"/>
              <a:t>Л.Н. Толстой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9884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4DECCB-FAA4-4E40-A840-31DB2C78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Восполнение пропусков слов в предложении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0E1875-1FDF-40FB-B506-72465399A2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Люди всегда __________ узнать мир. Они строили _____________ и уплывали на них _________. Моряки были ___________ люди и не ____________ бурь и штормов. Они уходили в кругосветные ___________ . Так были __________ Африка и Америка.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4988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BD3CF0-8921-4251-ACF6-766FF21D4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Чтение текста, написанного с использованием разных шрифтов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157CCE-8D5A-42F0-A1DA-BDD50CFFC6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В Лондоне </a:t>
            </a:r>
            <a:r>
              <a:rPr lang="ru-RU" sz="3000" dirty="0" err="1"/>
              <a:t>ПоКаЗыВаЛи</a:t>
            </a:r>
            <a:r>
              <a:rPr lang="ru-RU" dirty="0"/>
              <a:t> диких зверей и за смотренье брали деньгами или собаками и кошками на корм диким зверям.</a:t>
            </a:r>
          </a:p>
          <a:p>
            <a:pPr marL="0" indent="0">
              <a:buNone/>
            </a:pPr>
            <a:r>
              <a:rPr lang="ru-RU" i="1" dirty="0"/>
              <a:t>Одному человеку захотелось поглядеть зверей: он ухватил на улице собачонку и принёс её в зверинец. Его пустили смотреть, а собачонку взяли и бросили в клетку ко льву на съеденье.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Собачка поджала хвост и прижалась в угол клетки. Лев подошёл к ней и понюхал её.</a:t>
            </a:r>
          </a:p>
          <a:p>
            <a:pPr marL="0" indent="0">
              <a:buNone/>
            </a:pPr>
            <a:r>
              <a:rPr lang="ru-RU" dirty="0"/>
              <a:t>Собачка легла на спину, подняла лапки и стала махать хвостиком.</a:t>
            </a:r>
          </a:p>
          <a:p>
            <a:pPr marL="0" indent="0">
              <a:buNone/>
            </a:pPr>
            <a:r>
              <a:rPr lang="ru-RU" dirty="0"/>
              <a:t>Лев тронул её лапой и перевернул.</a:t>
            </a:r>
          </a:p>
          <a:p>
            <a:pPr marL="0" indent="0" algn="r">
              <a:buNone/>
            </a:pPr>
            <a:r>
              <a:rPr lang="ru-RU" dirty="0"/>
              <a:t>Л. Толстой</a:t>
            </a:r>
          </a:p>
        </p:txBody>
      </p:sp>
    </p:spTree>
    <p:extLst>
      <p:ext uri="{BB962C8B-B14F-4D97-AF65-F5344CB8AC3E}">
        <p14:creationId xmlns:p14="http://schemas.microsoft.com/office/powerpoint/2010/main" val="622821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8B6765-5D9E-4ACE-B0EA-696672A23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Тексты с "хвостами"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B7CD67-94EB-408C-B428-B10232879D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Яша поймал                                                                 таз с водой.</a:t>
            </a:r>
          </a:p>
          <a:p>
            <a:pPr marL="0" indent="0">
              <a:buNone/>
            </a:pPr>
            <a:r>
              <a:rPr lang="ru-RU" dirty="0"/>
              <a:t>Он пустил щуку в                                                     поймать щуку.</a:t>
            </a:r>
          </a:p>
          <a:p>
            <a:pPr marL="0" indent="0">
              <a:buNone/>
            </a:pPr>
            <a:r>
              <a:rPr lang="ru-RU" dirty="0"/>
              <a:t>Учуял добычу рыжий                                               большую щуку.</a:t>
            </a:r>
          </a:p>
          <a:p>
            <a:pPr marL="0" indent="0">
              <a:buNone/>
            </a:pPr>
            <a:r>
              <a:rPr lang="ru-RU" dirty="0"/>
              <a:t>Хотел кот                                                                       зубы острые.</a:t>
            </a:r>
          </a:p>
          <a:p>
            <a:pPr marL="0" indent="0">
              <a:buNone/>
            </a:pPr>
            <a:r>
              <a:rPr lang="ru-RU" dirty="0"/>
              <a:t>Только у щуки                                                                    кот Пират.      </a:t>
            </a:r>
          </a:p>
          <a:p>
            <a:pPr marL="0" indent="0">
              <a:buNone/>
            </a:pPr>
            <a:r>
              <a:rPr lang="ru-RU" dirty="0"/>
              <a:t>Щука цапнула                                                                      эту встречу!</a:t>
            </a:r>
          </a:p>
          <a:p>
            <a:pPr marL="0" indent="0">
              <a:buNone/>
            </a:pPr>
            <a:r>
              <a:rPr lang="ru-RU" dirty="0"/>
              <a:t>Долго помнил кот                                                               кота за лапу</a:t>
            </a:r>
          </a:p>
        </p:txBody>
      </p:sp>
    </p:spTree>
    <p:extLst>
      <p:ext uri="{BB962C8B-B14F-4D97-AF65-F5344CB8AC3E}">
        <p14:creationId xmlns:p14="http://schemas.microsoft.com/office/powerpoint/2010/main" val="309790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E83825-B4C6-4688-B09A-D3E833DB0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Чтение строчек с прикрытой нижней половиной или верхней</a:t>
            </a:r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0D5357-5898-4589-A9EA-3A8201CFF5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6" t="30810" r="21693" b="16184"/>
          <a:stretch/>
        </p:blipFill>
        <p:spPr bwMode="auto">
          <a:xfrm>
            <a:off x="2647665" y="2132513"/>
            <a:ext cx="5773003" cy="375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353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C51612-65F6-4117-B5BA-734FAF73C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Поиск в тексте заданных слов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351A35-E6D8-478F-BF95-478E46187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Собачка вскочила и стала перед львом на задние лапки.</a:t>
            </a:r>
          </a:p>
          <a:p>
            <a:pPr marL="0" indent="0">
              <a:buNone/>
            </a:pPr>
            <a:r>
              <a:rPr lang="ru-RU" dirty="0"/>
              <a:t>Лев смотрел на собачку, поворачивал голову со стороны на сторону и не трогал её.</a:t>
            </a:r>
          </a:p>
          <a:p>
            <a:pPr marL="0" indent="0">
              <a:buNone/>
            </a:pPr>
            <a:r>
              <a:rPr lang="ru-RU" dirty="0"/>
              <a:t>Когда хозяин бросил льву мяса, лев оторвал кусок и оставил собачке.</a:t>
            </a:r>
          </a:p>
          <a:p>
            <a:pPr marL="0" indent="0">
              <a:buNone/>
            </a:pPr>
            <a:r>
              <a:rPr lang="ru-RU" dirty="0"/>
              <a:t>Вечером, когда лев лёг спать, собачка легла подле него и положила свою голову ему на лапу.</a:t>
            </a:r>
          </a:p>
          <a:p>
            <a:pPr marL="0" indent="0">
              <a:buNone/>
            </a:pPr>
            <a:r>
              <a:rPr lang="ru-RU" dirty="0"/>
              <a:t>С тех пор собачка жила в одной клетке со львом, лев не трогал её, ел корм, спал с ней вместе, а иногда играл с ней.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F97FAE11-F528-4844-9A76-C4B4CF0403DC}"/>
              </a:ext>
            </a:extLst>
          </p:cNvPr>
          <p:cNvSpPr/>
          <p:nvPr/>
        </p:nvSpPr>
        <p:spPr>
          <a:xfrm>
            <a:off x="838200" y="1690688"/>
            <a:ext cx="1577454" cy="602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D4320634-E83A-453F-889B-0C17E8BBC2A3}"/>
              </a:ext>
            </a:extLst>
          </p:cNvPr>
          <p:cNvSpPr/>
          <p:nvPr/>
        </p:nvSpPr>
        <p:spPr>
          <a:xfrm>
            <a:off x="3610970" y="2144156"/>
            <a:ext cx="1577454" cy="602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F4B28CC7-E5DF-441C-87F0-6383DCE31EC1}"/>
              </a:ext>
            </a:extLst>
          </p:cNvPr>
          <p:cNvSpPr/>
          <p:nvPr/>
        </p:nvSpPr>
        <p:spPr>
          <a:xfrm>
            <a:off x="2415654" y="3317319"/>
            <a:ext cx="1577454" cy="602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45A04935-A5FE-41D0-8072-536E08E27073}"/>
              </a:ext>
            </a:extLst>
          </p:cNvPr>
          <p:cNvSpPr/>
          <p:nvPr/>
        </p:nvSpPr>
        <p:spPr>
          <a:xfrm>
            <a:off x="6096000" y="3808365"/>
            <a:ext cx="1577454" cy="602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1EB7DA69-EA84-475E-A4C0-D10722A9978C}"/>
              </a:ext>
            </a:extLst>
          </p:cNvPr>
          <p:cNvSpPr/>
          <p:nvPr/>
        </p:nvSpPr>
        <p:spPr>
          <a:xfrm>
            <a:off x="2614684" y="4642882"/>
            <a:ext cx="1577454" cy="602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337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49CC2-0DC2-43E4-BF7F-9BEB99A10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7A4B30-1F5E-4C36-A0E8-C41A8926A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Жужжащее чтение</a:t>
            </a:r>
            <a:r>
              <a:rPr lang="ru-RU" dirty="0"/>
              <a:t>.</a:t>
            </a:r>
          </a:p>
          <a:p>
            <a:r>
              <a:rPr lang="ru-RU" b="1" dirty="0" err="1"/>
              <a:t>Ежеурочные</a:t>
            </a:r>
            <a:r>
              <a:rPr lang="ru-RU" b="1" dirty="0"/>
              <a:t> пятиминутки чтения.  </a:t>
            </a:r>
            <a:endParaRPr lang="ru-RU" dirty="0"/>
          </a:p>
          <a:p>
            <a:r>
              <a:rPr lang="ru-RU" b="1" dirty="0"/>
              <a:t>Чтение пред сном.  </a:t>
            </a:r>
            <a:endParaRPr lang="ru-RU" dirty="0"/>
          </a:p>
          <a:p>
            <a:r>
              <a:rPr lang="ru-RU" b="1" dirty="0"/>
              <a:t>Многократность чтения.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8560072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VTI">
  <a:themeElements>
    <a:clrScheme name="Gradient">
      <a:dk1>
        <a:sysClr val="windowText" lastClr="000000"/>
      </a:dk1>
      <a:lt1>
        <a:sysClr val="window" lastClr="FFFFFF"/>
      </a:lt1>
      <a:dk2>
        <a:srgbClr val="10013F"/>
      </a:dk2>
      <a:lt2>
        <a:srgbClr val="F2F0FF"/>
      </a:lt2>
      <a:accent1>
        <a:srgbClr val="814DFF"/>
      </a:accent1>
      <a:accent2>
        <a:srgbClr val="243FFF"/>
      </a:accent2>
      <a:accent3>
        <a:srgbClr val="FF83B6"/>
      </a:accent3>
      <a:accent4>
        <a:srgbClr val="FF9022"/>
      </a:accent4>
      <a:accent5>
        <a:srgbClr val="FF1F85"/>
      </a:accent5>
      <a:accent6>
        <a:srgbClr val="1A98FF"/>
      </a:accent6>
      <a:hlink>
        <a:srgbClr val="0563C1"/>
      </a:hlink>
      <a:folHlink>
        <a:srgbClr val="954F72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586</Words>
  <Application>Microsoft Office PowerPoint</Application>
  <PresentationFormat>Широкоэкранный</PresentationFormat>
  <Paragraphs>62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Univers</vt:lpstr>
      <vt:lpstr>GradientVTI</vt:lpstr>
      <vt:lpstr>формирование и развитие мотивации чтения в  1 классе </vt:lpstr>
      <vt:lpstr>Чтение должно стать для ребёнка  очень тонким инструментом  овладения знаниями и вместе с тем  источником богатой духовной жизни.   </vt:lpstr>
      <vt:lpstr>Мотивация</vt:lpstr>
      <vt:lpstr>Нетрадиционные приемы работы с текстом :</vt:lpstr>
      <vt:lpstr>Чтение строчек наоборот по словам</vt:lpstr>
      <vt:lpstr>Чтение строчек наоборот по буквам</vt:lpstr>
      <vt:lpstr>Поочередное чтение слов нормально и наоборот</vt:lpstr>
      <vt:lpstr>Восполнение пропусков слов в предложении</vt:lpstr>
      <vt:lpstr>Чтение текста, написанного с использованием разных шрифтов</vt:lpstr>
      <vt:lpstr>Тексты с "хвостами"</vt:lpstr>
      <vt:lpstr>Чтение строчек с прикрытой нижней половиной или верхней</vt:lpstr>
      <vt:lpstr>Поиск в тексте заданных слов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и развитие мотивации чтения у первоклассников</dc:title>
  <dc:creator>Диана Кушнир</dc:creator>
  <cp:lastModifiedBy>Диана Кушнир</cp:lastModifiedBy>
  <cp:revision>5</cp:revision>
  <dcterms:created xsi:type="dcterms:W3CDTF">2021-10-25T21:34:50Z</dcterms:created>
  <dcterms:modified xsi:type="dcterms:W3CDTF">2021-10-25T22:13:13Z</dcterms:modified>
</cp:coreProperties>
</file>