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307" r:id="rId3"/>
    <p:sldId id="257" r:id="rId4"/>
    <p:sldId id="306" r:id="rId5"/>
    <p:sldId id="308" r:id="rId6"/>
    <p:sldId id="315" r:id="rId7"/>
    <p:sldId id="311" r:id="rId8"/>
    <p:sldId id="318" r:id="rId9"/>
    <p:sldId id="317" r:id="rId10"/>
    <p:sldId id="322" r:id="rId11"/>
    <p:sldId id="323" r:id="rId12"/>
    <p:sldId id="325" r:id="rId13"/>
    <p:sldId id="316" r:id="rId14"/>
    <p:sldId id="305" r:id="rId15"/>
    <p:sldId id="314" r:id="rId16"/>
    <p:sldId id="309" r:id="rId17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92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4D4D4D"/>
    <a:srgbClr val="FEBEBE"/>
    <a:srgbClr val="FFA7A7"/>
    <a:srgbClr val="5F5F5F"/>
    <a:srgbClr val="FE8282"/>
    <a:srgbClr val="F6DBD6"/>
    <a:srgbClr val="E4E4E4"/>
    <a:srgbClr val="EAA59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54" autoAdjust="0"/>
    <p:restoredTop sz="95596" autoAdjust="0"/>
  </p:normalViewPr>
  <p:slideViewPr>
    <p:cSldViewPr showGuides="1">
      <p:cViewPr>
        <p:scale>
          <a:sx n="96" d="100"/>
          <a:sy n="96" d="100"/>
        </p:scale>
        <p:origin x="-822" y="12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49419D8-D04E-4FF5-BBFE-6CA48468DD0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40387385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B6123BA-E771-41AC-B113-D7C38492DA15}" type="slidenum">
              <a:rPr lang="en-US" altLang="ru-RU" sz="1200"/>
              <a:pPr eaLnBrk="1" hangingPunct="1"/>
              <a:t>1</a:t>
            </a:fld>
            <a:endParaRPr lang="en-US" altLang="ru-RU" sz="120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0735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7912926-458E-409A-9470-E21FE2660D8D}" type="slidenum">
              <a:rPr lang="en-US" altLang="ru-RU" sz="1200"/>
              <a:pPr eaLnBrk="1" hangingPunct="1"/>
              <a:t>3</a:t>
            </a:fld>
            <a:endParaRPr lang="en-US" altLang="ru-RU" sz="120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5867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365375"/>
            <a:ext cx="4038600" cy="123825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813175"/>
            <a:ext cx="4038600" cy="530225"/>
          </a:xfrm>
        </p:spPr>
        <p:txBody>
          <a:bodyPr/>
          <a:lstStyle>
            <a:lvl1pPr marL="0" indent="0" algn="ctr">
              <a:buFontTx/>
              <a:buNone/>
              <a:defRPr sz="2800">
                <a:solidFill>
                  <a:srgbClr val="000000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14671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42611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49890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676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676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0618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80314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80759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421373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3243105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3372979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10298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76975" y="333375"/>
            <a:ext cx="2076450" cy="56102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625" y="333375"/>
            <a:ext cx="6076950" cy="56102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23147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7625" y="333375"/>
            <a:ext cx="8305800" cy="56102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69816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7625" y="333375"/>
            <a:ext cx="83058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676400"/>
            <a:ext cx="73152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pn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hyperlink" Target="http://www.novochmuseum.ru/uploads/posts/2020-06/1593414628_008-pavlov.jpg" TargetMode="External"/><Relationship Id="rId7" Type="http://schemas.openxmlformats.org/officeDocument/2006/relationships/hyperlink" Target="http://www.novochmuseum.ru/uploads/posts/2020-06/1593414646_nmidk_of_222242.jpg" TargetMode="External"/><Relationship Id="rId12" Type="http://schemas.openxmlformats.org/officeDocument/2006/relationships/image" Target="../media/image39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jpeg"/><Relationship Id="rId11" Type="http://schemas.openxmlformats.org/officeDocument/2006/relationships/image" Target="../media/image38.jpeg"/><Relationship Id="rId5" Type="http://schemas.openxmlformats.org/officeDocument/2006/relationships/hyperlink" Target="http://www.novochmuseum.ru/uploads/posts/2020-06/1593414702_nmidk_of_18217.jpg" TargetMode="External"/><Relationship Id="rId10" Type="http://schemas.openxmlformats.org/officeDocument/2006/relationships/image" Target="../media/image37.jpeg"/><Relationship Id="rId4" Type="http://schemas.openxmlformats.org/officeDocument/2006/relationships/image" Target="../media/image34.jpeg"/><Relationship Id="rId9" Type="http://schemas.openxmlformats.org/officeDocument/2006/relationships/hyperlink" Target="http://www.novochmuseum.ru/uploads/posts/2020-06/1593414723_nmidk_of_24303-94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st1.bloknot-novocherkassk.ru/news/677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347864" y="5805264"/>
            <a:ext cx="5472608" cy="432048"/>
          </a:xfrm>
        </p:spPr>
        <p:txBody>
          <a:bodyPr/>
          <a:lstStyle/>
          <a:p>
            <a:pPr lvl="0" algn="l" fontAlgn="auto">
              <a:spcBef>
                <a:spcPct val="0"/>
              </a:spcBef>
              <a:spcAft>
                <a:spcPts val="0"/>
              </a:spcAft>
              <a:defRPr/>
            </a:pPr>
            <a:r>
              <a:rPr lang="ru-RU" sz="2000" kern="12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Автор</a:t>
            </a:r>
            <a:r>
              <a:rPr lang="ru-RU" sz="2000" kern="12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 </a:t>
            </a:r>
            <a:r>
              <a:rPr lang="ru-RU" sz="2000" kern="1200" dirty="0" err="1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Чучвара</a:t>
            </a:r>
            <a:r>
              <a:rPr lang="ru-RU" sz="2000" kern="12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Т.И.,</a:t>
            </a:r>
            <a:r>
              <a:rPr lang="ru-RU" sz="2000" kern="12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000" kern="12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преподаватель истории</a:t>
            </a:r>
            <a:endParaRPr lang="ru-RU" sz="2000" kern="12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206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en-US" altLang="ru-RU" sz="1400" dirty="0" smtClean="0">
              <a:solidFill>
                <a:schemeClr val="bg1"/>
              </a:solidFill>
            </a:endParaRP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339752" y="2204864"/>
            <a:ext cx="6408712" cy="1676400"/>
          </a:xfrm>
          <a:solidFill>
            <a:srgbClr val="FEBEBE"/>
          </a:solidFill>
        </p:spPr>
        <p:txBody>
          <a:bodyPr/>
          <a:lstStyle/>
          <a:p>
            <a:r>
              <a:rPr lang="ru-RU" alt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Истребительный батальон Новочеркасска</a:t>
            </a:r>
            <a:endParaRPr lang="en-US" altLang="ru-RU" sz="6000" b="1" i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91680" y="980728"/>
            <a:ext cx="7239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Великой Победе</a:t>
            </a:r>
            <a:r>
              <a:rPr lang="ru-RU" sz="2800" b="1" i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ru-RU" sz="2800" b="1" i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посвящается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260648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ГБПОУ РО 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Новочеркасский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геологоразведочный колледж»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772816"/>
            <a:ext cx="2016224" cy="2569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404664"/>
            <a:ext cx="8136904" cy="4267200"/>
          </a:xfrm>
        </p:spPr>
        <p:txBody>
          <a:bodyPr/>
          <a:lstStyle/>
          <a:p>
            <a:pPr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Великая Отечественная война </a:t>
            </a:r>
          </a:p>
          <a:p>
            <a:pPr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сохраняется в памяти народа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 Памятники и обелиски, мемориалы и скромные могилы на территории нашей донской земли — наглядные свидетельства самой кровопролитной войны в истории человечества. </a:t>
            </a:r>
          </a:p>
          <a:p>
            <a:r>
              <a:rPr lang="ru-RU" sz="2400" dirty="0" smtClean="0"/>
              <a:t>В Новочеркасске о Героях напоминают: первый памятник воинам на </a:t>
            </a:r>
            <a:r>
              <a:rPr lang="ru-RU" sz="2400" dirty="0" err="1" smtClean="0"/>
              <a:t>Хотунке</a:t>
            </a:r>
            <a:r>
              <a:rPr lang="ru-RU" sz="2400" dirty="0" smtClean="0"/>
              <a:t>, памятники Героям </a:t>
            </a:r>
            <a:r>
              <a:rPr lang="ru-RU" sz="2400" dirty="0" err="1" smtClean="0"/>
              <a:t>новочеркасского</a:t>
            </a:r>
            <a:r>
              <a:rPr lang="ru-RU" sz="2400" dirty="0" smtClean="0"/>
              <a:t> подполья,   Героям Советского Союза -Георгию Сорокину, Галине Петровой, Алексею </a:t>
            </a:r>
            <a:r>
              <a:rPr lang="ru-RU" sz="2400" dirty="0" err="1" smtClean="0"/>
              <a:t>Кортунову</a:t>
            </a:r>
            <a:r>
              <a:rPr lang="ru-RU" sz="2400" dirty="0" smtClean="0"/>
              <a:t>,   воинам – работникам </a:t>
            </a:r>
            <a:r>
              <a:rPr lang="ru-RU" sz="2400" dirty="0" err="1" smtClean="0"/>
              <a:t>НЭВЗа</a:t>
            </a:r>
            <a:r>
              <a:rPr lang="ru-RU" sz="2400" dirty="0" smtClean="0"/>
              <a:t>, сотрудникам и студентам </a:t>
            </a:r>
            <a:r>
              <a:rPr lang="ru-RU" sz="2400" dirty="0" err="1" smtClean="0"/>
              <a:t>ЮРГТу</a:t>
            </a:r>
            <a:r>
              <a:rPr lang="ru-RU" sz="2400" dirty="0" smtClean="0"/>
              <a:t>(НПИ), монументы Славы.</a:t>
            </a:r>
          </a:p>
          <a:p>
            <a:pPr lvl="0"/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052736"/>
            <a:ext cx="1332418" cy="1531727"/>
          </a:xfrm>
          <a:prstGeom prst="rect">
            <a:avLst/>
          </a:prstGeom>
        </p:spPr>
      </p:pic>
      <p:pic>
        <p:nvPicPr>
          <p:cNvPr id="6" name="Picture 2" descr="http://novocherkassk.net/gallery/data/2015/05/.n.5302-IMG_736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32572"/>
            <a:ext cx="1823375" cy="12148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В Новочеркасске имя директора школы увековечили на памятной доск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926722"/>
            <a:ext cx="1464163" cy="10981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39552" y="1700808"/>
            <a:ext cx="4104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Мемориальные доски</a:t>
            </a:r>
            <a:b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В.Г. </a:t>
            </a:r>
            <a:r>
              <a:rPr lang="ru-RU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Кривопустенко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П. Ф. Данилов </a:t>
            </a:r>
            <a:endParaRPr lang="ru-RU" sz="1600" dirty="0"/>
          </a:p>
        </p:txBody>
      </p:sp>
      <p:pic>
        <p:nvPicPr>
          <p:cNvPr id="10" name="Picture 2" descr="Здание Новочеркасской железнодорожной больницы, где в годы войны работал подпольный госпиталь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6"/>
            <a:ext cx="1565176" cy="1117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Подпольный госпиталь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991" t="16932" r="23262" b="17056"/>
          <a:stretch/>
        </p:blipFill>
        <p:spPr bwMode="auto">
          <a:xfrm>
            <a:off x="1691680" y="2636912"/>
            <a:ext cx="936104" cy="9132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23528" y="3573016"/>
            <a:ext cx="2160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Здание Новочеркасской железнодорожной больницы, где в годы войны работал подпольный госпиталь</a:t>
            </a:r>
          </a:p>
        </p:txBody>
      </p:sp>
      <p:pic>
        <p:nvPicPr>
          <p:cNvPr id="14" name="Объект 4"/>
          <p:cNvPicPr>
            <a:picLocks noChangeAspect="1"/>
          </p:cNvPicPr>
          <p:nvPr/>
        </p:nvPicPr>
        <p:blipFill>
          <a:blip r:embed="rId8" cstate="print"/>
          <a:srcRect l="32118" t="6721" r="32843" b="23269"/>
          <a:stretch>
            <a:fillRect/>
          </a:stretch>
        </p:blipFill>
        <p:spPr bwMode="auto">
          <a:xfrm>
            <a:off x="7956376" y="980728"/>
            <a:ext cx="900835" cy="1226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7847856" y="2204864"/>
            <a:ext cx="1296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Памятник Г.Сорокину</a:t>
            </a:r>
            <a:endParaRPr lang="ru-RU" sz="1200" dirty="0"/>
          </a:p>
        </p:txBody>
      </p:sp>
      <p:pic>
        <p:nvPicPr>
          <p:cNvPr id="17" name="Picture 2" descr="https://novocherkassk.net/gallery/data/2016/02/.o.7186-yndftk_1365522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218" t="8289" r="39201" b="46234"/>
          <a:stretch/>
        </p:blipFill>
        <p:spPr bwMode="auto">
          <a:xfrm>
            <a:off x="6588224" y="1124744"/>
            <a:ext cx="1026114" cy="13681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6588224" y="2204864"/>
            <a:ext cx="11521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Памятник Г.Петровой</a:t>
            </a:r>
            <a:endParaRPr lang="ru-RU" sz="1200" dirty="0"/>
          </a:p>
        </p:txBody>
      </p:sp>
      <p:pic>
        <p:nvPicPr>
          <p:cNvPr id="13" name="Picture 2" descr="https://novocherkassk.net/gallery/data/2016/02/.o.7183-yndftk_136506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9483" t="5265" r="32879" b="49111"/>
          <a:stretch>
            <a:fillRect/>
          </a:stretch>
        </p:blipFill>
        <p:spPr bwMode="auto">
          <a:xfrm>
            <a:off x="3059832" y="2708920"/>
            <a:ext cx="1163206" cy="14401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2987824" y="4077072"/>
            <a:ext cx="1296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 </a:t>
            </a:r>
            <a:r>
              <a:rPr lang="ru-RU" sz="1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Кортунову</a:t>
            </a:r>
            <a:endParaRPr lang="ru-RU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4" descr="https://novocherkassk.net/gallery/data/2015/01/.o.4938-IMG_20150101_124058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708920"/>
            <a:ext cx="1872208" cy="1388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одержимое 11"/>
          <p:cNvSpPr txBox="1">
            <a:spLocks/>
          </p:cNvSpPr>
          <p:nvPr/>
        </p:nvSpPr>
        <p:spPr bwMode="auto">
          <a:xfrm>
            <a:off x="4788024" y="3789040"/>
            <a:ext cx="144016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Проспект Ермака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 пл. Павлова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1" name="Picture 2" descr="Новочеркасск: Памятник советскому солдату в переулке Рощинском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6509" r="32510"/>
          <a:stretch/>
        </p:blipFill>
        <p:spPr bwMode="auto">
          <a:xfrm>
            <a:off x="7164288" y="2708920"/>
            <a:ext cx="1441380" cy="118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6839744" y="3933056"/>
            <a:ext cx="23042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kern="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советскому </a:t>
            </a:r>
          </a:p>
          <a:p>
            <a:r>
              <a:rPr lang="ru-RU" sz="1200" kern="0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солдату в переулке Рощинском</a:t>
            </a:r>
            <a:endParaRPr lang="ru-RU" sz="1200" dirty="0"/>
          </a:p>
        </p:txBody>
      </p:sp>
      <p:pic>
        <p:nvPicPr>
          <p:cNvPr id="23" name="Picture 2" descr="http://novocherkassk.net/gallery/data/2016/07/.n.8148-DJI_0052lr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81128"/>
            <a:ext cx="1842170" cy="13816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11560" y="6021288"/>
            <a:ext cx="15121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воинам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пос. Донской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14" cstate="print"/>
          <a:srcRect l="15819" t="2754"/>
          <a:stretch/>
        </p:blipFill>
        <p:spPr>
          <a:xfrm>
            <a:off x="2843808" y="4653136"/>
            <a:ext cx="1645706" cy="1426346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2915816" y="6165304"/>
            <a:ext cx="15892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авиаторам 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860032" y="4581128"/>
            <a:ext cx="2039749" cy="1358539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4788024" y="5877272"/>
            <a:ext cx="2232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воинам-политехникам, погибшим в Великой Отечественной </a:t>
            </a:r>
            <a:r>
              <a:rPr lang="ru-RU" sz="1200" dirty="0"/>
              <a:t>войне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380312" y="4653136"/>
            <a:ext cx="1482180" cy="1111265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7452320" y="5949280"/>
            <a:ext cx="123463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kern="0" dirty="0">
                <a:solidFill>
                  <a:srgbClr val="FFFF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Курган </a:t>
            </a:r>
            <a:r>
              <a:rPr lang="ru-RU" sz="1400" kern="0" dirty="0" smtClean="0">
                <a:solidFill>
                  <a:srgbClr val="FFFF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славы</a:t>
            </a:r>
            <a:endParaRPr lang="ru-RU" sz="14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3091242" y="260648"/>
            <a:ext cx="30247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Памятники Героям 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305800" cy="1080120"/>
          </a:xfrm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ru-RU" dirty="0" smtClean="0">
                <a:solidFill>
                  <a:srgbClr val="FFFF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Цель работы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99592" y="1676400"/>
            <a:ext cx="7776864" cy="2184648"/>
          </a:xfrm>
        </p:spPr>
        <p:txBody>
          <a:bodyPr/>
          <a:lstStyle/>
          <a:p>
            <a:pPr>
              <a:buNone/>
            </a:pPr>
            <a:r>
              <a:rPr lang="ru-RU" sz="2400" dirty="0" smtClean="0"/>
              <a:t>– рассказать о  памятнике   в Новочеркасске, напоминающим, пожалуй, о самом трагическом – начальном периоде войны; почувствовать    сопричастность к подвигу воинов, отдавших жизнь за Победу.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139952" y="1676400"/>
            <a:ext cx="4165848" cy="4267200"/>
          </a:xfrm>
        </p:spPr>
        <p:txBody>
          <a:bodyPr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Мы гордимся своим городом и людьми, которые отдавали свою жизнь за наше будущее. О героях, совершавших воинские подвиги в годы Великой Отечественной войны, в нашем городе много памятников.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Один из них памятник бойцам Новочеркасского истребительного батальона.</a:t>
            </a:r>
          </a:p>
          <a:p>
            <a:r>
              <a:rPr lang="ru-RU" sz="2000" dirty="0" smtClean="0">
                <a:latin typeface="Times New Roman"/>
                <a:ea typeface="Calibri"/>
              </a:rPr>
              <a:t>Этот   памятный монумент    расположен  на территории института виноградарства и виноделия.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3528" y="404664"/>
            <a:ext cx="8305800" cy="504825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Памятник бойцам Новочеркасского истребительного батальона </a:t>
            </a:r>
            <a:endParaRPr lang="ru-RU" dirty="0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4032448" cy="5196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1" y="333375"/>
            <a:ext cx="7381824" cy="504825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FFFF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«Живые, помните, </a:t>
            </a:r>
            <a:br>
              <a:rPr lang="ru-RU" sz="3200" dirty="0" smtClean="0">
                <a:solidFill>
                  <a:srgbClr val="FFFFFF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FFFF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какой ценой завоевано счастье»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8024" y="1268760"/>
            <a:ext cx="3952056" cy="4267200"/>
          </a:xfrm>
        </p:spPr>
        <p:txBody>
          <a:bodyPr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Монумент, установлен  в 1964 году трем бойцам: старшему сержанту Михаилу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Барышеву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рядовым Николаю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Белевцеву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Леониду Ерохину. Забота о памятнике, это память обо всех павших в Великой Отечественной войне. На мраморной доске монумента написано «Живые, помните, какой ценой завоевано счастье».</a:t>
            </a:r>
          </a:p>
          <a:p>
            <a:endParaRPr lang="ru-RU" dirty="0"/>
          </a:p>
        </p:txBody>
      </p:sp>
      <p:pic>
        <p:nvPicPr>
          <p:cNvPr id="5" name="Объект 15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/>
          <a:srcRect l="16831" t="1584" r="21809" b="-1109"/>
          <a:stretch/>
        </p:blipFill>
        <p:spPr>
          <a:xfrm>
            <a:off x="539552" y="1268760"/>
            <a:ext cx="4239736" cy="515759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305800" cy="504825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Суровое  испытание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980728"/>
            <a:ext cx="4168080" cy="4896544"/>
          </a:xfrm>
        </p:spPr>
        <p:txBody>
          <a:bodyPr/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Все ближе становится священный для всех дата 80-летие начала сурового испытания – начала Великой Отечественной войны.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22 июня гитлеровская Германия без объявления войны напала на СССР. 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26 июня 1941г.,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Новочеркасский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горком ВКП (б) принял постановление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«О создании истребительных батальонов для борьбы с парашютными десантами противника».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Осенью враг очень близко подошел к городу. Стойкое сопротивление противнику оказали защитники города в районе кирпичных заводов и у Грушевской балки. Отважно сражались с врагом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новочеркасские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ополченцы. Враг был остановлен у Новочеркасска и отброшен на запад.</a:t>
            </a:r>
            <a:r>
              <a:rPr lang="ru-RU" sz="1600" b="1" dirty="0" smtClean="0"/>
              <a:t>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Teach\Desktop\00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4223261" cy="2703709"/>
          </a:xfrm>
          <a:prstGeom prst="rect">
            <a:avLst/>
          </a:prstGeom>
          <a:noFill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05064"/>
            <a:ext cx="3051845" cy="2100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4320481" cy="504825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Оборона города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88640"/>
            <a:ext cx="4248472" cy="4680520"/>
          </a:xfrm>
        </p:spPr>
        <p:txBody>
          <a:bodyPr/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1942 году немецкие войска предприняли вторую попытку захватить город. 21июля немцы взяли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Хотунок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отрезав от Новочеркасска паровозостроительный завод.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Город защищали 1179-й с. п. и 907-й полк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минометов . Город оборонял также истребительный батальон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новочеркассцев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Вначале батальон возглавлял    начальник    учебно-строевого отдела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Новочеркасской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школы милиции А. А.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Бровко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позднее — доцент индустриального института И. Ф. Руденко. Старый коммунист был волевым, требовательным командиром.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 подступах к Новочеркасску ими было уничтожено 30 гитлеровцев, 7 фашистов взято в плен и еще 120 немецких диверсантов было обезврежено</a:t>
            </a:r>
          </a:p>
          <a:p>
            <a:endParaRPr lang="ru-RU" sz="1800" dirty="0"/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2718073" cy="190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179512" y="3140968"/>
            <a:ext cx="23762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Подбитый танк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на спуске Герцена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20" name="Picture 4" descr="https://cf2.ppt-online.org/files2/slide/c/cS8zxtfXFN6Elpw09PKa7CyvDV1TR4jQke3LGI/slide-6.jpg"/>
          <p:cNvPicPr>
            <a:picLocks noChangeAspect="1" noChangeArrowheads="1"/>
          </p:cNvPicPr>
          <p:nvPr/>
        </p:nvPicPr>
        <p:blipFill>
          <a:blip r:embed="rId3" cstate="print"/>
          <a:srcRect l="52663" t="17742" r="19283" b="23120"/>
          <a:stretch>
            <a:fillRect/>
          </a:stretch>
        </p:blipFill>
        <p:spPr bwMode="auto">
          <a:xfrm>
            <a:off x="2843808" y="1052736"/>
            <a:ext cx="1824203" cy="288032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23528" y="4005064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Отважно действовала медицинская сестра истребительного батальона Е.И.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Клочкова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которая в результате была награждена медалью – «За отвагу».</a:t>
            </a:r>
            <a:endParaRPr lang="ru-RU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1" y="333375"/>
            <a:ext cx="7093793" cy="50482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Бойцы батальона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60032" y="1052736"/>
            <a:ext cx="3960440" cy="3816424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 командира истребительного батальона И.Ф. Руденко заместителем был С.Е.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Дащенко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начальником штаба – Б.С.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Чепурин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а комиссарами – И.Я. Быков, а после –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И.П.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Боляев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(после войны стал доктором тех. наук, профессором). Отряд снабжался и бутылками с зажигательной смесью (изготавливались в НПИ). В истребительном отряде их испытывал Быков И. Я .</a:t>
            </a:r>
          </a:p>
          <a:p>
            <a:endParaRPr lang="ru-RU" sz="1800" dirty="0"/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456388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95536" y="450912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Командно -политический состав 51 истребительного отряда г.Новочеркасска. 1941-1942 гг.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404664"/>
            <a:ext cx="5820519" cy="50482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Боевые дела отряда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4008" y="1124744"/>
            <a:ext cx="4176464" cy="4267200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Целью истребительного отряда была охрана города, дорог, переправы через реку Аксай, охрана госпиталей и военных складов, борьба с диверсантами и шпионами. Бойцы отряда часто ходили в разведку. 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долю истребительного батальона выпало немало испытаний. Преобразованный в отряд № 51, он не раз сталкивался лицом к лицу с врагом – вступал в бой. Его бойцы в ноябре 1941 года – при первом подходе гитлеровцев к Новочеркасску, вместе с частями Красной Армии, задержали немцев на подходе к городу.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5661248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Документы истребительного отряда, сохраненные как семейные реликвии, для публикации предоставил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В.И.Боляев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700808"/>
            <a:ext cx="2721233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340768"/>
            <a:ext cx="2316354" cy="3187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5" y="333375"/>
            <a:ext cx="6877769" cy="50482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Боевые дела отряда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20072" y="1052736"/>
            <a:ext cx="3581400" cy="4267200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Отряд вел сражения 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Мишкинских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буграх, близ кирпичных заводов и у станицы Грушевской. Несколько человек погибли, а некоторые были ранены. Среди погибших – рабочий паровозостроительного завода С.Лучина, сотрудник Зооветеринарного института Мордвинцев, рабочий завода горно-бурового оборудования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Добудько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 научный сотрудник Гидрохимического института Гусев.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https://novocherkassk-gorod.ru/wordpress/wp-content/uploads/2020/04/kopiya-otchyota-51-go-io-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340768"/>
            <a:ext cx="3240360" cy="4463596"/>
          </a:xfrm>
          <a:prstGeom prst="rect">
            <a:avLst/>
          </a:prstGeom>
          <a:noFill/>
        </p:spPr>
      </p:pic>
      <p:pic>
        <p:nvPicPr>
          <p:cNvPr id="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21396792">
            <a:off x="374857" y="1428644"/>
            <a:ext cx="3101163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336704" cy="504825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«Посмотри на моих бойцов…»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060848"/>
            <a:ext cx="3726911" cy="2646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332656"/>
            <a:ext cx="1344166" cy="2014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7308304" y="2492896"/>
            <a:ext cx="16561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spcBef>
                <a:spcPts val="0"/>
              </a:spcBef>
            </a:pPr>
            <a:r>
              <a:rPr lang="ru-RU" sz="1200" kern="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Второй слева во втором ряду— командир Новочеркасского комитета обороны А.Г. </a:t>
            </a:r>
            <a:r>
              <a:rPr lang="ru-RU" sz="1200" kern="0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Кобилев</a:t>
            </a:r>
            <a:r>
              <a:rPr lang="ru-RU" sz="1200" kern="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Ученый-геолог, доктор геолого-минералогических наук, профессор. С 1952 года по 1959 год ректор</a:t>
            </a:r>
            <a:r>
              <a:rPr lang="ru-RU" sz="1200" dirty="0" smtClean="0"/>
              <a:t>. </a:t>
            </a:r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465313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Кто другие на снимке, не знаю. Предположительно, первый слева в верхнем ряду –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Кривопустенко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а первый справа в верхнем ряду –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Семернин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27584" y="83671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Всматриваюсь в фотографию тех трудных месяцев .., и вижу уверенность в победе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052736"/>
            <a:ext cx="1128403" cy="1528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5724128" y="2420888"/>
            <a:ext cx="13890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П. В.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Семернин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9" name="Picture 5" descr="https://sun9-36.userapi.com/_D-EFoqnxon-d3YeQjG74Xd3w51b4QCV5nl7Sg/oS5Hrx99RL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780928"/>
            <a:ext cx="1083210" cy="1616732"/>
          </a:xfrm>
          <a:prstGeom prst="rect">
            <a:avLst/>
          </a:prstGeom>
          <a:noFill/>
        </p:spPr>
      </p:pic>
      <p:pic>
        <p:nvPicPr>
          <p:cNvPr id="1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6" cstate="print"/>
          <a:srcRect l="9777" t="6731" r="6974" b="5520"/>
          <a:stretch>
            <a:fillRect/>
          </a:stretch>
        </p:blipFill>
        <p:spPr bwMode="auto">
          <a:xfrm>
            <a:off x="6012160" y="3212976"/>
            <a:ext cx="1004779" cy="1412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Прямоугольник 16"/>
          <p:cNvSpPr/>
          <p:nvPr/>
        </p:nvSpPr>
        <p:spPr>
          <a:xfrm>
            <a:off x="5961435" y="4725144"/>
            <a:ext cx="10491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Быков И.Я</a:t>
            </a:r>
            <a:r>
              <a:rPr lang="ru-RU" sz="1400" b="1" dirty="0" smtClean="0"/>
              <a:t>.</a:t>
            </a:r>
            <a:endParaRPr lang="ru-RU" sz="1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0"/>
            <a:ext cx="6540599" cy="112474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Помнить всех,</a:t>
            </a:r>
            <a:br>
              <a:rPr lang="ru-RU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приближавших Победу  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60032" y="1340768"/>
            <a:ext cx="3581400" cy="4267200"/>
          </a:xfrm>
        </p:spPr>
        <p:txBody>
          <a:bodyPr/>
          <a:lstStyle/>
          <a:p>
            <a:pPr marL="0" indent="0">
              <a:spcBef>
                <a:spcPts val="0"/>
              </a:spcBef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Несмотря на героизм бойцов истребительного батальона, людей в основном гражданских, Новочеркасск 25 июля был сдан частями Красной Армии гитлеровцам без серьезных оборонительных боев. </a:t>
            </a:r>
            <a:endParaRPr lang="ru-RU" sz="1800" dirty="0" smtClean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</a:pPr>
            <a:r>
              <a:rPr lang="ru-RU" sz="18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25 июля 1942 года Новочеркасск был оккупирован немецкими войсками.</a:t>
            </a:r>
          </a:p>
          <a:p>
            <a:pPr marL="0" lvl="0" indent="0">
              <a:spcBef>
                <a:spcPts val="0"/>
              </a:spcBef>
            </a:pPr>
            <a:r>
              <a:rPr lang="ru-RU" sz="18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 204 дня город жил в условиях настоящего террора против местных жителей, установленного врагом. </a:t>
            </a:r>
          </a:p>
          <a:p>
            <a:pPr marL="0" lvl="0" indent="0">
              <a:spcBef>
                <a:spcPts val="0"/>
              </a:spcBef>
            </a:pPr>
            <a:r>
              <a:rPr lang="ru-RU" sz="18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За время оккупации было убито 1070 человек.  1675 здоровых юношей и девушек были отправлены работать в Германию,  </a:t>
            </a:r>
          </a:p>
          <a:p>
            <a:pPr marL="0" indent="0">
              <a:spcBef>
                <a:spcPts val="0"/>
              </a:spcBef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1647442" cy="114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95" name="Picture 11" descr="http://www.novochmuseum.ru/uploads/posts/2020-06/thumbs/1593414628_008-pavlov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052736"/>
            <a:ext cx="1187456" cy="1660777"/>
          </a:xfrm>
          <a:prstGeom prst="rect">
            <a:avLst/>
          </a:prstGeom>
          <a:noFill/>
        </p:spPr>
      </p:pic>
      <p:pic>
        <p:nvPicPr>
          <p:cNvPr id="41996" name="Picture 12" descr="http://www.novochmuseum.ru/uploads/posts/2020-06/thumbs/1593414702_nmidk_of_18217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1484784"/>
            <a:ext cx="1905000" cy="781050"/>
          </a:xfrm>
          <a:prstGeom prst="rect">
            <a:avLst/>
          </a:prstGeom>
          <a:noFill/>
        </p:spPr>
      </p:pic>
      <p:pic>
        <p:nvPicPr>
          <p:cNvPr id="41998" name="Picture 14" descr="http://www.novochmuseum.ru/uploads/posts/2020-06/thumbs/1593414646_nmidk_of_222242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03648" y="1484784"/>
            <a:ext cx="1905000" cy="733425"/>
          </a:xfrm>
          <a:prstGeom prst="rect">
            <a:avLst/>
          </a:prstGeom>
          <a:noFill/>
        </p:spPr>
      </p:pic>
      <p:pic>
        <p:nvPicPr>
          <p:cNvPr id="41999" name="Picture 15" descr="http://www.novochmuseum.ru/uploads/posts/2020-06/thumbs/1593414723_nmidk_of_24303-94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2060848"/>
            <a:ext cx="680864" cy="657034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251520" y="566124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l"/>
            <a:r>
              <a:rPr lang="ru-RU" sz="1400" dirty="0" smtClean="0">
                <a:solidFill>
                  <a:schemeClr val="bg1"/>
                </a:solidFill>
                <a:cs typeface="Arial" pitchFamily="34" charset="0"/>
              </a:rPr>
              <a:t> </a:t>
            </a:r>
            <a:r>
              <a:rPr lang="ru-RU" dirty="0" smtClean="0">
                <a:solidFill>
                  <a:srgbClr val="363636"/>
                </a:solidFill>
                <a:cs typeface="Arial" pitchFamily="34" charset="0"/>
              </a:rPr>
              <a:t> </a:t>
            </a:r>
            <a:endParaRPr lang="ru-RU" sz="1200" dirty="0" smtClean="0"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907704" y="1052736"/>
            <a:ext cx="23762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Один из героев подполья </a:t>
            </a:r>
            <a:endParaRPr lang="ru-RU" sz="2000" dirty="0" smtClean="0"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331640" y="2132856"/>
            <a:ext cx="3528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Орден Отечественной войны II степени Павлова Г.А.   и орденская книжка к нему</a:t>
            </a:r>
            <a:endParaRPr lang="ru-RU" sz="1600" dirty="0"/>
          </a:p>
        </p:txBody>
      </p:sp>
      <p:sp>
        <p:nvSpPr>
          <p:cNvPr id="24" name="Заголовок 1"/>
          <p:cNvSpPr txBox="1">
            <a:spLocks/>
          </p:cNvSpPr>
          <p:nvPr/>
        </p:nvSpPr>
        <p:spPr bwMode="auto">
          <a:xfrm>
            <a:off x="251520" y="3140968"/>
            <a:ext cx="8280919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endParaRPr kumimoji="0" lang="ru-RU" sz="4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5" name="Picture 4" descr="https://i.mycdn.me/i?r=AyH4iRPQ2q0otWIFepML2LxRcOXN9j2yvR5Evq_7_OXpOA"/>
          <p:cNvPicPr>
            <a:picLocks noChangeAspect="1" noChangeArrowheads="1"/>
          </p:cNvPicPr>
          <p:nvPr/>
        </p:nvPicPr>
        <p:blipFill>
          <a:blip r:embed="rId11" cstate="print"/>
          <a:srcRect l="20836" t="820" r="25444" b="11274"/>
          <a:stretch>
            <a:fillRect/>
          </a:stretch>
        </p:blipFill>
        <p:spPr bwMode="auto">
          <a:xfrm>
            <a:off x="395536" y="3068960"/>
            <a:ext cx="1232520" cy="1979997"/>
          </a:xfrm>
          <a:prstGeom prst="rect">
            <a:avLst/>
          </a:prstGeom>
          <a:noFill/>
        </p:spPr>
      </p:pic>
      <p:pic>
        <p:nvPicPr>
          <p:cNvPr id="26" name="Picture 2" descr="https://i.mycdn.me/i?r=AyH4iRPQ2q0otWIFepML2LxRI1v4xN_KEf6YSm_JBUTa5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051720" y="3068960"/>
            <a:ext cx="2016224" cy="2381065"/>
          </a:xfrm>
          <a:prstGeom prst="rect">
            <a:avLst/>
          </a:prstGeom>
          <a:noFill/>
        </p:spPr>
      </p:pic>
      <p:sp>
        <p:nvSpPr>
          <p:cNvPr id="27" name="Прямоугольник 26"/>
          <p:cNvSpPr/>
          <p:nvPr/>
        </p:nvSpPr>
        <p:spPr>
          <a:xfrm>
            <a:off x="179512" y="5661248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Братская могила бойцов истребительного отряда погибшим в боях под Новочеркасском в 1941 году . Старое кладбище города Новочеркасск 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omofoto.ru/photo/01/10/60/11060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436778"/>
            <a:ext cx="2465276" cy="16435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i.mycdn.me/i?r=AyH4iRPQ2q0otWIFepML2LxRp7HPyDqcR66NAalV_b_f-Q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407" t="22410" r="14563" b="6627"/>
          <a:stretch/>
        </p:blipFill>
        <p:spPr bwMode="auto">
          <a:xfrm>
            <a:off x="5508104" y="2899020"/>
            <a:ext cx="2781783" cy="21141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 rot="10800000" flipV="1">
            <a:off x="467544" y="5424319"/>
            <a:ext cx="8105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Здание на углу ул. Декабристов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Красного, на котором Гвардии старший лейтенант Я.А.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Кербель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водрузил Красное Знамя 13 февраля 1943 года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https://novocherkassk.net/lavochka/wp-content/uploads/2013/01/%D0%9A%D0%B5%D1%80%D0%B1%D0%B5%D0%BB%D1%8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196752"/>
            <a:ext cx="2238423" cy="3114420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772816"/>
            <a:ext cx="266429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251520" y="4365104"/>
            <a:ext cx="23042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Бои на улицах Новочеркасска. Февраль 1943 г.</a:t>
            </a:r>
            <a:endParaRPr lang="ru-RU" sz="14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9552" y="188640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13 февраля 1943 года пришло освобождение Новочеркасска, за которое отдали жизнь бойцы истребительного батальона.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81892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043608" y="1124744"/>
            <a:ext cx="7848872" cy="4267200"/>
          </a:xfrm>
        </p:spPr>
        <p:txBody>
          <a:bodyPr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Никогда история не знала такого массового героизма, который продемонстрировал советский народ в годы Великой Отечественной войны. Война с фашистской Германией показала миру непоколебимую стойкость, величайшее мужество, самоотверженность и преданность народа Отчизне.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боях с врагом неувядаемой славой покрыли себя и бойцы истребительного батальона Новочеркасска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305800" cy="504825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«И помнит мир спасенный..» 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3573016"/>
            <a:ext cx="4248472" cy="294685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11560" y="1340768"/>
            <a:ext cx="8136904" cy="4896544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Гагин Д. Бойцам истребительного батальона.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Новочеркасские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ведомости.  25 марта 2015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Молчанов П.И.,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Репников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И.Г. Новочеркасск. Историко-краеведческий очерк. Ростов-на-Дону Ростовское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изд-во. 1973г. 248с., ил.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Новочеркасск : Изд-во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Novoprint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2005 (СПб. : ОАО Иван Федоров) 719 с. </a:t>
            </a: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Отреставрирован памятник бойцам Новочеркасского истребительного батальона.  http://st1.bloknot-novocherkassk.ru/news/677</a:t>
            </a:r>
          </a:p>
          <a:p>
            <a:pPr lvl="0"/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Репников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В. Н. Прогулки по Новочеркасску. Вторая часть. Новочеркасск, 2006. -  108с.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Тучи над городом. Частная лавочка. 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Вып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№12 от </a:t>
            </a:r>
            <a:r>
              <a:rPr lang="ru-RU" sz="1800" dirty="0" smtClean="0"/>
              <a:t>29 марта 2005 </a:t>
            </a:r>
          </a:p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http://www.peoples.ru</a:t>
            </a:r>
          </a:p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http://www.warheroes.ru</a:t>
            </a:r>
          </a:p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http://www.novocherkassk-gorod.ru</a:t>
            </a:r>
          </a:p>
          <a:p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http://st1.bloknot-novocherkassk.ru/news/677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Использованы фотографии с форума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Novocherkassk.net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764735" cy="504825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Список использованных источников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werpoint-template-24">
  <a:themeElements>
    <a:clrScheme name="">
      <a:dk1>
        <a:srgbClr val="FFFFFF"/>
      </a:dk1>
      <a:lt1>
        <a:srgbClr val="FFFFFF"/>
      </a:lt1>
      <a:dk2>
        <a:srgbClr val="FFFFFF"/>
      </a:dk2>
      <a:lt2>
        <a:srgbClr val="B80000"/>
      </a:lt2>
      <a:accent1>
        <a:srgbClr val="FF3B3B"/>
      </a:accent1>
      <a:accent2>
        <a:srgbClr val="FF5D5D"/>
      </a:accent2>
      <a:accent3>
        <a:srgbClr val="FFFFFF"/>
      </a:accent3>
      <a:accent4>
        <a:srgbClr val="DADADA"/>
      </a:accent4>
      <a:accent5>
        <a:srgbClr val="FFAFAF"/>
      </a:accent5>
      <a:accent6>
        <a:srgbClr val="E75353"/>
      </a:accent6>
      <a:hlink>
        <a:srgbClr val="FB8181"/>
      </a:hlink>
      <a:folHlink>
        <a:srgbClr val="FFFFFF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0E0F83"/>
        </a:lt2>
        <a:accent1>
          <a:srgbClr val="4049D2"/>
        </a:accent1>
        <a:accent2>
          <a:srgbClr val="494FD9"/>
        </a:accent2>
        <a:accent3>
          <a:srgbClr val="FFFFFF"/>
        </a:accent3>
        <a:accent4>
          <a:srgbClr val="404040"/>
        </a:accent4>
        <a:accent5>
          <a:srgbClr val="AFB1E5"/>
        </a:accent5>
        <a:accent6>
          <a:srgbClr val="4147C4"/>
        </a:accent6>
        <a:hlink>
          <a:srgbClr val="757DD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4B8ACD"/>
        </a:lt2>
        <a:accent1>
          <a:srgbClr val="5C98C2"/>
        </a:accent1>
        <a:accent2>
          <a:srgbClr val="93BAD6"/>
        </a:accent2>
        <a:accent3>
          <a:srgbClr val="FFFFFF"/>
        </a:accent3>
        <a:accent4>
          <a:srgbClr val="404040"/>
        </a:accent4>
        <a:accent5>
          <a:srgbClr val="B5CADD"/>
        </a:accent5>
        <a:accent6>
          <a:srgbClr val="85A8C2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114682"/>
        </a:lt2>
        <a:accent1>
          <a:srgbClr val="295B99"/>
        </a:accent1>
        <a:accent2>
          <a:srgbClr val="406DA6"/>
        </a:accent2>
        <a:accent3>
          <a:srgbClr val="FFFFFF"/>
        </a:accent3>
        <a:accent4>
          <a:srgbClr val="404040"/>
        </a:accent4>
        <a:accent5>
          <a:srgbClr val="ACB5CA"/>
        </a:accent5>
        <a:accent6>
          <a:srgbClr val="396296"/>
        </a:accent6>
        <a:hlink>
          <a:srgbClr val="5F84B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1984CC"/>
        </a:lt2>
        <a:accent1>
          <a:srgbClr val="0960AF"/>
        </a:accent1>
        <a:accent2>
          <a:srgbClr val="05438C"/>
        </a:accent2>
        <a:accent3>
          <a:srgbClr val="FFFFFF"/>
        </a:accent3>
        <a:accent4>
          <a:srgbClr val="404040"/>
        </a:accent4>
        <a:accent5>
          <a:srgbClr val="AAB6D4"/>
        </a:accent5>
        <a:accent6>
          <a:srgbClr val="043C7E"/>
        </a:accent6>
        <a:hlink>
          <a:srgbClr val="0230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116DE4"/>
        </a:lt2>
        <a:accent1>
          <a:srgbClr val="235CAF"/>
        </a:accent1>
        <a:accent2>
          <a:srgbClr val="54A1EE"/>
        </a:accent2>
        <a:accent3>
          <a:srgbClr val="FFFFFF"/>
        </a:accent3>
        <a:accent4>
          <a:srgbClr val="404040"/>
        </a:accent4>
        <a:accent5>
          <a:srgbClr val="ACB5D4"/>
        </a:accent5>
        <a:accent6>
          <a:srgbClr val="4B91D8"/>
        </a:accent6>
        <a:hlink>
          <a:srgbClr val="1391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4188D7"/>
        </a:lt2>
        <a:accent1>
          <a:srgbClr val="4C9CD2"/>
        </a:accent1>
        <a:accent2>
          <a:srgbClr val="84BEE6"/>
        </a:accent2>
        <a:accent3>
          <a:srgbClr val="FFFFFF"/>
        </a:accent3>
        <a:accent4>
          <a:srgbClr val="404040"/>
        </a:accent4>
        <a:accent5>
          <a:srgbClr val="B2CBE5"/>
        </a:accent5>
        <a:accent6>
          <a:srgbClr val="77ACD0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0190F1"/>
        </a:lt2>
        <a:accent1>
          <a:srgbClr val="1FA4FF"/>
        </a:accent1>
        <a:accent2>
          <a:srgbClr val="21C5FF"/>
        </a:accent2>
        <a:accent3>
          <a:srgbClr val="FFFFFF"/>
        </a:accent3>
        <a:accent4>
          <a:srgbClr val="404040"/>
        </a:accent4>
        <a:accent5>
          <a:srgbClr val="ABCFFF"/>
        </a:accent5>
        <a:accent6>
          <a:srgbClr val="1DB2E7"/>
        </a:accent6>
        <a:hlink>
          <a:srgbClr val="21DA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005BE2"/>
        </a:lt2>
        <a:accent1>
          <a:srgbClr val="1F84FF"/>
        </a:accent1>
        <a:accent2>
          <a:srgbClr val="21AAFF"/>
        </a:accent2>
        <a:accent3>
          <a:srgbClr val="FFFFFF"/>
        </a:accent3>
        <a:accent4>
          <a:srgbClr val="404040"/>
        </a:accent4>
        <a:accent5>
          <a:srgbClr val="ABC2FF"/>
        </a:accent5>
        <a:accent6>
          <a:srgbClr val="1D9AE7"/>
        </a:accent6>
        <a:hlink>
          <a:srgbClr val="21CA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44A6E8"/>
        </a:lt2>
        <a:accent1>
          <a:srgbClr val="0C84F2"/>
        </a:accent1>
        <a:accent2>
          <a:srgbClr val="086BE2"/>
        </a:accent2>
        <a:accent3>
          <a:srgbClr val="FFFFFF"/>
        </a:accent3>
        <a:accent4>
          <a:srgbClr val="404040"/>
        </a:accent4>
        <a:accent5>
          <a:srgbClr val="AAC2F7"/>
        </a:accent5>
        <a:accent6>
          <a:srgbClr val="0660CD"/>
        </a:accent6>
        <a:hlink>
          <a:srgbClr val="0454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4BDE8"/>
        </a:lt2>
        <a:accent1>
          <a:srgbClr val="0AA6F4"/>
        </a:accent1>
        <a:accent2>
          <a:srgbClr val="098FE1"/>
        </a:accent2>
        <a:accent3>
          <a:srgbClr val="FFFFFF"/>
        </a:accent3>
        <a:accent4>
          <a:srgbClr val="404040"/>
        </a:accent4>
        <a:accent5>
          <a:srgbClr val="AAD0F8"/>
        </a:accent5>
        <a:accent6>
          <a:srgbClr val="0781CC"/>
        </a:accent6>
        <a:hlink>
          <a:srgbClr val="0471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ED1313"/>
        </a:lt2>
        <a:accent1>
          <a:srgbClr val="0AA6F4"/>
        </a:accent1>
        <a:accent2>
          <a:srgbClr val="098FE1"/>
        </a:accent2>
        <a:accent3>
          <a:srgbClr val="FFFFFF"/>
        </a:accent3>
        <a:accent4>
          <a:srgbClr val="404040"/>
        </a:accent4>
        <a:accent5>
          <a:srgbClr val="AAD0F8"/>
        </a:accent5>
        <a:accent6>
          <a:srgbClr val="0781CC"/>
        </a:accent6>
        <a:hlink>
          <a:srgbClr val="0471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4D4D4D"/>
        </a:dk1>
        <a:lt1>
          <a:srgbClr val="FFFFFF"/>
        </a:lt1>
        <a:dk2>
          <a:srgbClr val="4D4D4D"/>
        </a:dk2>
        <a:lt2>
          <a:srgbClr val="FFCF01"/>
        </a:lt2>
        <a:accent1>
          <a:srgbClr val="0AA6F4"/>
        </a:accent1>
        <a:accent2>
          <a:srgbClr val="098FE1"/>
        </a:accent2>
        <a:accent3>
          <a:srgbClr val="FFFFFF"/>
        </a:accent3>
        <a:accent4>
          <a:srgbClr val="404040"/>
        </a:accent4>
        <a:accent5>
          <a:srgbClr val="AAD0F8"/>
        </a:accent5>
        <a:accent6>
          <a:srgbClr val="0781CC"/>
        </a:accent6>
        <a:hlink>
          <a:srgbClr val="0471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4D4D4D"/>
        </a:dk1>
        <a:lt1>
          <a:srgbClr val="FFFFFF"/>
        </a:lt1>
        <a:dk2>
          <a:srgbClr val="4D4D4D"/>
        </a:dk2>
        <a:lt2>
          <a:srgbClr val="9C0202"/>
        </a:lt2>
        <a:accent1>
          <a:srgbClr val="EB0903"/>
        </a:accent1>
        <a:accent2>
          <a:srgbClr val="ED4D05"/>
        </a:accent2>
        <a:accent3>
          <a:srgbClr val="FFFFFF"/>
        </a:accent3>
        <a:accent4>
          <a:srgbClr val="404040"/>
        </a:accent4>
        <a:accent5>
          <a:srgbClr val="F3AAAA"/>
        </a:accent5>
        <a:accent6>
          <a:srgbClr val="D74504"/>
        </a:accent6>
        <a:hlink>
          <a:srgbClr val="FEB11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0E0F83"/>
        </a:lt2>
        <a:accent1>
          <a:srgbClr val="4049D2"/>
        </a:accent1>
        <a:accent2>
          <a:srgbClr val="494FD9"/>
        </a:accent2>
        <a:accent3>
          <a:srgbClr val="FFFFFF"/>
        </a:accent3>
        <a:accent4>
          <a:srgbClr val="404040"/>
        </a:accent4>
        <a:accent5>
          <a:srgbClr val="AFB1E5"/>
        </a:accent5>
        <a:accent6>
          <a:srgbClr val="4147C4"/>
        </a:accent6>
        <a:hlink>
          <a:srgbClr val="757DD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4B8ACD"/>
        </a:lt2>
        <a:accent1>
          <a:srgbClr val="5C98C2"/>
        </a:accent1>
        <a:accent2>
          <a:srgbClr val="93BAD6"/>
        </a:accent2>
        <a:accent3>
          <a:srgbClr val="FFFFFF"/>
        </a:accent3>
        <a:accent4>
          <a:srgbClr val="404040"/>
        </a:accent4>
        <a:accent5>
          <a:srgbClr val="B5CADD"/>
        </a:accent5>
        <a:accent6>
          <a:srgbClr val="85A8C2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114682"/>
        </a:lt2>
        <a:accent1>
          <a:srgbClr val="295B99"/>
        </a:accent1>
        <a:accent2>
          <a:srgbClr val="406DA6"/>
        </a:accent2>
        <a:accent3>
          <a:srgbClr val="FFFFFF"/>
        </a:accent3>
        <a:accent4>
          <a:srgbClr val="404040"/>
        </a:accent4>
        <a:accent5>
          <a:srgbClr val="ACB5CA"/>
        </a:accent5>
        <a:accent6>
          <a:srgbClr val="396296"/>
        </a:accent6>
        <a:hlink>
          <a:srgbClr val="5F84B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1984CC"/>
        </a:lt2>
        <a:accent1>
          <a:srgbClr val="0960AF"/>
        </a:accent1>
        <a:accent2>
          <a:srgbClr val="05438C"/>
        </a:accent2>
        <a:accent3>
          <a:srgbClr val="FFFFFF"/>
        </a:accent3>
        <a:accent4>
          <a:srgbClr val="404040"/>
        </a:accent4>
        <a:accent5>
          <a:srgbClr val="AAB6D4"/>
        </a:accent5>
        <a:accent6>
          <a:srgbClr val="043C7E"/>
        </a:accent6>
        <a:hlink>
          <a:srgbClr val="0230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116DE4"/>
        </a:lt2>
        <a:accent1>
          <a:srgbClr val="235CAF"/>
        </a:accent1>
        <a:accent2>
          <a:srgbClr val="54A1EE"/>
        </a:accent2>
        <a:accent3>
          <a:srgbClr val="FFFFFF"/>
        </a:accent3>
        <a:accent4>
          <a:srgbClr val="404040"/>
        </a:accent4>
        <a:accent5>
          <a:srgbClr val="ACB5D4"/>
        </a:accent5>
        <a:accent6>
          <a:srgbClr val="4B91D8"/>
        </a:accent6>
        <a:hlink>
          <a:srgbClr val="1391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4188D7"/>
        </a:lt2>
        <a:accent1>
          <a:srgbClr val="4C9CD2"/>
        </a:accent1>
        <a:accent2>
          <a:srgbClr val="84BEE6"/>
        </a:accent2>
        <a:accent3>
          <a:srgbClr val="FFFFFF"/>
        </a:accent3>
        <a:accent4>
          <a:srgbClr val="404040"/>
        </a:accent4>
        <a:accent5>
          <a:srgbClr val="B2CBE5"/>
        </a:accent5>
        <a:accent6>
          <a:srgbClr val="77ACD0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0190F1"/>
        </a:lt2>
        <a:accent1>
          <a:srgbClr val="1FA4FF"/>
        </a:accent1>
        <a:accent2>
          <a:srgbClr val="21C5FF"/>
        </a:accent2>
        <a:accent3>
          <a:srgbClr val="FFFFFF"/>
        </a:accent3>
        <a:accent4>
          <a:srgbClr val="404040"/>
        </a:accent4>
        <a:accent5>
          <a:srgbClr val="ABCFFF"/>
        </a:accent5>
        <a:accent6>
          <a:srgbClr val="1DB2E7"/>
        </a:accent6>
        <a:hlink>
          <a:srgbClr val="21DA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005BE2"/>
        </a:lt2>
        <a:accent1>
          <a:srgbClr val="1F84FF"/>
        </a:accent1>
        <a:accent2>
          <a:srgbClr val="21AAFF"/>
        </a:accent2>
        <a:accent3>
          <a:srgbClr val="FFFFFF"/>
        </a:accent3>
        <a:accent4>
          <a:srgbClr val="404040"/>
        </a:accent4>
        <a:accent5>
          <a:srgbClr val="ABC2FF"/>
        </a:accent5>
        <a:accent6>
          <a:srgbClr val="1D9AE7"/>
        </a:accent6>
        <a:hlink>
          <a:srgbClr val="21CA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44A6E8"/>
        </a:lt2>
        <a:accent1>
          <a:srgbClr val="0C84F2"/>
        </a:accent1>
        <a:accent2>
          <a:srgbClr val="086BE2"/>
        </a:accent2>
        <a:accent3>
          <a:srgbClr val="FFFFFF"/>
        </a:accent3>
        <a:accent4>
          <a:srgbClr val="404040"/>
        </a:accent4>
        <a:accent5>
          <a:srgbClr val="AAC2F7"/>
        </a:accent5>
        <a:accent6>
          <a:srgbClr val="0660CD"/>
        </a:accent6>
        <a:hlink>
          <a:srgbClr val="0454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4BDE8"/>
        </a:lt2>
        <a:accent1>
          <a:srgbClr val="0AA6F4"/>
        </a:accent1>
        <a:accent2>
          <a:srgbClr val="098FE1"/>
        </a:accent2>
        <a:accent3>
          <a:srgbClr val="FFFFFF"/>
        </a:accent3>
        <a:accent4>
          <a:srgbClr val="404040"/>
        </a:accent4>
        <a:accent5>
          <a:srgbClr val="AAD0F8"/>
        </a:accent5>
        <a:accent6>
          <a:srgbClr val="0781CC"/>
        </a:accent6>
        <a:hlink>
          <a:srgbClr val="0471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ED1313"/>
        </a:lt2>
        <a:accent1>
          <a:srgbClr val="0AA6F4"/>
        </a:accent1>
        <a:accent2>
          <a:srgbClr val="098FE1"/>
        </a:accent2>
        <a:accent3>
          <a:srgbClr val="FFFFFF"/>
        </a:accent3>
        <a:accent4>
          <a:srgbClr val="404040"/>
        </a:accent4>
        <a:accent5>
          <a:srgbClr val="AAD0F8"/>
        </a:accent5>
        <a:accent6>
          <a:srgbClr val="0781CC"/>
        </a:accent6>
        <a:hlink>
          <a:srgbClr val="0471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4D4D4D"/>
        </a:dk1>
        <a:lt1>
          <a:srgbClr val="FFFFFF"/>
        </a:lt1>
        <a:dk2>
          <a:srgbClr val="4D4D4D"/>
        </a:dk2>
        <a:lt2>
          <a:srgbClr val="FFCF01"/>
        </a:lt2>
        <a:accent1>
          <a:srgbClr val="0AA6F4"/>
        </a:accent1>
        <a:accent2>
          <a:srgbClr val="098FE1"/>
        </a:accent2>
        <a:accent3>
          <a:srgbClr val="FFFFFF"/>
        </a:accent3>
        <a:accent4>
          <a:srgbClr val="404040"/>
        </a:accent4>
        <a:accent5>
          <a:srgbClr val="AAD0F8"/>
        </a:accent5>
        <a:accent6>
          <a:srgbClr val="0781CC"/>
        </a:accent6>
        <a:hlink>
          <a:srgbClr val="0471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4D4D4D"/>
        </a:dk1>
        <a:lt1>
          <a:srgbClr val="FFFFFF"/>
        </a:lt1>
        <a:dk2>
          <a:srgbClr val="4D4D4D"/>
        </a:dk2>
        <a:lt2>
          <a:srgbClr val="9C0202"/>
        </a:lt2>
        <a:accent1>
          <a:srgbClr val="EB0903"/>
        </a:accent1>
        <a:accent2>
          <a:srgbClr val="ED4D05"/>
        </a:accent2>
        <a:accent3>
          <a:srgbClr val="FFFFFF"/>
        </a:accent3>
        <a:accent4>
          <a:srgbClr val="404040"/>
        </a:accent4>
        <a:accent5>
          <a:srgbClr val="F3AAAA"/>
        </a:accent5>
        <a:accent6>
          <a:srgbClr val="D74504"/>
        </a:accent6>
        <a:hlink>
          <a:srgbClr val="FEB11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4D4D4D"/>
        </a:dk1>
        <a:lt1>
          <a:srgbClr val="FFFFFF"/>
        </a:lt1>
        <a:dk2>
          <a:srgbClr val="4D4D4D"/>
        </a:dk2>
        <a:lt2>
          <a:srgbClr val="A22F08"/>
        </a:lt2>
        <a:accent1>
          <a:srgbClr val="E8500A"/>
        </a:accent1>
        <a:accent2>
          <a:srgbClr val="FF7508"/>
        </a:accent2>
        <a:accent3>
          <a:srgbClr val="FFFFFF"/>
        </a:accent3>
        <a:accent4>
          <a:srgbClr val="404040"/>
        </a:accent4>
        <a:accent5>
          <a:srgbClr val="F2B3AA"/>
        </a:accent5>
        <a:accent6>
          <a:srgbClr val="E76906"/>
        </a:accent6>
        <a:hlink>
          <a:srgbClr val="FCD65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1916</TotalTime>
  <Words>759</Words>
  <Application>Microsoft Office PowerPoint</Application>
  <PresentationFormat>Экран (4:3)</PresentationFormat>
  <Paragraphs>87</Paragraphs>
  <Slides>16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powerpoint-template-24</vt:lpstr>
      <vt:lpstr>Истребительный батальон Новочеркасска</vt:lpstr>
      <vt:lpstr>Слайд 2</vt:lpstr>
      <vt:lpstr>Памятник воинам  в пос. Донской</vt:lpstr>
      <vt:lpstr>Цель работы</vt:lpstr>
      <vt:lpstr>Памятник бойцам Новочеркасского истребительного батальона </vt:lpstr>
      <vt:lpstr>«Живые, помните,  какой ценой завоевано счастье»</vt:lpstr>
      <vt:lpstr>Суровое  испытание</vt:lpstr>
      <vt:lpstr>Оборона города</vt:lpstr>
      <vt:lpstr>Бойцы батальона</vt:lpstr>
      <vt:lpstr>Боевые дела отряда</vt:lpstr>
      <vt:lpstr>Боевые дела отряда</vt:lpstr>
      <vt:lpstr>«Посмотри на моих бойцов…»</vt:lpstr>
      <vt:lpstr>Помнить всех,  приближавших Победу  </vt:lpstr>
      <vt:lpstr>Слайд 14</vt:lpstr>
      <vt:lpstr>«И помнит мир спасенный..» </vt:lpstr>
      <vt:lpstr>Список использованных источников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Teach</cp:lastModifiedBy>
  <cp:revision>148</cp:revision>
  <dcterms:created xsi:type="dcterms:W3CDTF">2018-10-07T19:29:56Z</dcterms:created>
  <dcterms:modified xsi:type="dcterms:W3CDTF">2021-05-10T09:31:41Z</dcterms:modified>
</cp:coreProperties>
</file>