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42"/>
  </p:notesMasterIdLst>
  <p:sldIdLst>
    <p:sldId id="257" r:id="rId2"/>
    <p:sldId id="303" r:id="rId3"/>
    <p:sldId id="304" r:id="rId4"/>
    <p:sldId id="329" r:id="rId5"/>
    <p:sldId id="296" r:id="rId6"/>
    <p:sldId id="305" r:id="rId7"/>
    <p:sldId id="309" r:id="rId8"/>
    <p:sldId id="306" r:id="rId9"/>
    <p:sldId id="308" r:id="rId10"/>
    <p:sldId id="310" r:id="rId11"/>
    <p:sldId id="315" r:id="rId12"/>
    <p:sldId id="316" r:id="rId13"/>
    <p:sldId id="312" r:id="rId14"/>
    <p:sldId id="260" r:id="rId15"/>
    <p:sldId id="261" r:id="rId16"/>
    <p:sldId id="263" r:id="rId17"/>
    <p:sldId id="264" r:id="rId18"/>
    <p:sldId id="265" r:id="rId19"/>
    <p:sldId id="266" r:id="rId20"/>
    <p:sldId id="267" r:id="rId21"/>
    <p:sldId id="268" r:id="rId22"/>
    <p:sldId id="319" r:id="rId23"/>
    <p:sldId id="272" r:id="rId24"/>
    <p:sldId id="327" r:id="rId25"/>
    <p:sldId id="273" r:id="rId26"/>
    <p:sldId id="274" r:id="rId27"/>
    <p:sldId id="275" r:id="rId28"/>
    <p:sldId id="276" r:id="rId29"/>
    <p:sldId id="280" r:id="rId30"/>
    <p:sldId id="281" r:id="rId31"/>
    <p:sldId id="282" r:id="rId32"/>
    <p:sldId id="287" r:id="rId33"/>
    <p:sldId id="289" r:id="rId34"/>
    <p:sldId id="326" r:id="rId35"/>
    <p:sldId id="323" r:id="rId36"/>
    <p:sldId id="321" r:id="rId37"/>
    <p:sldId id="325" r:id="rId38"/>
    <p:sldId id="322" r:id="rId39"/>
    <p:sldId id="279" r:id="rId40"/>
    <p:sldId id="328" r:id="rId4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1536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93CD04-0B92-4F70-B7E1-48A7723CFD8F}" type="datetimeFigureOut">
              <a:rPr lang="ru-RU" smtClean="0"/>
              <a:pPr/>
              <a:t>28.03.2022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1B68CA-4DCD-4422-993C-99C8913075C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38113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08B4B8F-15B1-4F38-9E5E-D1711446E06E}" type="datetime1">
              <a:rPr lang="ru-RU" smtClean="0"/>
              <a:pPr/>
              <a:t>28.03.2022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2AC4C2-08A6-4688-959D-5A57C259D6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E626144-651D-4509-A923-0B1C383A7DA8}" type="datetime1">
              <a:rPr lang="ru-RU" smtClean="0"/>
              <a:pPr/>
              <a:t>28.03.2022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2AC4C2-08A6-4688-959D-5A57C259D6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313948C-8A49-434C-A0CE-F0D1C3C9E56E}" type="datetime1">
              <a:rPr lang="ru-RU" smtClean="0"/>
              <a:pPr/>
              <a:t>28.03.2022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2AC4C2-08A6-4688-959D-5A57C259D6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E8FCE29-7107-4FD9-81E8-7AE31793E007}" type="datetime1">
              <a:rPr lang="ru-RU" smtClean="0"/>
              <a:pPr/>
              <a:t>28.03.2022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2AC4C2-08A6-4688-959D-5A57C259D6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B24C3C8-E9F0-46BF-A016-E7D8821E7249}" type="datetime1">
              <a:rPr lang="ru-RU" smtClean="0"/>
              <a:pPr/>
              <a:t>28.03.2022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2AC4C2-08A6-4688-959D-5A57C259D6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3A94AAD-9A46-42E7-8091-990DA934D18C}" type="datetime1">
              <a:rPr lang="ru-RU" smtClean="0"/>
              <a:pPr/>
              <a:t>28.03.2022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2AC4C2-08A6-4688-959D-5A57C259D6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6519359-0649-40FF-B4CE-E600B3E8E349}" type="datetime1">
              <a:rPr lang="ru-RU" smtClean="0"/>
              <a:pPr/>
              <a:t>28.03.2022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2AC4C2-08A6-4688-959D-5A57C259D6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1442BE0-1861-496D-8220-1EC6CDCE6185}" type="datetime1">
              <a:rPr lang="ru-RU" smtClean="0"/>
              <a:pPr/>
              <a:t>28.03.2022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2AC4C2-08A6-4688-959D-5A57C259D6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A7BBDF7-95C9-4CBB-9506-B3C1A6CE56B1}" type="datetime1">
              <a:rPr lang="ru-RU" smtClean="0"/>
              <a:pPr/>
              <a:t>28.03.2022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2AC4C2-08A6-4688-959D-5A57C259D6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78ECCB3-16C3-456A-8DCA-622A368C00D4}" type="datetime1">
              <a:rPr lang="ru-RU" smtClean="0"/>
              <a:pPr/>
              <a:t>28.03.2022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2AC4C2-08A6-4688-959D-5A57C259D6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D4F9D93-6F46-43D9-8082-530554EB6EB1}" type="datetime1">
              <a:rPr lang="ru-RU" smtClean="0"/>
              <a:pPr/>
              <a:t>28.03.2022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2AC4C2-08A6-4688-959D-5A57C259D6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B769D38A-0624-4C7F-8786-77059E29E8F1}" type="datetime1">
              <a:rPr lang="ru-RU" smtClean="0"/>
              <a:pPr/>
              <a:t>28.03.2022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1D2AC4C2-08A6-4688-959D-5A57C259D60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wipe dir="d"/>
  </p:transition>
  <p:timing>
    <p:tnLst>
      <p:par>
        <p:cTn id="1" dur="indefinite" restart="never" nodeType="tmRoot"/>
      </p:par>
    </p:tnLst>
  </p:timing>
  <p:hf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13" Type="http://schemas.openxmlformats.org/officeDocument/2006/relationships/image" Target="../media/image27.jpeg"/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12" Type="http://schemas.openxmlformats.org/officeDocument/2006/relationships/image" Target="../media/image26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eg"/><Relationship Id="rId11" Type="http://schemas.openxmlformats.org/officeDocument/2006/relationships/image" Target="../media/image25.jpeg"/><Relationship Id="rId5" Type="http://schemas.openxmlformats.org/officeDocument/2006/relationships/image" Target="../media/image19.jpeg"/><Relationship Id="rId10" Type="http://schemas.openxmlformats.org/officeDocument/2006/relationships/image" Target="../media/image24.jpeg"/><Relationship Id="rId4" Type="http://schemas.openxmlformats.org/officeDocument/2006/relationships/image" Target="../media/image18.jpeg"/><Relationship Id="rId9" Type="http://schemas.openxmlformats.org/officeDocument/2006/relationships/image" Target="../media/image23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center.ru/fc-articles/Technical/20010407/palomino-mobile.jpg" TargetMode="External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jpe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7" Type="http://schemas.openxmlformats.org/officeDocument/2006/relationships/image" Target="../media/image48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jpeg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jpeg"/><Relationship Id="rId3" Type="http://schemas.openxmlformats.org/officeDocument/2006/relationships/slide" Target="slide24.xml"/><Relationship Id="rId7" Type="http://schemas.openxmlformats.org/officeDocument/2006/relationships/image" Target="../media/image52.jpeg"/><Relationship Id="rId2" Type="http://schemas.openxmlformats.org/officeDocument/2006/relationships/slide" Target="slide2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1.jpeg"/><Relationship Id="rId11" Type="http://schemas.openxmlformats.org/officeDocument/2006/relationships/slide" Target="slide25.xml"/><Relationship Id="rId5" Type="http://schemas.openxmlformats.org/officeDocument/2006/relationships/image" Target="../media/image50.jpeg"/><Relationship Id="rId10" Type="http://schemas.openxmlformats.org/officeDocument/2006/relationships/image" Target="../media/image55.jpeg"/><Relationship Id="rId4" Type="http://schemas.openxmlformats.org/officeDocument/2006/relationships/image" Target="../media/image49.jpeg"/><Relationship Id="rId9" Type="http://schemas.openxmlformats.org/officeDocument/2006/relationships/image" Target="../media/image54.jpe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436096" y="5805264"/>
            <a:ext cx="350046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1200" dirty="0"/>
          </a:p>
        </p:txBody>
      </p:sp>
      <p:sp>
        <p:nvSpPr>
          <p:cNvPr id="3074" name="Заголовок 1"/>
          <p:cNvSpPr>
            <a:spLocks noGrp="1"/>
          </p:cNvSpPr>
          <p:nvPr>
            <p:ph type="ctrTitle"/>
          </p:nvPr>
        </p:nvSpPr>
        <p:spPr>
          <a:xfrm>
            <a:off x="467544" y="116632"/>
            <a:ext cx="8469014" cy="4392488"/>
          </a:xfrm>
        </p:spPr>
        <p:txBody>
          <a:bodyPr/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ГБПОУ Уфимский колледж радиоэлектроники, телекоммуникаций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безопасности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/>
              <a:t/>
            </a:r>
            <a:br>
              <a:rPr lang="ru-RU" sz="2000" dirty="0"/>
            </a:br>
            <a:r>
              <a:rPr lang="ru-RU" sz="3600" dirty="0" smtClean="0">
                <a:latin typeface="Times New Roman" pitchFamily="18" charset="0"/>
                <a:ea typeface="Calibri"/>
                <a:cs typeface="Times New Roman" pitchFamily="18" charset="0"/>
              </a:rPr>
              <a:t>Урок </a:t>
            </a:r>
            <a:r>
              <a:rPr lang="ru-RU" sz="3600" dirty="0">
                <a:latin typeface="Times New Roman" pitchFamily="18" charset="0"/>
                <a:ea typeface="Calibri"/>
                <a:cs typeface="Times New Roman" pitchFamily="18" charset="0"/>
              </a:rPr>
              <a:t>по дисциплине </a:t>
            </a:r>
            <a:br>
              <a:rPr lang="ru-RU" sz="3600" dirty="0"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3600" dirty="0">
                <a:latin typeface="Times New Roman" pitchFamily="18" charset="0"/>
                <a:ea typeface="Calibri"/>
                <a:cs typeface="Times New Roman" pitchFamily="18" charset="0"/>
              </a:rPr>
              <a:t>«Компьютерное моделирование»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>
                <a:latin typeface="Times New Roman" pitchFamily="18" charset="0"/>
                <a:cs typeface="Times New Roman" pitchFamily="18" charset="0"/>
              </a:rPr>
            </a:br>
            <a:r>
              <a:rPr lang="ru-RU" sz="5400" b="1" dirty="0" smtClean="0"/>
              <a:t/>
            </a:r>
            <a:br>
              <a:rPr lang="ru-RU" sz="5400" b="1" dirty="0" smtClean="0"/>
            </a:br>
            <a:r>
              <a:rPr lang="ru-RU" sz="5400" b="1" dirty="0" smtClean="0"/>
              <a:t>Архитектура компьютера</a:t>
            </a:r>
            <a:br>
              <a:rPr lang="ru-RU" sz="5400" b="1" dirty="0" smtClean="0"/>
            </a:br>
            <a:endParaRPr lang="ru-RU" sz="5400" b="1" dirty="0" smtClean="0"/>
          </a:p>
        </p:txBody>
      </p:sp>
      <p:pic>
        <p:nvPicPr>
          <p:cNvPr id="3075" name="Рисунок 2" descr="D:\Коммерческий техникум\КМО в электронном виде\для студентов\imag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72419" y="4618874"/>
            <a:ext cx="2870155" cy="22176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ru-RU" dirty="0" smtClean="0">
                <a:solidFill>
                  <a:srgbClr val="FF0000"/>
                </a:solidFill>
              </a:rPr>
              <a:t>Вопросы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24745"/>
            <a:ext cx="8229600" cy="1152127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1. От имени какого математика произошло </a:t>
            </a:r>
            <a:r>
              <a:rPr lang="ru-RU" dirty="0" smtClean="0"/>
              <a:t>слово </a:t>
            </a:r>
            <a:r>
              <a:rPr lang="ru-RU" dirty="0" smtClean="0"/>
              <a:t>АЛГОРИТМ.</a:t>
            </a:r>
            <a:endParaRPr lang="ru-RU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 bwMode="auto">
          <a:xfrm>
            <a:off x="683568" y="5517232"/>
            <a:ext cx="8229600" cy="9221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 bwMode="auto">
          <a:xfrm>
            <a:off x="683568" y="5589240"/>
            <a:ext cx="8229600" cy="9221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 bwMode="auto">
          <a:xfrm>
            <a:off x="755576" y="2060848"/>
            <a:ext cx="8229600" cy="9221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  <a:tabLst/>
              <a:defRPr/>
            </a:pPr>
            <a:r>
              <a:rPr kumimoji="0" lang="ru-RU" sz="3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Аль Хорезми</a:t>
            </a: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AC4C2-08A6-4688-959D-5A57C259D60B}" type="slidenum">
              <a:rPr lang="ru-RU" smtClean="0"/>
              <a:pPr/>
              <a:t>2</a:t>
            </a:fld>
            <a:endParaRPr lang="ru-RU"/>
          </a:p>
        </p:txBody>
      </p:sp>
      <p:sp>
        <p:nvSpPr>
          <p:cNvPr id="8" name="Содержимое 2"/>
          <p:cNvSpPr txBox="1">
            <a:spLocks/>
          </p:cNvSpPr>
          <p:nvPr/>
        </p:nvSpPr>
        <p:spPr bwMode="auto">
          <a:xfrm>
            <a:off x="395536" y="2924944"/>
            <a:ext cx="8229600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2. </a:t>
            </a:r>
            <a:r>
              <a:rPr lang="ru-RU" sz="3200" dirty="0" smtClean="0"/>
              <a:t>Изобретатель системы кодирования информации, использующий два символа: точку и тире.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1"/>
          <p:cNvSpPr txBox="1">
            <a:spLocks/>
          </p:cNvSpPr>
          <p:nvPr/>
        </p:nvSpPr>
        <p:spPr bwMode="auto">
          <a:xfrm>
            <a:off x="914400" y="4581128"/>
            <a:ext cx="8229600" cy="9221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algn="r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ru-RU" sz="3600" i="1" dirty="0" smtClean="0">
                <a:solidFill>
                  <a:srgbClr val="FF0000"/>
                </a:solidFill>
              </a:rPr>
              <a:t>Морзе</a:t>
            </a: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0" name="Picture 6" descr="1238425486_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561944" y="1"/>
            <a:ext cx="1582056" cy="15567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/>
      <p:bldP spid="8" grpId="0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ru-RU" dirty="0" smtClean="0">
                <a:solidFill>
                  <a:srgbClr val="FF0000"/>
                </a:solidFill>
              </a:rPr>
              <a:t>Вопросы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24745"/>
            <a:ext cx="8229600" cy="1152127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3. Сколько бит в 3 байтах?</a:t>
            </a:r>
            <a:endParaRPr lang="ru-RU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 bwMode="auto">
          <a:xfrm>
            <a:off x="683568" y="5517232"/>
            <a:ext cx="8229600" cy="9221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 bwMode="auto">
          <a:xfrm>
            <a:off x="683568" y="5589240"/>
            <a:ext cx="8229600" cy="9221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 bwMode="auto">
          <a:xfrm>
            <a:off x="914400" y="1700808"/>
            <a:ext cx="8229600" cy="9221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  <a:tabLst/>
              <a:defRPr/>
            </a:pPr>
            <a:r>
              <a:rPr kumimoji="0" lang="ru-RU" sz="3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24</a:t>
            </a: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AC4C2-08A6-4688-959D-5A57C259D60B}" type="slidenum">
              <a:rPr lang="ru-RU" smtClean="0"/>
              <a:pPr/>
              <a:t>3</a:t>
            </a:fld>
            <a:endParaRPr lang="ru-RU"/>
          </a:p>
        </p:txBody>
      </p:sp>
      <p:sp>
        <p:nvSpPr>
          <p:cNvPr id="8" name="Содержимое 2"/>
          <p:cNvSpPr txBox="1">
            <a:spLocks/>
          </p:cNvSpPr>
          <p:nvPr/>
        </p:nvSpPr>
        <p:spPr bwMode="auto">
          <a:xfrm>
            <a:off x="467544" y="2348880"/>
            <a:ext cx="8229600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4. </a:t>
            </a:r>
            <a:r>
              <a:rPr lang="ru-RU" sz="3200" dirty="0" smtClean="0"/>
              <a:t>Последовательность действий, направленная на достижение конкретной цели.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1"/>
          <p:cNvSpPr txBox="1">
            <a:spLocks/>
          </p:cNvSpPr>
          <p:nvPr/>
        </p:nvSpPr>
        <p:spPr bwMode="auto">
          <a:xfrm>
            <a:off x="914400" y="3573016"/>
            <a:ext cx="8229600" cy="9221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algn="r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ru-RU" sz="3600" i="1" dirty="0" smtClean="0">
                <a:solidFill>
                  <a:srgbClr val="FF0000"/>
                </a:solidFill>
              </a:rPr>
              <a:t>Алгоритм</a:t>
            </a: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539552" y="4149080"/>
            <a:ext cx="828092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5. </a:t>
            </a:r>
            <a:r>
              <a:rPr lang="ru-RU" sz="3200" dirty="0" smtClean="0"/>
              <a:t>Что общего между папирусом, берестяной грамотой, книгой и </a:t>
            </a:r>
            <a:r>
              <a:rPr lang="ru-RU" sz="3200" dirty="0" err="1" smtClean="0"/>
              <a:t>флешкой</a:t>
            </a:r>
            <a:r>
              <a:rPr lang="ru-RU" sz="3200" dirty="0" smtClean="0"/>
              <a:t>? 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Заголовок 1"/>
          <p:cNvSpPr txBox="1">
            <a:spLocks/>
          </p:cNvSpPr>
          <p:nvPr/>
        </p:nvSpPr>
        <p:spPr bwMode="auto">
          <a:xfrm>
            <a:off x="914400" y="5301208"/>
            <a:ext cx="8229600" cy="9221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algn="r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ru-RU" sz="3600" i="1" dirty="0" smtClean="0">
                <a:solidFill>
                  <a:srgbClr val="FF0000"/>
                </a:solidFill>
              </a:rPr>
              <a:t>Хранение информации</a:t>
            </a: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2" name="Picture 6" descr="1238425486_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561944" y="1"/>
            <a:ext cx="1582056" cy="15567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/>
      <p:bldP spid="8" grpId="0"/>
      <p:bldP spid="9" grpId="0"/>
      <p:bldP spid="10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16632"/>
            <a:ext cx="8712968" cy="6552728"/>
          </a:xfrm>
        </p:spPr>
        <p:txBody>
          <a:bodyPr numCol="2"/>
          <a:lstStyle/>
          <a:p>
            <a:pPr marL="0" indent="0">
              <a:buNone/>
            </a:pPr>
            <a:r>
              <a:rPr lang="ru-RU" sz="1800" b="1" dirty="0"/>
              <a:t>Тест №1 Тема: «Информация. Свойства и </a:t>
            </a:r>
            <a:r>
              <a:rPr lang="ru-RU" sz="1800" b="1" dirty="0" smtClean="0"/>
              <a:t>виды </a:t>
            </a:r>
            <a:r>
              <a:rPr lang="ru-RU" sz="1800" b="1" dirty="0"/>
              <a:t>информации»</a:t>
            </a:r>
            <a:endParaRPr lang="ru-RU" sz="1800" dirty="0"/>
          </a:p>
          <a:p>
            <a:pPr marL="0" indent="0">
              <a:buNone/>
            </a:pPr>
            <a:r>
              <a:rPr lang="ru-RU" sz="1800" dirty="0"/>
              <a:t> </a:t>
            </a:r>
          </a:p>
          <a:p>
            <a:pPr marL="0" indent="0">
              <a:buNone/>
            </a:pPr>
            <a:r>
              <a:rPr lang="ru-RU" sz="1800" b="1" dirty="0"/>
              <a:t>А1. Сведения об объектах окружающего нас мира это:</a:t>
            </a:r>
            <a:endParaRPr lang="ru-RU" sz="1800" dirty="0"/>
          </a:p>
          <a:p>
            <a:pPr>
              <a:buFont typeface="+mj-lt"/>
              <a:buAutoNum type="arabicPeriod"/>
            </a:pPr>
            <a:r>
              <a:rPr lang="ru-RU" sz="1800" dirty="0"/>
              <a:t> </a:t>
            </a:r>
            <a:r>
              <a:rPr lang="ru-RU" sz="1800" dirty="0" smtClean="0"/>
              <a:t>информация</a:t>
            </a:r>
            <a:endParaRPr lang="ru-RU" sz="1800" dirty="0"/>
          </a:p>
          <a:p>
            <a:pPr lvl="0">
              <a:buFont typeface="+mj-lt"/>
              <a:buAutoNum type="arabicPeriod"/>
            </a:pPr>
            <a:r>
              <a:rPr lang="ru-RU" sz="1800" dirty="0"/>
              <a:t>объект</a:t>
            </a:r>
          </a:p>
          <a:p>
            <a:pPr lvl="0">
              <a:buFont typeface="+mj-lt"/>
              <a:buAutoNum type="arabicPeriod"/>
            </a:pPr>
            <a:r>
              <a:rPr lang="ru-RU" sz="1800" dirty="0"/>
              <a:t>предмет</a:t>
            </a:r>
          </a:p>
          <a:p>
            <a:pPr lvl="0">
              <a:buFont typeface="+mj-lt"/>
              <a:buAutoNum type="arabicPeriod"/>
            </a:pPr>
            <a:r>
              <a:rPr lang="ru-RU" sz="1800" dirty="0"/>
              <a:t>информатика</a:t>
            </a:r>
          </a:p>
          <a:p>
            <a:pPr marL="0" indent="0">
              <a:buNone/>
            </a:pPr>
            <a:r>
              <a:rPr lang="ru-RU" sz="1800" b="1" dirty="0"/>
              <a:t/>
            </a:r>
            <a:br>
              <a:rPr lang="ru-RU" sz="1800" b="1" dirty="0"/>
            </a:br>
            <a:r>
              <a:rPr lang="ru-RU" sz="1800" b="1" dirty="0"/>
              <a:t>А2. Наибольший объем информации человек получает при помощи:</a:t>
            </a:r>
            <a:endParaRPr lang="ru-RU" sz="1800" dirty="0"/>
          </a:p>
          <a:p>
            <a:pPr lvl="0">
              <a:buFont typeface="+mj-lt"/>
              <a:buAutoNum type="arabicPeriod"/>
            </a:pPr>
            <a:r>
              <a:rPr lang="ru-RU" sz="1800" dirty="0"/>
              <a:t>органов слуха</a:t>
            </a:r>
          </a:p>
          <a:p>
            <a:pPr lvl="0">
              <a:buFont typeface="+mj-lt"/>
              <a:buAutoNum type="arabicPeriod"/>
            </a:pPr>
            <a:r>
              <a:rPr lang="ru-RU" sz="1800" dirty="0"/>
              <a:t>органов зрения</a:t>
            </a:r>
          </a:p>
          <a:p>
            <a:pPr lvl="0">
              <a:buFont typeface="+mj-lt"/>
              <a:buAutoNum type="arabicPeriod"/>
            </a:pPr>
            <a:r>
              <a:rPr lang="ru-RU" sz="1800" dirty="0"/>
              <a:t>органов обоняния</a:t>
            </a:r>
          </a:p>
          <a:p>
            <a:pPr lvl="0">
              <a:buFont typeface="+mj-lt"/>
              <a:buAutoNum type="arabicPeriod"/>
            </a:pPr>
            <a:r>
              <a:rPr lang="ru-RU" sz="1800" dirty="0"/>
              <a:t>органов осязания</a:t>
            </a:r>
          </a:p>
          <a:p>
            <a:pPr marL="0" indent="0">
              <a:buNone/>
            </a:pPr>
            <a:r>
              <a:rPr lang="ru-RU" sz="1800" b="1" dirty="0"/>
              <a:t>А3. Учебник по математике содержит информацию следующих видов:</a:t>
            </a:r>
            <a:endParaRPr lang="ru-RU" sz="1800" dirty="0"/>
          </a:p>
          <a:p>
            <a:pPr lvl="0">
              <a:buFont typeface="+mj-lt"/>
              <a:buAutoNum type="arabicPeriod"/>
            </a:pPr>
            <a:r>
              <a:rPr lang="ru-RU" sz="1800" dirty="0"/>
              <a:t>графическую, текстовую и звуковую</a:t>
            </a:r>
          </a:p>
          <a:p>
            <a:pPr lvl="0">
              <a:buFont typeface="+mj-lt"/>
              <a:buAutoNum type="arabicPeriod"/>
            </a:pPr>
            <a:r>
              <a:rPr lang="ru-RU" sz="1800" dirty="0"/>
              <a:t>графическую, звуковую и числовую</a:t>
            </a:r>
          </a:p>
          <a:p>
            <a:pPr lvl="0">
              <a:buFont typeface="+mj-lt"/>
              <a:buAutoNum type="arabicPeriod"/>
            </a:pPr>
            <a:r>
              <a:rPr lang="ru-RU" sz="1800" dirty="0"/>
              <a:t>исключительно числовую информацию</a:t>
            </a:r>
          </a:p>
          <a:p>
            <a:pPr lvl="0">
              <a:buFont typeface="+mj-lt"/>
              <a:buAutoNum type="arabicPeriod"/>
            </a:pPr>
            <a:r>
              <a:rPr lang="ru-RU" sz="1800" dirty="0"/>
              <a:t>графическую, текстовую и числовую</a:t>
            </a:r>
            <a:r>
              <a:rPr lang="ru-RU" sz="1800" b="1" dirty="0"/>
              <a:t> </a:t>
            </a:r>
            <a:endParaRPr lang="ru-RU" sz="1800" dirty="0"/>
          </a:p>
          <a:p>
            <a:pPr marL="0" indent="0">
              <a:buNone/>
            </a:pPr>
            <a:r>
              <a:rPr lang="ru-RU" sz="1800" b="1" dirty="0"/>
              <a:t> </a:t>
            </a:r>
            <a:endParaRPr lang="ru-RU" sz="1800" dirty="0"/>
          </a:p>
          <a:p>
            <a:pPr marL="0" indent="0">
              <a:buNone/>
            </a:pPr>
            <a:r>
              <a:rPr lang="ru-RU" sz="1800" b="1" dirty="0"/>
              <a:t>А4. Информация по способу ее восприятия подразделяется на:</a:t>
            </a:r>
            <a:endParaRPr lang="ru-RU" sz="1800" dirty="0"/>
          </a:p>
          <a:p>
            <a:pPr lvl="0">
              <a:buFont typeface="+mj-lt"/>
              <a:buAutoNum type="arabicPeriod"/>
            </a:pPr>
            <a:r>
              <a:rPr lang="ru-RU" sz="1800" dirty="0"/>
              <a:t>социальную, технологическую, генетическую, биологическую</a:t>
            </a:r>
          </a:p>
          <a:p>
            <a:pPr lvl="0">
              <a:buFont typeface="+mj-lt"/>
              <a:buAutoNum type="arabicPeriod"/>
            </a:pPr>
            <a:r>
              <a:rPr lang="ru-RU" sz="1800" dirty="0"/>
              <a:t>текстовую, числовую, графическую, музыкальную, комбинированную</a:t>
            </a:r>
          </a:p>
          <a:p>
            <a:pPr lvl="0">
              <a:buFont typeface="+mj-lt"/>
              <a:buAutoNum type="arabicPeriod"/>
            </a:pPr>
            <a:r>
              <a:rPr lang="ru-RU" sz="1800" dirty="0"/>
              <a:t>зрительную, слуховую, тактильную, обонятельную, вкусовую</a:t>
            </a:r>
          </a:p>
          <a:p>
            <a:pPr lvl="0">
              <a:buFont typeface="+mj-lt"/>
              <a:buAutoNum type="arabicPeriod"/>
            </a:pPr>
            <a:r>
              <a:rPr lang="ru-RU" sz="1800" dirty="0"/>
              <a:t>научную, производственную, техническую, управленческую</a:t>
            </a:r>
          </a:p>
          <a:p>
            <a:pPr marL="0" indent="0">
              <a:buNone/>
            </a:pPr>
            <a:r>
              <a:rPr lang="ru-RU" sz="1800" b="1" dirty="0"/>
              <a:t>А5. Информацию, не зависящую от личного мнения или суждения, называют:</a:t>
            </a:r>
            <a:endParaRPr lang="ru-RU" sz="1800" dirty="0"/>
          </a:p>
          <a:p>
            <a:pPr lvl="0">
              <a:buFont typeface="+mj-lt"/>
              <a:buAutoNum type="arabicPeriod"/>
            </a:pPr>
            <a:r>
              <a:rPr lang="ru-RU" sz="1800" dirty="0"/>
              <a:t>достоверной</a:t>
            </a:r>
          </a:p>
          <a:p>
            <a:pPr lvl="0">
              <a:buFont typeface="+mj-lt"/>
              <a:buAutoNum type="arabicPeriod"/>
            </a:pPr>
            <a:r>
              <a:rPr lang="ru-RU" sz="1800" dirty="0"/>
              <a:t>актуальной</a:t>
            </a:r>
          </a:p>
          <a:p>
            <a:pPr lvl="0">
              <a:buFont typeface="+mj-lt"/>
              <a:buAutoNum type="arabicPeriod"/>
            </a:pPr>
            <a:r>
              <a:rPr lang="ru-RU" sz="1800" dirty="0"/>
              <a:t>объективной</a:t>
            </a:r>
          </a:p>
          <a:p>
            <a:pPr lvl="0">
              <a:buFont typeface="+mj-lt"/>
              <a:buAutoNum type="arabicPeriod"/>
            </a:pPr>
            <a:r>
              <a:rPr lang="ru-RU" sz="1800" dirty="0"/>
              <a:t>полной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AC4C2-08A6-4688-959D-5A57C259D60B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7404084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260648"/>
            <a:ext cx="8435280" cy="792088"/>
          </a:xfrm>
        </p:spPr>
        <p:txBody>
          <a:bodyPr/>
          <a:lstStyle/>
          <a:p>
            <a:pPr>
              <a:buNone/>
            </a:pPr>
            <a:r>
              <a:rPr lang="ru-RU" b="1" i="1" dirty="0" smtClean="0">
                <a:solidFill>
                  <a:srgbClr val="FF0000"/>
                </a:solidFill>
              </a:rPr>
              <a:t>“Лучший пророк для будущего – прошлое”.</a:t>
            </a:r>
            <a:endParaRPr lang="ru-RU" dirty="0" smtClean="0">
              <a:solidFill>
                <a:srgbClr val="FF0000"/>
              </a:solidFill>
            </a:endParaRP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AC4C2-08A6-4688-959D-5A57C259D60B}" type="slidenum">
              <a:rPr lang="ru-RU" smtClean="0"/>
              <a:pPr/>
              <a:t>5</a:t>
            </a:fld>
            <a:endParaRPr lang="ru-RU"/>
          </a:p>
        </p:txBody>
      </p:sp>
      <p:pic>
        <p:nvPicPr>
          <p:cNvPr id="7" name="Рисунок 6" descr="i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45354" y="2852936"/>
            <a:ext cx="4798646" cy="4005064"/>
          </a:xfrm>
          <a:prstGeom prst="rect">
            <a:avLst/>
          </a:prstGeom>
        </p:spPr>
      </p:pic>
      <p:pic>
        <p:nvPicPr>
          <p:cNvPr id="6" name="Рисунок 5" descr="i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196752"/>
            <a:ext cx="4499991" cy="3528392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8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Архитектура компьютера</a:t>
            </a:r>
            <a:endParaRPr lang="ru-RU" sz="4800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AC4C2-08A6-4688-959D-5A57C259D60B}" type="slidenum">
              <a:rPr lang="ru-RU" smtClean="0"/>
              <a:pPr/>
              <a:t>6</a:t>
            </a:fld>
            <a:endParaRPr lang="ru-RU"/>
          </a:p>
        </p:txBody>
      </p:sp>
      <p:pic>
        <p:nvPicPr>
          <p:cNvPr id="5" name="Picture 5" descr="http://www.cifratechnika.ru/how/computer/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duotone>
              <a:prstClr val="black"/>
              <a:srgbClr val="D9C3A5">
                <a:tint val="50000"/>
                <a:satMod val="180000"/>
              </a:srgbClr>
            </a:duotone>
          </a:blip>
          <a:srcRect/>
          <a:stretch>
            <a:fillRect/>
          </a:stretch>
        </p:blipFill>
        <p:spPr bwMode="auto">
          <a:xfrm>
            <a:off x="1115616" y="1600200"/>
            <a:ext cx="6840759" cy="4781128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8229600" cy="1138138"/>
          </a:xfrm>
        </p:spPr>
        <p:txBody>
          <a:bodyPr/>
          <a:lstStyle/>
          <a:p>
            <a:r>
              <a:rPr lang="ru-RU" dirty="0" smtClean="0"/>
              <a:t>Великий ученый и художник </a:t>
            </a:r>
            <a:br>
              <a:rPr lang="ru-RU" dirty="0" smtClean="0"/>
            </a:br>
            <a:r>
              <a:rPr lang="ru-RU" dirty="0" smtClean="0"/>
              <a:t>Леонардо да Винчи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AC4C2-08A6-4688-959D-5A57C259D60B}" type="slidenum">
              <a:rPr lang="ru-RU" smtClean="0"/>
              <a:pPr/>
              <a:t>7</a:t>
            </a:fld>
            <a:endParaRPr lang="ru-RU"/>
          </a:p>
        </p:txBody>
      </p:sp>
      <p:pic>
        <p:nvPicPr>
          <p:cNvPr id="5" name="Picture 5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484784"/>
            <a:ext cx="3635896" cy="43348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9832" y="4653136"/>
            <a:ext cx="2425636" cy="22048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80112" y="1412776"/>
            <a:ext cx="3563888" cy="5445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Отец русской авиации профессор </a:t>
            </a:r>
            <a:br>
              <a:rPr lang="ru-RU" dirty="0" smtClean="0"/>
            </a:br>
            <a:r>
              <a:rPr lang="ru-RU" dirty="0" smtClean="0"/>
              <a:t>Н. Е. Жуковский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4690864" cy="4525963"/>
          </a:xfrm>
        </p:spPr>
        <p:txBody>
          <a:bodyPr/>
          <a:lstStyle/>
          <a:p>
            <a:pPr>
              <a:buNone/>
            </a:pPr>
            <a:r>
              <a:rPr lang="ru-RU" dirty="0" smtClean="0">
                <a:solidFill>
                  <a:srgbClr val="000099"/>
                </a:solidFill>
              </a:rPr>
              <a:t>также исследовал механизм полета птиц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AC4C2-08A6-4688-959D-5A57C259D60B}" type="slidenum">
              <a:rPr lang="ru-RU" smtClean="0"/>
              <a:pPr/>
              <a:t>8</a:t>
            </a:fld>
            <a:endParaRPr lang="ru-RU"/>
          </a:p>
        </p:txBody>
      </p:sp>
      <p:pic>
        <p:nvPicPr>
          <p:cNvPr id="5" name="Picture 19" descr="j023307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8" y="3644900"/>
            <a:ext cx="4392612" cy="220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1556792"/>
            <a:ext cx="3816424" cy="50405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А с кого «списали» компьютер?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0099"/>
                </a:solidFill>
              </a:rPr>
              <a:t>По своему назначению </a:t>
            </a:r>
          </a:p>
          <a:p>
            <a:pPr>
              <a:buNone/>
            </a:pPr>
            <a:r>
              <a:rPr lang="ru-RU" i="1" dirty="0" smtClean="0">
                <a:solidFill>
                  <a:srgbClr val="000099"/>
                </a:solidFill>
              </a:rPr>
              <a:t>компьютер — это универсальное техническое средство для работы с информацией</a:t>
            </a:r>
            <a:r>
              <a:rPr lang="ru-RU" dirty="0" smtClean="0">
                <a:solidFill>
                  <a:srgbClr val="000099"/>
                </a:solidFill>
              </a:rPr>
              <a:t>.</a:t>
            </a:r>
          </a:p>
          <a:p>
            <a:endParaRPr lang="ru-RU" dirty="0" smtClean="0">
              <a:solidFill>
                <a:srgbClr val="000099"/>
              </a:solidFill>
            </a:endParaRPr>
          </a:p>
          <a:p>
            <a:r>
              <a:rPr lang="ru-RU" dirty="0" smtClean="0">
                <a:solidFill>
                  <a:srgbClr val="000099"/>
                </a:solidFill>
              </a:rPr>
              <a:t>По принципам своего устройства компьютер — это модель человека, работающего с информацией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AC4C2-08A6-4688-959D-5A57C259D60B}" type="slidenum">
              <a:rPr lang="ru-RU" smtClean="0"/>
              <a:pPr/>
              <a:t>9</a:t>
            </a:fld>
            <a:endParaRPr lang="ru-RU"/>
          </a:p>
        </p:txBody>
      </p:sp>
      <p:pic>
        <p:nvPicPr>
          <p:cNvPr id="5" name="Picture 5" descr="http://konstantinsmirnov.ru/wp-content/uploads/2012/01/29.jpg"/>
          <p:cNvPicPr>
            <a:picLocks noChangeAspect="1" noChangeArrowheads="1"/>
          </p:cNvPicPr>
          <p:nvPr/>
        </p:nvPicPr>
        <p:blipFill>
          <a:blip r:embed="rId2" cstate="print"/>
          <a:srcRect l="17231" t="7246" r="11693" b="28749"/>
          <a:stretch>
            <a:fillRect/>
          </a:stretch>
        </p:blipFill>
        <p:spPr bwMode="auto">
          <a:xfrm>
            <a:off x="7308304" y="1412776"/>
            <a:ext cx="1296144" cy="1040843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Архитектура компьютера </a:t>
            </a:r>
            <a:r>
              <a:rPr lang="ru-RU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</p:txBody>
      </p:sp>
      <p:sp>
        <p:nvSpPr>
          <p:cNvPr id="5123" name="Содержимое 2"/>
          <p:cNvSpPr>
            <a:spLocks noGrp="1"/>
          </p:cNvSpPr>
          <p:nvPr>
            <p:ph idx="1"/>
          </p:nvPr>
        </p:nvSpPr>
        <p:spPr>
          <a:xfrm>
            <a:off x="251520" y="1412776"/>
            <a:ext cx="8424936" cy="4756249"/>
          </a:xfrm>
        </p:spPr>
        <p:txBody>
          <a:bodyPr/>
          <a:lstStyle/>
          <a:p>
            <a:pPr algn="ctr">
              <a:buFont typeface="Arial" charset="0"/>
              <a:buNone/>
            </a:pPr>
            <a:r>
              <a:rPr lang="ru-RU" b="1" dirty="0" smtClean="0"/>
              <a:t>-  это основные устройства компьютера,</a:t>
            </a:r>
          </a:p>
          <a:p>
            <a:pPr>
              <a:buFont typeface="Arial" charset="0"/>
              <a:buNone/>
            </a:pPr>
            <a:r>
              <a:rPr lang="ru-RU" b="1" dirty="0" smtClean="0"/>
              <a:t>а также структура связей между ними. </a:t>
            </a:r>
          </a:p>
          <a:p>
            <a:pPr>
              <a:buFont typeface="Arial" charset="0"/>
              <a:buNone/>
            </a:pPr>
            <a:r>
              <a:rPr lang="ru-RU" dirty="0" smtClean="0"/>
              <a:t>   </a:t>
            </a:r>
            <a:endParaRPr lang="ru-RU" b="1" dirty="0" smtClean="0"/>
          </a:p>
          <a:p>
            <a:endParaRPr lang="ru-RU" dirty="0" smtClean="0"/>
          </a:p>
        </p:txBody>
      </p:sp>
      <p:pic>
        <p:nvPicPr>
          <p:cNvPr id="34819" name="Picture 3" descr="H:\ТАНЯ РАБОТА\Коммерческий техникум\Дисциплины\Информатика\Лекции\Лекция 2\демонстр. матер. для плазм. панели 2\1.htm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1" y="2928938"/>
            <a:ext cx="8549580" cy="324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AC4C2-08A6-4688-959D-5A57C259D60B}" type="slidenum">
              <a:rPr lang="ru-RU" smtClean="0"/>
              <a:pPr/>
              <a:t>10</a:t>
            </a:fld>
            <a:endParaRPr lang="ru-RU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48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48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34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771" name="Group 51"/>
          <p:cNvGraphicFramePr>
            <a:graphicFrameLocks noGrp="1"/>
          </p:cNvGraphicFramePr>
          <p:nvPr/>
        </p:nvGraphicFramePr>
        <p:xfrm>
          <a:off x="609600" y="1268760"/>
          <a:ext cx="8001000" cy="5191481"/>
        </p:xfrm>
        <a:graphic>
          <a:graphicData uri="http://schemas.openxmlformats.org/drawingml/2006/table">
            <a:tbl>
              <a:tblPr/>
              <a:tblGrid>
                <a:gridCol w="2667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67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67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94208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Функция</a:t>
                      </a:r>
                    </a:p>
                  </a:txBody>
                  <a:tcPr marL="90000" marR="90000" marT="46800" marB="468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Человек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Компьютер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5636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Хранение информации</a:t>
                      </a:r>
                    </a:p>
                  </a:txBody>
                  <a:tcPr marL="90000" marR="90000" marT="46800" marB="468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Память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ru-RU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5636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Обработка информации</a:t>
                      </a:r>
                    </a:p>
                  </a:txBody>
                  <a:tcPr marL="90000" marR="90000" marT="46800" marB="468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Мышление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ru-RU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5636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Прием информации</a:t>
                      </a:r>
                    </a:p>
                  </a:txBody>
                  <a:tcPr marL="90000" marR="90000" marT="46800" marB="468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Органы чувств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ru-RU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38030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Передача информации</a:t>
                      </a:r>
                    </a:p>
                  </a:txBody>
                  <a:tcPr marL="90000" marR="90000" marT="46800" marB="468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Речь, двигательная система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ru-RU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395536" y="404664"/>
            <a:ext cx="84582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Заполнить таблицу в тетради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771" name="Group 51"/>
          <p:cNvGraphicFramePr>
            <a:graphicFrameLocks noGrp="1"/>
          </p:cNvGraphicFramePr>
          <p:nvPr/>
        </p:nvGraphicFramePr>
        <p:xfrm>
          <a:off x="179512" y="1340769"/>
          <a:ext cx="8712969" cy="5256583"/>
        </p:xfrm>
        <a:graphic>
          <a:graphicData uri="http://schemas.openxmlformats.org/drawingml/2006/table">
            <a:tbl>
              <a:tblPr/>
              <a:tblGrid>
                <a:gridCol w="29043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0432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0432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95389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Функция</a:t>
                      </a:r>
                    </a:p>
                  </a:txBody>
                  <a:tcPr marL="90000" marR="90000" marT="46800" marB="468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Человек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Компьютер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6835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Хранение информации</a:t>
                      </a:r>
                    </a:p>
                  </a:txBody>
                  <a:tcPr marL="90000" marR="90000" marT="46800" marB="468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Память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</a:rPr>
                        <a:t>Устройство памяти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6835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Обработка информации</a:t>
                      </a:r>
                    </a:p>
                  </a:txBody>
                  <a:tcPr marL="90000" marR="90000" marT="46800" marB="468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Мышление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</a:rPr>
                        <a:t>Процессор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6835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Прием информации</a:t>
                      </a:r>
                    </a:p>
                  </a:txBody>
                  <a:tcPr marL="90000" marR="90000" marT="46800" marB="468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Органы чувств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</a:rPr>
                        <a:t>Устройство ввода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397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Передача информации</a:t>
                      </a:r>
                    </a:p>
                  </a:txBody>
                  <a:tcPr marL="90000" marR="90000" marT="46800" marB="468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Речь, двигательная система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</a:rPr>
                        <a:t>Устройство вывода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332656"/>
            <a:ext cx="8229600" cy="114300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800" dirty="0" smtClean="0"/>
              <a:t>Имеются четыре основных компонента информационной функции человека:</a:t>
            </a:r>
          </a:p>
        </p:txBody>
      </p:sp>
      <p:sp>
        <p:nvSpPr>
          <p:cNvPr id="13314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700809"/>
            <a:ext cx="8229600" cy="4306292"/>
          </a:xfrm>
        </p:spPr>
        <p:txBody>
          <a:bodyPr>
            <a:normAutofit fontScale="92500" lnSpcReduction="10000"/>
          </a:bodyPr>
          <a:lstStyle/>
          <a:p>
            <a:pPr eaLnBrk="1" hangingPunct="1"/>
            <a:endParaRPr lang="ru-RU" dirty="0" smtClean="0"/>
          </a:p>
          <a:p>
            <a:pPr eaLnBrk="1" hangingPunct="1"/>
            <a:r>
              <a:rPr lang="ru-RU" dirty="0" smtClean="0"/>
              <a:t>получение информации;</a:t>
            </a:r>
          </a:p>
          <a:p>
            <a:pPr eaLnBrk="1" hangingPunct="1"/>
            <a:endParaRPr lang="ru-RU" dirty="0" smtClean="0"/>
          </a:p>
          <a:p>
            <a:pPr eaLnBrk="1" hangingPunct="1"/>
            <a:r>
              <a:rPr lang="ru-RU" dirty="0" smtClean="0"/>
              <a:t>запоминание информации;</a:t>
            </a:r>
          </a:p>
          <a:p>
            <a:pPr eaLnBrk="1" hangingPunct="1"/>
            <a:endParaRPr lang="ru-RU" dirty="0" smtClean="0"/>
          </a:p>
          <a:p>
            <a:pPr eaLnBrk="1" hangingPunct="1"/>
            <a:r>
              <a:rPr lang="ru-RU" dirty="0" smtClean="0"/>
              <a:t>процесс мышления;</a:t>
            </a:r>
          </a:p>
          <a:p>
            <a:pPr eaLnBrk="1" hangingPunct="1"/>
            <a:endParaRPr lang="ru-RU" dirty="0" smtClean="0"/>
          </a:p>
          <a:p>
            <a:pPr eaLnBrk="1" hangingPunct="1"/>
            <a:r>
              <a:rPr lang="ru-RU" dirty="0" smtClean="0"/>
              <a:t>передача информации.</a:t>
            </a:r>
          </a:p>
          <a:p>
            <a:pPr eaLnBrk="1" hangingPunct="1"/>
            <a:endParaRPr lang="ru-RU" dirty="0" smtClean="0"/>
          </a:p>
        </p:txBody>
      </p:sp>
      <p:pic>
        <p:nvPicPr>
          <p:cNvPr id="13317" name="Picture 5" descr="http://i054.radikal.ru/0911/5b/b5c8f99f88e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52120" y="2996952"/>
            <a:ext cx="3264363" cy="2448272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39800"/>
          </a:xfrm>
        </p:spPr>
        <p:txBody>
          <a:bodyPr/>
          <a:lstStyle/>
          <a:p>
            <a:r>
              <a:rPr lang="ru-RU" b="1" smtClean="0"/>
              <a:t>Джон фон Нейман</a:t>
            </a:r>
            <a:endParaRPr lang="ru-RU" smtClean="0"/>
          </a:p>
        </p:txBody>
      </p:sp>
      <p:sp>
        <p:nvSpPr>
          <p:cNvPr id="6147" name="Содержимое 2"/>
          <p:cNvSpPr>
            <a:spLocks noGrp="1"/>
          </p:cNvSpPr>
          <p:nvPr>
            <p:ph idx="1"/>
          </p:nvPr>
        </p:nvSpPr>
        <p:spPr>
          <a:xfrm>
            <a:off x="428625" y="1143000"/>
            <a:ext cx="5043488" cy="4525963"/>
          </a:xfrm>
        </p:spPr>
        <p:txBody>
          <a:bodyPr>
            <a:normAutofit fontScale="92500" lnSpcReduction="20000"/>
          </a:bodyPr>
          <a:lstStyle/>
          <a:p>
            <a:pPr>
              <a:buFont typeface="Arial" charset="0"/>
              <a:buNone/>
            </a:pPr>
            <a:r>
              <a:rPr lang="ru-RU" smtClean="0"/>
              <a:t>Впервые схема устройства   компьютера  была предложена в </a:t>
            </a:r>
            <a:r>
              <a:rPr lang="ru-RU" b="1" smtClean="0"/>
              <a:t>1946</a:t>
            </a:r>
            <a:r>
              <a:rPr lang="ru-RU" smtClean="0"/>
              <a:t> году американским ученым </a:t>
            </a:r>
            <a:r>
              <a:rPr lang="ru-RU" b="1" smtClean="0"/>
              <a:t>Джоном фон Нейманом.</a:t>
            </a:r>
          </a:p>
          <a:p>
            <a:pPr>
              <a:buFont typeface="Arial" charset="0"/>
              <a:buNone/>
            </a:pPr>
            <a:r>
              <a:rPr lang="ru-RU" smtClean="0"/>
              <a:t>      Он описал, какие устройства должны входить в состав компьютера и как они должны быть  друг с другом связаны.</a:t>
            </a:r>
          </a:p>
        </p:txBody>
      </p:sp>
      <p:pic>
        <p:nvPicPr>
          <p:cNvPr id="6148" name="Picture 2" descr="H:\ТАНЯ РАБОТА\Коммерческий техникум\Дисциплины\Информатика\Лекции\Лекция 2\демонстр. матер. для плазм. панели 2\1.htm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056" y="1196752"/>
            <a:ext cx="4067944" cy="54310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AC4C2-08A6-4688-959D-5A57C259D60B}" type="slidenum">
              <a:rPr lang="ru-RU" smtClean="0"/>
              <a:pPr/>
              <a:t>14</a:t>
            </a:fld>
            <a:endParaRPr lang="ru-RU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Заголовок 1"/>
          <p:cNvSpPr>
            <a:spLocks noGrp="1"/>
          </p:cNvSpPr>
          <p:nvPr>
            <p:ph type="title"/>
          </p:nvPr>
        </p:nvSpPr>
        <p:spPr>
          <a:xfrm>
            <a:off x="428625" y="0"/>
            <a:ext cx="8229600" cy="857250"/>
          </a:xfrm>
        </p:spPr>
        <p:txBody>
          <a:bodyPr/>
          <a:lstStyle/>
          <a:p>
            <a:r>
              <a:rPr lang="ru-RU" b="1" dirty="0" smtClean="0"/>
              <a:t>Принципы фон Неймана</a:t>
            </a:r>
          </a:p>
        </p:txBody>
      </p:sp>
      <p:sp>
        <p:nvSpPr>
          <p:cNvPr id="7171" name="Содержимое 2"/>
          <p:cNvSpPr>
            <a:spLocks noGrp="1"/>
          </p:cNvSpPr>
          <p:nvPr>
            <p:ph idx="1"/>
          </p:nvPr>
        </p:nvSpPr>
        <p:spPr>
          <a:xfrm>
            <a:off x="251520" y="857250"/>
            <a:ext cx="8892480" cy="5812110"/>
          </a:xfrm>
        </p:spPr>
        <p:txBody>
          <a:bodyPr>
            <a:normAutofit lnSpcReduction="10000"/>
          </a:bodyPr>
          <a:lstStyle/>
          <a:p>
            <a:pPr>
              <a:buFont typeface="Calibri" pitchFamily="34" charset="0"/>
              <a:buAutoNum type="arabicPeriod"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Принцип двоичного кодирования.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Font typeface="Arial" charset="0"/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Для представления данных и команд используется двоичная система счисления.</a:t>
            </a:r>
          </a:p>
          <a:p>
            <a:pPr>
              <a:buFont typeface="Arial" charset="0"/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2. Принцип однородности памяти.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Font typeface="Arial" charset="0"/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    Как программы (команды), так и данные хранятся в одной и той же памяти (и кодируются в одной и той же системе счисления — чаще всего двоичной). Над командами можно выполнять такие же действия, как и над данными.</a:t>
            </a:r>
          </a:p>
          <a:p>
            <a:pPr>
              <a:buFont typeface="Arial" charset="0"/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3. Принцип адресуемости памяти.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Font typeface="Arial" charset="0"/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Структурно основная память состоит из пронумерованных ячеек; процессору в произвольный момент времени доступна любая ячейка; память внутренняя.</a:t>
            </a:r>
          </a:p>
          <a:p>
            <a:pPr>
              <a:buFont typeface="Arial" charset="0"/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4. Принцип последовательного программного управления.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Font typeface="Arial" charset="0"/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Все команды располагаются в памяти и выполняются последовательно, одна после завершения другой, в последовательности, определяемой программой.</a:t>
            </a:r>
          </a:p>
          <a:p>
            <a:pPr>
              <a:buFont typeface="Arial" charset="0"/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5. Принцип жесткости архитектуры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Font typeface="Arial" charset="0"/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Неизменяемость в процессе работы топологии, архитектуры, списка команд.</a:t>
            </a:r>
            <a:r>
              <a:rPr lang="ru-RU" sz="1800" dirty="0" smtClean="0"/>
              <a:t/>
            </a:r>
            <a:br>
              <a:rPr lang="ru-RU" sz="1800" dirty="0" smtClean="0"/>
            </a:br>
            <a:endParaRPr lang="ru-RU" dirty="0" smtClean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AC4C2-08A6-4688-959D-5A57C259D60B}" type="slidenum">
              <a:rPr lang="ru-RU" smtClean="0"/>
              <a:pPr/>
              <a:t>15</a:t>
            </a:fld>
            <a:endParaRPr lang="ru-RU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3"/>
          <p:cNvSpPr txBox="1">
            <a:spLocks noChangeArrowheads="1"/>
          </p:cNvSpPr>
          <p:nvPr/>
        </p:nvSpPr>
        <p:spPr bwMode="auto">
          <a:xfrm>
            <a:off x="339725" y="285750"/>
            <a:ext cx="8804275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800" b="1" dirty="0">
                <a:latin typeface="+mn-lt"/>
              </a:rPr>
              <a:t>МАГИСТРАЛЬНО-МОДУЛЬНОЕ УСТРОЙСТВО КОМПЬЮТЕРА</a:t>
            </a:r>
          </a:p>
        </p:txBody>
      </p:sp>
      <p:pic>
        <p:nvPicPr>
          <p:cNvPr id="9219" name="Picture 5" descr="процессор вид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899285"/>
            <a:ext cx="1139577" cy="10993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0" name="Picture 6" descr="simm"/>
          <p:cNvPicPr>
            <a:picLocks noChangeAspect="1" noChangeArrowheads="1"/>
          </p:cNvPicPr>
          <p:nvPr/>
        </p:nvPicPr>
        <p:blipFill>
          <a:blip r:embed="rId3" cstate="print">
            <a:lum bright="6000"/>
          </a:blip>
          <a:srcRect/>
          <a:stretch>
            <a:fillRect/>
          </a:stretch>
        </p:blipFill>
        <p:spPr bwMode="auto">
          <a:xfrm>
            <a:off x="7092950" y="699472"/>
            <a:ext cx="1655514" cy="12166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1" name="Rectangle 7"/>
          <p:cNvSpPr>
            <a:spLocks noChangeArrowheads="1"/>
          </p:cNvSpPr>
          <p:nvPr/>
        </p:nvSpPr>
        <p:spPr bwMode="auto">
          <a:xfrm>
            <a:off x="323850" y="2943225"/>
            <a:ext cx="8532813" cy="554038"/>
          </a:xfrm>
          <a:prstGeom prst="rect">
            <a:avLst/>
          </a:prstGeom>
          <a:solidFill>
            <a:srgbClr val="FF0000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Информационная  магистраль  (шина)</a:t>
            </a:r>
          </a:p>
        </p:txBody>
      </p:sp>
      <p:sp>
        <p:nvSpPr>
          <p:cNvPr id="9222" name="Line 8"/>
          <p:cNvSpPr>
            <a:spLocks noChangeShapeType="1"/>
          </p:cNvSpPr>
          <p:nvPr/>
        </p:nvSpPr>
        <p:spPr bwMode="auto">
          <a:xfrm>
            <a:off x="863600" y="2516188"/>
            <a:ext cx="0" cy="427037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lg" len="lg"/>
          </a:ln>
        </p:spPr>
        <p:txBody>
          <a:bodyPr/>
          <a:lstStyle/>
          <a:p>
            <a:endParaRPr lang="ru-RU"/>
          </a:p>
        </p:txBody>
      </p:sp>
      <p:sp>
        <p:nvSpPr>
          <p:cNvPr id="9223" name="Line 9"/>
          <p:cNvSpPr>
            <a:spLocks noChangeShapeType="1"/>
          </p:cNvSpPr>
          <p:nvPr/>
        </p:nvSpPr>
        <p:spPr bwMode="auto">
          <a:xfrm>
            <a:off x="7596188" y="2492375"/>
            <a:ext cx="0" cy="42703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lg" len="lg"/>
          </a:ln>
        </p:spPr>
        <p:txBody>
          <a:bodyPr/>
          <a:lstStyle/>
          <a:p>
            <a:endParaRPr lang="ru-RU"/>
          </a:p>
        </p:txBody>
      </p:sp>
      <p:sp>
        <p:nvSpPr>
          <p:cNvPr id="9224" name="Line 10"/>
          <p:cNvSpPr>
            <a:spLocks noChangeShapeType="1"/>
          </p:cNvSpPr>
          <p:nvPr/>
        </p:nvSpPr>
        <p:spPr bwMode="auto">
          <a:xfrm flipH="1" flipV="1">
            <a:off x="8101013" y="2497138"/>
            <a:ext cx="0" cy="427037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lg" len="lg"/>
          </a:ln>
        </p:spPr>
        <p:txBody>
          <a:bodyPr/>
          <a:lstStyle/>
          <a:p>
            <a:endParaRPr lang="ru-RU"/>
          </a:p>
        </p:txBody>
      </p:sp>
      <p:sp>
        <p:nvSpPr>
          <p:cNvPr id="9225" name="Line 11"/>
          <p:cNvSpPr>
            <a:spLocks noChangeShapeType="1"/>
          </p:cNvSpPr>
          <p:nvPr/>
        </p:nvSpPr>
        <p:spPr bwMode="auto">
          <a:xfrm flipH="1" flipV="1">
            <a:off x="1331913" y="2516188"/>
            <a:ext cx="0" cy="427037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lg" len="lg"/>
          </a:ln>
        </p:spPr>
        <p:txBody>
          <a:bodyPr/>
          <a:lstStyle/>
          <a:p>
            <a:endParaRPr lang="ru-RU"/>
          </a:p>
        </p:txBody>
      </p:sp>
      <p:sp>
        <p:nvSpPr>
          <p:cNvPr id="4107" name="Oval 12"/>
          <p:cNvSpPr>
            <a:spLocks noChangeArrowheads="1"/>
          </p:cNvSpPr>
          <p:nvPr/>
        </p:nvSpPr>
        <p:spPr bwMode="auto">
          <a:xfrm>
            <a:off x="720725" y="3913188"/>
            <a:ext cx="360363" cy="427037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 w="9525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9227" name="Line 13"/>
          <p:cNvSpPr>
            <a:spLocks noChangeShapeType="1"/>
          </p:cNvSpPr>
          <p:nvPr/>
        </p:nvSpPr>
        <p:spPr bwMode="auto">
          <a:xfrm flipH="1" flipV="1">
            <a:off x="901700" y="3497263"/>
            <a:ext cx="0" cy="427037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lg" len="lg"/>
          </a:ln>
        </p:spPr>
        <p:txBody>
          <a:bodyPr/>
          <a:lstStyle/>
          <a:p>
            <a:endParaRPr lang="ru-RU"/>
          </a:p>
        </p:txBody>
      </p:sp>
      <p:sp>
        <p:nvSpPr>
          <p:cNvPr id="4109" name="Oval 14"/>
          <p:cNvSpPr>
            <a:spLocks noChangeArrowheads="1"/>
          </p:cNvSpPr>
          <p:nvPr/>
        </p:nvSpPr>
        <p:spPr bwMode="auto">
          <a:xfrm>
            <a:off x="6986588" y="3916363"/>
            <a:ext cx="360362" cy="42545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 w="9525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9229" name="Line 15"/>
          <p:cNvSpPr>
            <a:spLocks noChangeShapeType="1"/>
          </p:cNvSpPr>
          <p:nvPr/>
        </p:nvSpPr>
        <p:spPr bwMode="auto">
          <a:xfrm flipH="1">
            <a:off x="7167563" y="3498850"/>
            <a:ext cx="0" cy="42862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lg" len="lg"/>
          </a:ln>
        </p:spPr>
        <p:txBody>
          <a:bodyPr/>
          <a:lstStyle/>
          <a:p>
            <a:endParaRPr lang="ru-RU"/>
          </a:p>
        </p:txBody>
      </p:sp>
      <p:sp>
        <p:nvSpPr>
          <p:cNvPr id="9230" name="Line 16"/>
          <p:cNvSpPr>
            <a:spLocks noChangeShapeType="1"/>
          </p:cNvSpPr>
          <p:nvPr/>
        </p:nvSpPr>
        <p:spPr bwMode="auto">
          <a:xfrm flipH="1" flipV="1">
            <a:off x="3671888" y="3497263"/>
            <a:ext cx="0" cy="427037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lg" len="lg"/>
          </a:ln>
        </p:spPr>
        <p:txBody>
          <a:bodyPr/>
          <a:lstStyle/>
          <a:p>
            <a:endParaRPr lang="ru-RU"/>
          </a:p>
        </p:txBody>
      </p:sp>
      <p:sp>
        <p:nvSpPr>
          <p:cNvPr id="9231" name="Line 17"/>
          <p:cNvSpPr>
            <a:spLocks noChangeShapeType="1"/>
          </p:cNvSpPr>
          <p:nvPr/>
        </p:nvSpPr>
        <p:spPr bwMode="auto">
          <a:xfrm flipH="1">
            <a:off x="3997325" y="3497263"/>
            <a:ext cx="0" cy="427037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lg" len="lg"/>
          </a:ln>
        </p:spPr>
        <p:txBody>
          <a:bodyPr/>
          <a:lstStyle/>
          <a:p>
            <a:endParaRPr lang="ru-RU"/>
          </a:p>
        </p:txBody>
      </p:sp>
      <p:sp>
        <p:nvSpPr>
          <p:cNvPr id="4113" name="AutoShape 18"/>
          <p:cNvSpPr>
            <a:spLocks noChangeArrowheads="1"/>
          </p:cNvSpPr>
          <p:nvPr/>
        </p:nvSpPr>
        <p:spPr bwMode="auto">
          <a:xfrm>
            <a:off x="3492500" y="3913188"/>
            <a:ext cx="720725" cy="427037"/>
          </a:xfrm>
          <a:prstGeom prst="roundRect">
            <a:avLst>
              <a:gd name="adj" fmla="val 50000"/>
            </a:avLst>
          </a:prstGeom>
          <a:solidFill>
            <a:schemeClr val="accent2">
              <a:lumMod val="60000"/>
              <a:lumOff val="40000"/>
            </a:schemeClr>
          </a:solidFill>
          <a:ln w="9525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9233" name="Line 19"/>
          <p:cNvSpPr>
            <a:spLocks noChangeShapeType="1"/>
          </p:cNvSpPr>
          <p:nvPr/>
        </p:nvSpPr>
        <p:spPr bwMode="auto">
          <a:xfrm flipH="1" flipV="1">
            <a:off x="3671888" y="4340225"/>
            <a:ext cx="0" cy="42703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lg" len="lg"/>
          </a:ln>
        </p:spPr>
        <p:txBody>
          <a:bodyPr/>
          <a:lstStyle/>
          <a:p>
            <a:endParaRPr lang="ru-RU"/>
          </a:p>
        </p:txBody>
      </p:sp>
      <p:sp>
        <p:nvSpPr>
          <p:cNvPr id="9234" name="Line 20"/>
          <p:cNvSpPr>
            <a:spLocks noChangeShapeType="1"/>
          </p:cNvSpPr>
          <p:nvPr/>
        </p:nvSpPr>
        <p:spPr bwMode="auto">
          <a:xfrm flipH="1">
            <a:off x="3997325" y="4340225"/>
            <a:ext cx="0" cy="42703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lg" len="lg"/>
          </a:ln>
        </p:spPr>
        <p:txBody>
          <a:bodyPr/>
          <a:lstStyle/>
          <a:p>
            <a:endParaRPr lang="ru-RU"/>
          </a:p>
        </p:txBody>
      </p:sp>
      <p:sp>
        <p:nvSpPr>
          <p:cNvPr id="9235" name="Line 21"/>
          <p:cNvSpPr>
            <a:spLocks noChangeShapeType="1"/>
          </p:cNvSpPr>
          <p:nvPr/>
        </p:nvSpPr>
        <p:spPr bwMode="auto">
          <a:xfrm flipH="1" flipV="1">
            <a:off x="901700" y="4337050"/>
            <a:ext cx="0" cy="42862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lg" len="lg"/>
          </a:ln>
        </p:spPr>
        <p:txBody>
          <a:bodyPr/>
          <a:lstStyle/>
          <a:p>
            <a:endParaRPr lang="ru-RU"/>
          </a:p>
        </p:txBody>
      </p:sp>
      <p:sp>
        <p:nvSpPr>
          <p:cNvPr id="9236" name="Line 22"/>
          <p:cNvSpPr>
            <a:spLocks noChangeShapeType="1"/>
          </p:cNvSpPr>
          <p:nvPr/>
        </p:nvSpPr>
        <p:spPr bwMode="auto">
          <a:xfrm flipH="1">
            <a:off x="7165975" y="4340225"/>
            <a:ext cx="0" cy="42703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lg" len="lg"/>
          </a:ln>
        </p:spPr>
        <p:txBody>
          <a:bodyPr/>
          <a:lstStyle/>
          <a:p>
            <a:endParaRPr lang="ru-RU"/>
          </a:p>
        </p:txBody>
      </p:sp>
      <p:sp>
        <p:nvSpPr>
          <p:cNvPr id="4118" name="Oval 23"/>
          <p:cNvSpPr>
            <a:spLocks noChangeArrowheads="1"/>
          </p:cNvSpPr>
          <p:nvPr/>
        </p:nvSpPr>
        <p:spPr bwMode="auto">
          <a:xfrm>
            <a:off x="7453313" y="3916363"/>
            <a:ext cx="360362" cy="42545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 w="9525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9238" name="Line 24"/>
          <p:cNvSpPr>
            <a:spLocks noChangeShapeType="1"/>
          </p:cNvSpPr>
          <p:nvPr/>
        </p:nvSpPr>
        <p:spPr bwMode="auto">
          <a:xfrm flipH="1">
            <a:off x="7634288" y="3498850"/>
            <a:ext cx="0" cy="42862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lg" len="lg"/>
          </a:ln>
        </p:spPr>
        <p:txBody>
          <a:bodyPr/>
          <a:lstStyle/>
          <a:p>
            <a:endParaRPr lang="ru-RU"/>
          </a:p>
        </p:txBody>
      </p:sp>
      <p:sp>
        <p:nvSpPr>
          <p:cNvPr id="9239" name="Line 25"/>
          <p:cNvSpPr>
            <a:spLocks noChangeShapeType="1"/>
          </p:cNvSpPr>
          <p:nvPr/>
        </p:nvSpPr>
        <p:spPr bwMode="auto">
          <a:xfrm flipH="1">
            <a:off x="7632700" y="4340225"/>
            <a:ext cx="0" cy="42703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lg" len="lg"/>
          </a:ln>
        </p:spPr>
        <p:txBody>
          <a:bodyPr/>
          <a:lstStyle/>
          <a:p>
            <a:endParaRPr lang="ru-RU"/>
          </a:p>
        </p:txBody>
      </p:sp>
      <p:sp>
        <p:nvSpPr>
          <p:cNvPr id="4121" name="Oval 26"/>
          <p:cNvSpPr>
            <a:spLocks noChangeArrowheads="1"/>
          </p:cNvSpPr>
          <p:nvPr/>
        </p:nvSpPr>
        <p:spPr bwMode="auto">
          <a:xfrm>
            <a:off x="1189038" y="3913188"/>
            <a:ext cx="360362" cy="427037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 w="9525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9241" name="Line 27"/>
          <p:cNvSpPr>
            <a:spLocks noChangeShapeType="1"/>
          </p:cNvSpPr>
          <p:nvPr/>
        </p:nvSpPr>
        <p:spPr bwMode="auto">
          <a:xfrm flipH="1" flipV="1">
            <a:off x="1370013" y="3497263"/>
            <a:ext cx="0" cy="427037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lg" len="lg"/>
          </a:ln>
        </p:spPr>
        <p:txBody>
          <a:bodyPr/>
          <a:lstStyle/>
          <a:p>
            <a:endParaRPr lang="ru-RU"/>
          </a:p>
        </p:txBody>
      </p:sp>
      <p:sp>
        <p:nvSpPr>
          <p:cNvPr id="9242" name="Line 28"/>
          <p:cNvSpPr>
            <a:spLocks noChangeShapeType="1"/>
          </p:cNvSpPr>
          <p:nvPr/>
        </p:nvSpPr>
        <p:spPr bwMode="auto">
          <a:xfrm flipH="1" flipV="1">
            <a:off x="1370013" y="4337050"/>
            <a:ext cx="0" cy="42862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lg" len="lg"/>
          </a:ln>
        </p:spPr>
        <p:txBody>
          <a:bodyPr/>
          <a:lstStyle/>
          <a:p>
            <a:endParaRPr lang="ru-RU"/>
          </a:p>
        </p:txBody>
      </p:sp>
      <p:sp>
        <p:nvSpPr>
          <p:cNvPr id="4124" name="Rectangle 29"/>
          <p:cNvSpPr>
            <a:spLocks noChangeArrowheads="1"/>
          </p:cNvSpPr>
          <p:nvPr/>
        </p:nvSpPr>
        <p:spPr bwMode="auto">
          <a:xfrm>
            <a:off x="325438" y="4765675"/>
            <a:ext cx="2770187" cy="474663"/>
          </a:xfrm>
          <a:prstGeom prst="rect">
            <a:avLst/>
          </a:prstGeom>
          <a:solidFill>
            <a:schemeClr val="accent6">
              <a:lumMod val="75000"/>
            </a:schemeClr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Устройства  ввода</a:t>
            </a:r>
          </a:p>
        </p:txBody>
      </p:sp>
      <p:sp>
        <p:nvSpPr>
          <p:cNvPr id="4125" name="Rectangle 30"/>
          <p:cNvSpPr>
            <a:spLocks noChangeArrowheads="1"/>
          </p:cNvSpPr>
          <p:nvPr/>
        </p:nvSpPr>
        <p:spPr bwMode="auto">
          <a:xfrm>
            <a:off x="6119813" y="4765675"/>
            <a:ext cx="2700337" cy="474663"/>
          </a:xfrm>
          <a:prstGeom prst="rect">
            <a:avLst/>
          </a:prstGeom>
          <a:solidFill>
            <a:schemeClr val="accent6">
              <a:lumMod val="75000"/>
            </a:schemeClr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Устройства  вывода</a:t>
            </a:r>
          </a:p>
        </p:txBody>
      </p:sp>
      <p:sp>
        <p:nvSpPr>
          <p:cNvPr id="4126" name="Rectangle 31"/>
          <p:cNvSpPr>
            <a:spLocks noChangeArrowheads="1"/>
          </p:cNvSpPr>
          <p:nvPr/>
        </p:nvSpPr>
        <p:spPr bwMode="auto">
          <a:xfrm>
            <a:off x="3311525" y="4765675"/>
            <a:ext cx="2628900" cy="474663"/>
          </a:xfrm>
          <a:prstGeom prst="rect">
            <a:avLst/>
          </a:prstGeom>
          <a:solidFill>
            <a:schemeClr val="accent6">
              <a:lumMod val="75000"/>
            </a:schemeClr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Долговременная  память</a:t>
            </a:r>
          </a:p>
        </p:txBody>
      </p:sp>
      <p:sp>
        <p:nvSpPr>
          <p:cNvPr id="4127" name="Oval 32"/>
          <p:cNvSpPr>
            <a:spLocks noChangeArrowheads="1"/>
          </p:cNvSpPr>
          <p:nvPr/>
        </p:nvSpPr>
        <p:spPr bwMode="auto">
          <a:xfrm>
            <a:off x="7921625" y="3892550"/>
            <a:ext cx="360363" cy="42545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 w="9525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9247" name="Line 33"/>
          <p:cNvSpPr>
            <a:spLocks noChangeShapeType="1"/>
          </p:cNvSpPr>
          <p:nvPr/>
        </p:nvSpPr>
        <p:spPr bwMode="auto">
          <a:xfrm flipH="1">
            <a:off x="8102600" y="3475038"/>
            <a:ext cx="0" cy="42862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lg" len="lg"/>
          </a:ln>
        </p:spPr>
        <p:txBody>
          <a:bodyPr/>
          <a:lstStyle/>
          <a:p>
            <a:endParaRPr lang="ru-RU"/>
          </a:p>
        </p:txBody>
      </p:sp>
      <p:sp>
        <p:nvSpPr>
          <p:cNvPr id="9248" name="Line 34"/>
          <p:cNvSpPr>
            <a:spLocks noChangeShapeType="1"/>
          </p:cNvSpPr>
          <p:nvPr/>
        </p:nvSpPr>
        <p:spPr bwMode="auto">
          <a:xfrm flipH="1">
            <a:off x="8101013" y="4316413"/>
            <a:ext cx="0" cy="427037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lg" len="lg"/>
          </a:ln>
        </p:spPr>
        <p:txBody>
          <a:bodyPr/>
          <a:lstStyle/>
          <a:p>
            <a:endParaRPr lang="ru-RU"/>
          </a:p>
        </p:txBody>
      </p:sp>
      <p:sp>
        <p:nvSpPr>
          <p:cNvPr id="4130" name="Oval 35"/>
          <p:cNvSpPr>
            <a:spLocks noChangeArrowheads="1"/>
          </p:cNvSpPr>
          <p:nvPr/>
        </p:nvSpPr>
        <p:spPr bwMode="auto">
          <a:xfrm>
            <a:off x="8388350" y="3892550"/>
            <a:ext cx="360363" cy="42545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 w="9525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9250" name="Line 36"/>
          <p:cNvSpPr>
            <a:spLocks noChangeShapeType="1"/>
          </p:cNvSpPr>
          <p:nvPr/>
        </p:nvSpPr>
        <p:spPr bwMode="auto">
          <a:xfrm flipH="1">
            <a:off x="8569325" y="3475038"/>
            <a:ext cx="0" cy="42862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lg" len="lg"/>
          </a:ln>
        </p:spPr>
        <p:txBody>
          <a:bodyPr/>
          <a:lstStyle/>
          <a:p>
            <a:endParaRPr lang="ru-RU"/>
          </a:p>
        </p:txBody>
      </p:sp>
      <p:sp>
        <p:nvSpPr>
          <p:cNvPr id="9251" name="Line 37"/>
          <p:cNvSpPr>
            <a:spLocks noChangeShapeType="1"/>
          </p:cNvSpPr>
          <p:nvPr/>
        </p:nvSpPr>
        <p:spPr bwMode="auto">
          <a:xfrm flipH="1">
            <a:off x="8567738" y="4316413"/>
            <a:ext cx="0" cy="427037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lg" len="lg"/>
          </a:ln>
        </p:spPr>
        <p:txBody>
          <a:bodyPr/>
          <a:lstStyle/>
          <a:p>
            <a:endParaRPr lang="ru-RU"/>
          </a:p>
        </p:txBody>
      </p:sp>
      <p:sp>
        <p:nvSpPr>
          <p:cNvPr id="4133" name="Oval 38"/>
          <p:cNvSpPr>
            <a:spLocks noChangeArrowheads="1"/>
          </p:cNvSpPr>
          <p:nvPr/>
        </p:nvSpPr>
        <p:spPr bwMode="auto">
          <a:xfrm>
            <a:off x="1655763" y="3929063"/>
            <a:ext cx="360362" cy="42545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 w="9525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9253" name="Line 39"/>
          <p:cNvSpPr>
            <a:spLocks noChangeShapeType="1"/>
          </p:cNvSpPr>
          <p:nvPr/>
        </p:nvSpPr>
        <p:spPr bwMode="auto">
          <a:xfrm flipH="1" flipV="1">
            <a:off x="1836738" y="3511550"/>
            <a:ext cx="0" cy="42862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lg" len="lg"/>
          </a:ln>
        </p:spPr>
        <p:txBody>
          <a:bodyPr/>
          <a:lstStyle/>
          <a:p>
            <a:endParaRPr lang="ru-RU"/>
          </a:p>
        </p:txBody>
      </p:sp>
      <p:sp>
        <p:nvSpPr>
          <p:cNvPr id="9254" name="Line 40"/>
          <p:cNvSpPr>
            <a:spLocks noChangeShapeType="1"/>
          </p:cNvSpPr>
          <p:nvPr/>
        </p:nvSpPr>
        <p:spPr bwMode="auto">
          <a:xfrm flipH="1" flipV="1">
            <a:off x="1836738" y="4352925"/>
            <a:ext cx="0" cy="42703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lg" len="lg"/>
          </a:ln>
        </p:spPr>
        <p:txBody>
          <a:bodyPr/>
          <a:lstStyle/>
          <a:p>
            <a:endParaRPr lang="ru-RU"/>
          </a:p>
        </p:txBody>
      </p:sp>
      <p:sp>
        <p:nvSpPr>
          <p:cNvPr id="4136" name="Oval 41"/>
          <p:cNvSpPr>
            <a:spLocks noChangeArrowheads="1"/>
          </p:cNvSpPr>
          <p:nvPr/>
        </p:nvSpPr>
        <p:spPr bwMode="auto">
          <a:xfrm>
            <a:off x="2124075" y="3940175"/>
            <a:ext cx="360363" cy="42545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 w="9525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9256" name="Line 42"/>
          <p:cNvSpPr>
            <a:spLocks noChangeShapeType="1"/>
          </p:cNvSpPr>
          <p:nvPr/>
        </p:nvSpPr>
        <p:spPr bwMode="auto">
          <a:xfrm flipH="1" flipV="1">
            <a:off x="2305050" y="3511550"/>
            <a:ext cx="0" cy="42862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lg" len="lg"/>
          </a:ln>
        </p:spPr>
        <p:txBody>
          <a:bodyPr/>
          <a:lstStyle/>
          <a:p>
            <a:endParaRPr lang="ru-RU"/>
          </a:p>
        </p:txBody>
      </p:sp>
      <p:sp>
        <p:nvSpPr>
          <p:cNvPr id="9257" name="Line 43"/>
          <p:cNvSpPr>
            <a:spLocks noChangeShapeType="1"/>
          </p:cNvSpPr>
          <p:nvPr/>
        </p:nvSpPr>
        <p:spPr bwMode="auto">
          <a:xfrm flipH="1" flipV="1">
            <a:off x="2305050" y="4352925"/>
            <a:ext cx="0" cy="42703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lg" len="lg"/>
          </a:ln>
        </p:spPr>
        <p:txBody>
          <a:bodyPr/>
          <a:lstStyle/>
          <a:p>
            <a:endParaRPr lang="ru-RU"/>
          </a:p>
        </p:txBody>
      </p:sp>
      <p:sp>
        <p:nvSpPr>
          <p:cNvPr id="9258" name="Line 44"/>
          <p:cNvSpPr>
            <a:spLocks noChangeShapeType="1"/>
          </p:cNvSpPr>
          <p:nvPr/>
        </p:nvSpPr>
        <p:spPr bwMode="auto">
          <a:xfrm flipH="1" flipV="1">
            <a:off x="4643438" y="3511550"/>
            <a:ext cx="0" cy="42862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lg" len="lg"/>
          </a:ln>
        </p:spPr>
        <p:txBody>
          <a:bodyPr/>
          <a:lstStyle/>
          <a:p>
            <a:endParaRPr lang="ru-RU"/>
          </a:p>
        </p:txBody>
      </p:sp>
      <p:sp>
        <p:nvSpPr>
          <p:cNvPr id="9259" name="Line 45"/>
          <p:cNvSpPr>
            <a:spLocks noChangeShapeType="1"/>
          </p:cNvSpPr>
          <p:nvPr/>
        </p:nvSpPr>
        <p:spPr bwMode="auto">
          <a:xfrm flipH="1">
            <a:off x="4968875" y="3511550"/>
            <a:ext cx="0" cy="42862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lg" len="lg"/>
          </a:ln>
        </p:spPr>
        <p:txBody>
          <a:bodyPr/>
          <a:lstStyle/>
          <a:p>
            <a:endParaRPr lang="ru-RU"/>
          </a:p>
        </p:txBody>
      </p:sp>
      <p:sp>
        <p:nvSpPr>
          <p:cNvPr id="4141" name="AutoShape 46"/>
          <p:cNvSpPr>
            <a:spLocks noChangeArrowheads="1"/>
          </p:cNvSpPr>
          <p:nvPr/>
        </p:nvSpPr>
        <p:spPr bwMode="auto">
          <a:xfrm>
            <a:off x="4464050" y="3929063"/>
            <a:ext cx="720725" cy="425450"/>
          </a:xfrm>
          <a:prstGeom prst="roundRect">
            <a:avLst>
              <a:gd name="adj" fmla="val 50000"/>
            </a:avLst>
          </a:prstGeom>
          <a:solidFill>
            <a:schemeClr val="accent2">
              <a:lumMod val="60000"/>
              <a:lumOff val="40000"/>
            </a:schemeClr>
          </a:solidFill>
          <a:ln w="9525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9261" name="Line 47"/>
          <p:cNvSpPr>
            <a:spLocks noChangeShapeType="1"/>
          </p:cNvSpPr>
          <p:nvPr/>
        </p:nvSpPr>
        <p:spPr bwMode="auto">
          <a:xfrm flipH="1" flipV="1">
            <a:off x="4643438" y="4354513"/>
            <a:ext cx="0" cy="427037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lg" len="lg"/>
          </a:ln>
        </p:spPr>
        <p:txBody>
          <a:bodyPr/>
          <a:lstStyle/>
          <a:p>
            <a:endParaRPr lang="ru-RU"/>
          </a:p>
        </p:txBody>
      </p:sp>
      <p:sp>
        <p:nvSpPr>
          <p:cNvPr id="9262" name="Line 48"/>
          <p:cNvSpPr>
            <a:spLocks noChangeShapeType="1"/>
          </p:cNvSpPr>
          <p:nvPr/>
        </p:nvSpPr>
        <p:spPr bwMode="auto">
          <a:xfrm flipH="1">
            <a:off x="4968875" y="4354513"/>
            <a:ext cx="0" cy="427037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lg" len="lg"/>
          </a:ln>
        </p:spPr>
        <p:txBody>
          <a:bodyPr/>
          <a:lstStyle/>
          <a:p>
            <a:endParaRPr lang="ru-RU"/>
          </a:p>
        </p:txBody>
      </p:sp>
      <p:sp>
        <p:nvSpPr>
          <p:cNvPr id="9263" name="Rectangle 49"/>
          <p:cNvSpPr>
            <a:spLocks noChangeArrowheads="1"/>
          </p:cNvSpPr>
          <p:nvPr/>
        </p:nvSpPr>
        <p:spPr bwMode="auto">
          <a:xfrm>
            <a:off x="251520" y="5407024"/>
            <a:ext cx="2844105" cy="111832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9264" name="Rectangle 50"/>
          <p:cNvSpPr>
            <a:spLocks noChangeArrowheads="1"/>
          </p:cNvSpPr>
          <p:nvPr/>
        </p:nvSpPr>
        <p:spPr bwMode="auto">
          <a:xfrm>
            <a:off x="3313113" y="5407025"/>
            <a:ext cx="2627312" cy="11176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9265" name="Rectangle 51"/>
          <p:cNvSpPr>
            <a:spLocks noChangeArrowheads="1"/>
          </p:cNvSpPr>
          <p:nvPr/>
        </p:nvSpPr>
        <p:spPr bwMode="auto">
          <a:xfrm>
            <a:off x="6119813" y="5407025"/>
            <a:ext cx="2736850" cy="11176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4147" name="Text Box 52"/>
          <p:cNvSpPr txBox="1">
            <a:spLocks noChangeArrowheads="1"/>
          </p:cNvSpPr>
          <p:nvPr/>
        </p:nvSpPr>
        <p:spPr bwMode="auto">
          <a:xfrm>
            <a:off x="2214563" y="1357313"/>
            <a:ext cx="4392612" cy="1477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defRPr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Магистраль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включает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в себя три многоразрядные шины: </a:t>
            </a: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шину данных, шину адреса и шину управления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которые представляют собой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многопроводные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линии.</a:t>
            </a:r>
            <a:endParaRPr lang="ru-RU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67" name="Picture 53" descr="клав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8775" y="5613400"/>
            <a:ext cx="1044575" cy="782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68" name="Picture 5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68425" y="6027738"/>
            <a:ext cx="395288" cy="388937"/>
          </a:xfrm>
          <a:prstGeom prst="rect">
            <a:avLst/>
          </a:prstGeom>
          <a:noFill/>
          <a:ln w="50800">
            <a:noFill/>
            <a:miter lim="800000"/>
            <a:headEnd type="none" w="sm" len="sm"/>
            <a:tailEnd type="none" w="sm" len="sm"/>
          </a:ln>
        </p:spPr>
      </p:pic>
      <p:pic>
        <p:nvPicPr>
          <p:cNvPr id="9269" name="Picture 55" descr="джойстик"/>
          <p:cNvPicPr>
            <a:picLocks noChangeAspect="1" noChangeArrowheads="1"/>
          </p:cNvPicPr>
          <p:nvPr/>
        </p:nvPicPr>
        <p:blipFill>
          <a:blip r:embed="rId6" cstate="print">
            <a:lum bright="6000"/>
          </a:blip>
          <a:srcRect/>
          <a:stretch>
            <a:fillRect/>
          </a:stretch>
        </p:blipFill>
        <p:spPr bwMode="auto">
          <a:xfrm>
            <a:off x="1584325" y="5448300"/>
            <a:ext cx="468313" cy="593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70" name="Picture 56" descr="сканер genius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016125" y="5702300"/>
            <a:ext cx="10795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71" name="Picture 57" descr="винчестер1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103688" y="5530850"/>
            <a:ext cx="900112" cy="91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72" name="Picture 58" descr="флоппи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419475" y="5532438"/>
            <a:ext cx="684213" cy="703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73" name="Picture 59" descr="Cd2"/>
          <p:cNvPicPr>
            <a:picLocks noChangeAspect="1" noChangeArrowheads="1"/>
          </p:cNvPicPr>
          <p:nvPr/>
        </p:nvPicPr>
        <p:blipFill>
          <a:blip r:embed="rId10" cstate="print">
            <a:lum bright="18000" contrast="-24000"/>
          </a:blip>
          <a:srcRect/>
          <a:stretch>
            <a:fillRect/>
          </a:stretch>
        </p:blipFill>
        <p:spPr bwMode="auto">
          <a:xfrm>
            <a:off x="5111750" y="5654675"/>
            <a:ext cx="792163" cy="82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74" name="Picture 60" descr="монитор Nocia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775575" y="5448300"/>
            <a:ext cx="1020763" cy="103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75" name="Picture 61" descr="ринтер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804025" y="5448300"/>
            <a:ext cx="971550" cy="993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76" name="Picture 62" descr="3cf700dc965f2fca6e291d9f67e882a3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192838" y="5737225"/>
            <a:ext cx="647700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1346" name="Group 82"/>
          <p:cNvGraphicFramePr>
            <a:graphicFrameLocks noGrp="1"/>
          </p:cNvGraphicFramePr>
          <p:nvPr/>
        </p:nvGraphicFramePr>
        <p:xfrm>
          <a:off x="3923928" y="2636912"/>
          <a:ext cx="3503634" cy="914400"/>
        </p:xfrm>
        <a:graphic>
          <a:graphicData uri="http://schemas.openxmlformats.org/drawingml/2006/table">
            <a:tbl>
              <a:tblPr/>
              <a:tblGrid>
                <a:gridCol w="35036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778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Шина  данных (8, 16, 32, 64 бита)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33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Шина  адреса (16, 20, 24, 32, 36, 64 бита)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33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Шина  управления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9287" name="Text Box 73"/>
          <p:cNvSpPr txBox="1">
            <a:spLocks noChangeArrowheads="1"/>
          </p:cNvSpPr>
          <p:nvPr/>
        </p:nvSpPr>
        <p:spPr bwMode="auto">
          <a:xfrm>
            <a:off x="3571875" y="3929063"/>
            <a:ext cx="1615699" cy="36933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Контроллеры</a:t>
            </a:r>
          </a:p>
        </p:txBody>
      </p:sp>
      <p:sp>
        <p:nvSpPr>
          <p:cNvPr id="4169" name="Rectangle 80"/>
          <p:cNvSpPr>
            <a:spLocks noChangeArrowheads="1"/>
          </p:cNvSpPr>
          <p:nvPr/>
        </p:nvSpPr>
        <p:spPr bwMode="auto">
          <a:xfrm>
            <a:off x="6659563" y="2017713"/>
            <a:ext cx="2305050" cy="474662"/>
          </a:xfrm>
          <a:prstGeom prst="rect">
            <a:avLst/>
          </a:prstGeom>
          <a:solidFill>
            <a:schemeClr val="accent6">
              <a:lumMod val="75000"/>
            </a:schemeClr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Оперативная память</a:t>
            </a:r>
          </a:p>
        </p:txBody>
      </p:sp>
      <p:sp>
        <p:nvSpPr>
          <p:cNvPr id="4170" name="Rectangle 81"/>
          <p:cNvSpPr>
            <a:spLocks noChangeArrowheads="1"/>
          </p:cNvSpPr>
          <p:nvPr/>
        </p:nvSpPr>
        <p:spPr bwMode="auto">
          <a:xfrm>
            <a:off x="323850" y="2060575"/>
            <a:ext cx="1511300" cy="474663"/>
          </a:xfrm>
          <a:prstGeom prst="rect">
            <a:avLst/>
          </a:prstGeom>
          <a:solidFill>
            <a:schemeClr val="accent6">
              <a:lumMod val="75000"/>
            </a:schemeClr>
          </a:solidFill>
          <a:ln w="3810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Процессор</a:t>
            </a:r>
          </a:p>
        </p:txBody>
      </p:sp>
      <p:sp>
        <p:nvSpPr>
          <p:cNvPr id="9290" name="Text Box 83"/>
          <p:cNvSpPr txBox="1">
            <a:spLocks noChangeArrowheads="1"/>
          </p:cNvSpPr>
          <p:nvPr/>
        </p:nvSpPr>
        <p:spPr bwMode="auto">
          <a:xfrm>
            <a:off x="785813" y="4000500"/>
            <a:ext cx="1615699" cy="36933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Контроллеры</a:t>
            </a:r>
          </a:p>
        </p:txBody>
      </p:sp>
      <p:sp>
        <p:nvSpPr>
          <p:cNvPr id="9291" name="Text Box 84"/>
          <p:cNvSpPr txBox="1">
            <a:spLocks noChangeArrowheads="1"/>
          </p:cNvSpPr>
          <p:nvPr/>
        </p:nvSpPr>
        <p:spPr bwMode="auto">
          <a:xfrm>
            <a:off x="7072313" y="3929063"/>
            <a:ext cx="1615699" cy="36933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Контроллеры</a:t>
            </a:r>
          </a:p>
        </p:txBody>
      </p:sp>
      <p:sp>
        <p:nvSpPr>
          <p:cNvPr id="68" name="Номер слайда 6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AC4C2-08A6-4688-959D-5A57C259D60B}" type="slidenum">
              <a:rPr lang="ru-RU" smtClean="0"/>
              <a:pPr/>
              <a:t>16</a:t>
            </a:fld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Содержимое 2"/>
          <p:cNvSpPr>
            <a:spLocks noGrp="1"/>
          </p:cNvSpPr>
          <p:nvPr>
            <p:ph idx="1"/>
          </p:nvPr>
        </p:nvSpPr>
        <p:spPr>
          <a:xfrm>
            <a:off x="457200" y="500063"/>
            <a:ext cx="8229600" cy="5626100"/>
          </a:xfrm>
        </p:spPr>
        <p:txBody>
          <a:bodyPr>
            <a:normAutofit lnSpcReduction="10000"/>
          </a:bodyPr>
          <a:lstStyle/>
          <a:p>
            <a:pPr algn="just">
              <a:buFont typeface="Arial" charset="0"/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1. Шина данных (8, 16, 32, 64 бита)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just">
              <a:buFont typeface="Arial" charset="0"/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По этой шине данные передаются между различными устройствами.</a:t>
            </a:r>
          </a:p>
          <a:p>
            <a:pPr algn="just">
              <a:buFont typeface="Arial" charset="0"/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Шина адреса (16, 20, 24, 32, 36, 64 бита)</a:t>
            </a:r>
          </a:p>
          <a:p>
            <a:pPr algn="just">
              <a:buFont typeface="Arial" charset="0"/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Каждое устройство или ячейка оперативной памяти имеет свой адрес. Адрес передается по адресной шине от процессора к оперативной памяти и устройствам.</a:t>
            </a:r>
          </a:p>
          <a:p>
            <a:pPr algn="just">
              <a:buFont typeface="Arial" charset="0"/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3. Шина управления.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just">
              <a:buFont typeface="Arial" charset="0"/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По шине управления передаются сигналы управления. Например,  считывание или запись информации из памяти</a:t>
            </a:r>
            <a:r>
              <a:rPr lang="ru-RU" sz="2800" dirty="0" smtClean="0"/>
              <a:t>.</a:t>
            </a:r>
            <a:endParaRPr lang="ru-RU" sz="2800" i="1" dirty="0" smtClean="0">
              <a:latin typeface="Century Gothic" pitchFamily="34" charset="0"/>
            </a:endParaRPr>
          </a:p>
          <a:p>
            <a:pPr algn="just">
              <a:buFont typeface="Arial" charset="0"/>
              <a:buNone/>
            </a:pPr>
            <a:endParaRPr lang="ru-RU" sz="2800" dirty="0" smtClean="0"/>
          </a:p>
          <a:p>
            <a:endParaRPr lang="ru-RU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AC4C2-08A6-4688-959D-5A57C259D60B}" type="slidenum">
              <a:rPr lang="ru-RU" smtClean="0"/>
              <a:pPr/>
              <a:t>17</a:t>
            </a:fld>
            <a:endParaRPr lang="ru-RU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 descr="board-bi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20688"/>
            <a:ext cx="9144000" cy="6237311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</p:spPr>
      </p:pic>
      <p:sp>
        <p:nvSpPr>
          <p:cNvPr id="11267" name="Text Box 5"/>
          <p:cNvSpPr txBox="1">
            <a:spLocks noChangeArrowheads="1"/>
          </p:cNvSpPr>
          <p:nvPr/>
        </p:nvSpPr>
        <p:spPr bwMode="auto">
          <a:xfrm>
            <a:off x="0" y="0"/>
            <a:ext cx="880427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200" b="1" dirty="0"/>
              <a:t>СИСТЕМНАЯ (</a:t>
            </a:r>
            <a:r>
              <a:rPr lang="ru-RU" sz="3200" b="1" dirty="0" smtClean="0"/>
              <a:t>материнская) </a:t>
            </a:r>
            <a:r>
              <a:rPr lang="ru-RU" sz="3200" b="1" dirty="0"/>
              <a:t>ПЛАТА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AC4C2-08A6-4688-959D-5A57C259D60B}" type="slidenum">
              <a:rPr lang="ru-RU" smtClean="0"/>
              <a:pPr/>
              <a:t>18</a:t>
            </a:fld>
            <a:endParaRPr lang="ru-RU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3"/>
          <p:cNvSpPr txBox="1">
            <a:spLocks noChangeArrowheads="1"/>
          </p:cNvSpPr>
          <p:nvPr/>
        </p:nvSpPr>
        <p:spPr bwMode="auto">
          <a:xfrm>
            <a:off x="0" y="285750"/>
            <a:ext cx="880427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/>
              <a:t>СЕВЕРНЫЙ И ЮЖНЫЙ МОСТ</a:t>
            </a:r>
          </a:p>
        </p:txBody>
      </p:sp>
      <p:sp>
        <p:nvSpPr>
          <p:cNvPr id="12291" name="Text Box 6"/>
          <p:cNvSpPr txBox="1">
            <a:spLocks noChangeArrowheads="1"/>
          </p:cNvSpPr>
          <p:nvPr/>
        </p:nvSpPr>
        <p:spPr bwMode="auto">
          <a:xfrm>
            <a:off x="5500688" y="357188"/>
            <a:ext cx="3643312" cy="5632311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000" dirty="0"/>
              <a:t>   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Для согласования 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тактовой частоты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разрядности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устройств на системной плате устанавливаются специальные микросхемы (их набор называется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чипсетом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), включающие в себя 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контроллер оперативной памяти и видеопамяти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(так называемый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северный мост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) и 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контроллер периферийных устройств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южный мост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)</a:t>
            </a:r>
          </a:p>
        </p:txBody>
      </p:sp>
      <p:grpSp>
        <p:nvGrpSpPr>
          <p:cNvPr id="2" name="Group 12"/>
          <p:cNvGrpSpPr>
            <a:grpSpLocks/>
          </p:cNvGrpSpPr>
          <p:nvPr/>
        </p:nvGrpSpPr>
        <p:grpSpPr bwMode="auto">
          <a:xfrm>
            <a:off x="179388" y="908050"/>
            <a:ext cx="5321300" cy="5185246"/>
            <a:chOff x="113" y="436"/>
            <a:chExt cx="3759" cy="3214"/>
          </a:xfrm>
        </p:grpSpPr>
        <p:pic>
          <p:nvPicPr>
            <p:cNvPr id="12293" name="Picture 4" descr="board-big"/>
            <p:cNvPicPr>
              <a:picLocks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13" y="436"/>
              <a:ext cx="3759" cy="321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2294" name="AutoShape 8"/>
            <p:cNvSpPr>
              <a:spLocks noChangeArrowheads="1"/>
            </p:cNvSpPr>
            <p:nvPr/>
          </p:nvSpPr>
          <p:spPr bwMode="auto">
            <a:xfrm>
              <a:off x="1949" y="1933"/>
              <a:ext cx="454" cy="454"/>
            </a:xfrm>
            <a:prstGeom prst="roundRect">
              <a:avLst>
                <a:gd name="adj" fmla="val 16667"/>
              </a:avLst>
            </a:prstGeom>
            <a:noFill/>
            <a:ln w="381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2295" name="AutoShape 9"/>
            <p:cNvSpPr>
              <a:spLocks noChangeArrowheads="1"/>
            </p:cNvSpPr>
            <p:nvPr/>
          </p:nvSpPr>
          <p:spPr bwMode="auto">
            <a:xfrm>
              <a:off x="1042" y="2568"/>
              <a:ext cx="409" cy="454"/>
            </a:xfrm>
            <a:prstGeom prst="roundRect">
              <a:avLst>
                <a:gd name="adj" fmla="val 16667"/>
              </a:avLst>
            </a:prstGeom>
            <a:noFill/>
            <a:ln w="381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AC4C2-08A6-4688-959D-5A57C259D60B}" type="slidenum">
              <a:rPr lang="ru-RU" smtClean="0"/>
              <a:pPr/>
              <a:t>19</a:t>
            </a:fld>
            <a:endParaRPr lang="ru-RU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3" descr="board-bi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04025" y="44450"/>
            <a:ext cx="2160588" cy="1844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Text Box 4"/>
          <p:cNvSpPr txBox="1">
            <a:spLocks noChangeArrowheads="1"/>
          </p:cNvSpPr>
          <p:nvPr/>
        </p:nvSpPr>
        <p:spPr bwMode="auto">
          <a:xfrm>
            <a:off x="1" y="55563"/>
            <a:ext cx="6084167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ЛОГИЧЕСКАЯ СХЕМА СИСТЕМНОЙ</a:t>
            </a:r>
          </a:p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ПЛАТЫ</a:t>
            </a:r>
          </a:p>
        </p:txBody>
      </p:sp>
      <p:sp>
        <p:nvSpPr>
          <p:cNvPr id="9221" name="Rectangle 5"/>
          <p:cNvSpPr>
            <a:spLocks noChangeArrowheads="1"/>
          </p:cNvSpPr>
          <p:nvPr/>
        </p:nvSpPr>
        <p:spPr bwMode="auto">
          <a:xfrm>
            <a:off x="3563938" y="1844675"/>
            <a:ext cx="1584325" cy="863600"/>
          </a:xfrm>
          <a:prstGeom prst="rect">
            <a:avLst/>
          </a:prstGeom>
          <a:solidFill>
            <a:srgbClr val="92D05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Северный </a:t>
            </a:r>
          </a:p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мост</a:t>
            </a:r>
          </a:p>
        </p:txBody>
      </p:sp>
      <p:sp>
        <p:nvSpPr>
          <p:cNvPr id="9222" name="Rectangle 6"/>
          <p:cNvSpPr>
            <a:spLocks noChangeArrowheads="1"/>
          </p:cNvSpPr>
          <p:nvPr/>
        </p:nvSpPr>
        <p:spPr bwMode="auto">
          <a:xfrm>
            <a:off x="3635375" y="765175"/>
            <a:ext cx="1368425" cy="576263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Процессор</a:t>
            </a:r>
          </a:p>
        </p:txBody>
      </p:sp>
      <p:sp>
        <p:nvSpPr>
          <p:cNvPr id="9223" name="Rectangle 7"/>
          <p:cNvSpPr>
            <a:spLocks noChangeArrowheads="1"/>
          </p:cNvSpPr>
          <p:nvPr/>
        </p:nvSpPr>
        <p:spPr bwMode="auto">
          <a:xfrm>
            <a:off x="3563938" y="3213100"/>
            <a:ext cx="1584325" cy="792163"/>
          </a:xfrm>
          <a:prstGeom prst="rect">
            <a:avLst/>
          </a:prstGeom>
          <a:solidFill>
            <a:srgbClr val="0070C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Южный </a:t>
            </a:r>
          </a:p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мост</a:t>
            </a:r>
          </a:p>
        </p:txBody>
      </p:sp>
      <p:sp>
        <p:nvSpPr>
          <p:cNvPr id="9224" name="AutoShape 8"/>
          <p:cNvSpPr>
            <a:spLocks noChangeArrowheads="1"/>
          </p:cNvSpPr>
          <p:nvPr/>
        </p:nvSpPr>
        <p:spPr bwMode="auto">
          <a:xfrm>
            <a:off x="4140200" y="1341438"/>
            <a:ext cx="361950" cy="504825"/>
          </a:xfrm>
          <a:prstGeom prst="upDownArrow">
            <a:avLst>
              <a:gd name="adj1" fmla="val 50000"/>
              <a:gd name="adj2" fmla="val 27895"/>
            </a:avLst>
          </a:prstGeom>
          <a:solidFill>
            <a:schemeClr val="bg1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9225" name="Rectangle 9"/>
          <p:cNvSpPr>
            <a:spLocks noChangeArrowheads="1"/>
          </p:cNvSpPr>
          <p:nvPr/>
        </p:nvSpPr>
        <p:spPr bwMode="auto">
          <a:xfrm>
            <a:off x="6588125" y="1989138"/>
            <a:ext cx="1584325" cy="57626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Оперативная</a:t>
            </a:r>
          </a:p>
          <a:p>
            <a:pPr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память</a:t>
            </a:r>
          </a:p>
        </p:txBody>
      </p:sp>
      <p:sp>
        <p:nvSpPr>
          <p:cNvPr id="9226" name="AutoShape 10"/>
          <p:cNvSpPr>
            <a:spLocks noChangeArrowheads="1"/>
          </p:cNvSpPr>
          <p:nvPr/>
        </p:nvSpPr>
        <p:spPr bwMode="auto">
          <a:xfrm>
            <a:off x="5148263" y="2060575"/>
            <a:ext cx="1439862" cy="433388"/>
          </a:xfrm>
          <a:prstGeom prst="leftRightArrow">
            <a:avLst>
              <a:gd name="adj1" fmla="val 50000"/>
              <a:gd name="adj2" fmla="val 66447"/>
            </a:avLst>
          </a:prstGeom>
          <a:solidFill>
            <a:schemeClr val="bg1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400"/>
              <a:t>Шина памяти</a:t>
            </a:r>
          </a:p>
        </p:txBody>
      </p:sp>
      <p:sp>
        <p:nvSpPr>
          <p:cNvPr id="9227" name="AutoShape 11"/>
          <p:cNvSpPr>
            <a:spLocks noChangeArrowheads="1"/>
          </p:cNvSpPr>
          <p:nvPr/>
        </p:nvSpPr>
        <p:spPr bwMode="auto">
          <a:xfrm>
            <a:off x="1979613" y="2276475"/>
            <a:ext cx="1584325" cy="433388"/>
          </a:xfrm>
          <a:prstGeom prst="leftRightArrow">
            <a:avLst>
              <a:gd name="adj1" fmla="val 50000"/>
              <a:gd name="adj2" fmla="val 73113"/>
            </a:avLst>
          </a:prstGeom>
          <a:solidFill>
            <a:schemeClr val="bg1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400"/>
              <a:t>PCI Express</a:t>
            </a:r>
            <a:endParaRPr lang="ru-RU" sz="1400"/>
          </a:p>
        </p:txBody>
      </p:sp>
      <p:sp>
        <p:nvSpPr>
          <p:cNvPr id="9228" name="AutoShape 12"/>
          <p:cNvSpPr>
            <a:spLocks noChangeArrowheads="1"/>
          </p:cNvSpPr>
          <p:nvPr/>
        </p:nvSpPr>
        <p:spPr bwMode="auto">
          <a:xfrm>
            <a:off x="1979613" y="1773238"/>
            <a:ext cx="1584325" cy="433387"/>
          </a:xfrm>
          <a:prstGeom prst="leftRightArrow">
            <a:avLst>
              <a:gd name="adj1" fmla="val 50000"/>
              <a:gd name="adj2" fmla="val 73114"/>
            </a:avLst>
          </a:prstGeom>
          <a:solidFill>
            <a:schemeClr val="bg1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400"/>
              <a:t>AGP</a:t>
            </a:r>
            <a:endParaRPr lang="ru-RU" sz="1400"/>
          </a:p>
        </p:txBody>
      </p:sp>
      <p:sp>
        <p:nvSpPr>
          <p:cNvPr id="9229" name="Rectangle 13"/>
          <p:cNvSpPr>
            <a:spLocks noChangeArrowheads="1"/>
          </p:cNvSpPr>
          <p:nvPr/>
        </p:nvSpPr>
        <p:spPr bwMode="auto">
          <a:xfrm>
            <a:off x="395288" y="692150"/>
            <a:ext cx="1584325" cy="576263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Монитор</a:t>
            </a:r>
          </a:p>
          <a:p>
            <a:pPr algn="ctr"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Проектор</a:t>
            </a:r>
          </a:p>
        </p:txBody>
      </p:sp>
      <p:sp>
        <p:nvSpPr>
          <p:cNvPr id="9230" name="Rectangle 14"/>
          <p:cNvSpPr>
            <a:spLocks noChangeArrowheads="1"/>
          </p:cNvSpPr>
          <p:nvPr/>
        </p:nvSpPr>
        <p:spPr bwMode="auto">
          <a:xfrm>
            <a:off x="395288" y="1773238"/>
            <a:ext cx="1584325" cy="8636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Видеоплата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231" name="AutoShape 15"/>
          <p:cNvSpPr>
            <a:spLocks noChangeArrowheads="1"/>
          </p:cNvSpPr>
          <p:nvPr/>
        </p:nvSpPr>
        <p:spPr bwMode="auto">
          <a:xfrm>
            <a:off x="1116013" y="1268413"/>
            <a:ext cx="217487" cy="504825"/>
          </a:xfrm>
          <a:prstGeom prst="upDownArrow">
            <a:avLst>
              <a:gd name="adj1" fmla="val 50000"/>
              <a:gd name="adj2" fmla="val 46423"/>
            </a:avLst>
          </a:prstGeom>
          <a:solidFill>
            <a:schemeClr val="bg1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9232" name="AutoShape 16"/>
          <p:cNvSpPr>
            <a:spLocks noChangeArrowheads="1"/>
          </p:cNvSpPr>
          <p:nvPr/>
        </p:nvSpPr>
        <p:spPr bwMode="auto">
          <a:xfrm>
            <a:off x="4211638" y="2708275"/>
            <a:ext cx="217487" cy="504825"/>
          </a:xfrm>
          <a:prstGeom prst="upDownArrow">
            <a:avLst>
              <a:gd name="adj1" fmla="val 50000"/>
              <a:gd name="adj2" fmla="val 46423"/>
            </a:avLst>
          </a:prstGeom>
          <a:solidFill>
            <a:schemeClr val="bg1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9233" name="AutoShape 17"/>
          <p:cNvSpPr>
            <a:spLocks noChangeArrowheads="1"/>
          </p:cNvSpPr>
          <p:nvPr/>
        </p:nvSpPr>
        <p:spPr bwMode="auto">
          <a:xfrm>
            <a:off x="1979613" y="3644900"/>
            <a:ext cx="1584325" cy="433388"/>
          </a:xfrm>
          <a:prstGeom prst="leftRightArrow">
            <a:avLst>
              <a:gd name="adj1" fmla="val 50000"/>
              <a:gd name="adj2" fmla="val 73113"/>
            </a:avLst>
          </a:prstGeom>
          <a:solidFill>
            <a:schemeClr val="bg1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400"/>
              <a:t>SATA</a:t>
            </a:r>
            <a:endParaRPr lang="ru-RU" sz="1400"/>
          </a:p>
        </p:txBody>
      </p:sp>
      <p:sp>
        <p:nvSpPr>
          <p:cNvPr id="9234" name="AutoShape 18"/>
          <p:cNvSpPr>
            <a:spLocks noChangeArrowheads="1"/>
          </p:cNvSpPr>
          <p:nvPr/>
        </p:nvSpPr>
        <p:spPr bwMode="auto">
          <a:xfrm>
            <a:off x="1979613" y="3141663"/>
            <a:ext cx="1584325" cy="433387"/>
          </a:xfrm>
          <a:prstGeom prst="leftRightArrow">
            <a:avLst>
              <a:gd name="adj1" fmla="val 50000"/>
              <a:gd name="adj2" fmla="val 73114"/>
            </a:avLst>
          </a:prstGeom>
          <a:solidFill>
            <a:schemeClr val="bg1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400"/>
              <a:t>PATA</a:t>
            </a:r>
            <a:endParaRPr lang="ru-RU" sz="1400"/>
          </a:p>
        </p:txBody>
      </p:sp>
      <p:sp>
        <p:nvSpPr>
          <p:cNvPr id="9235" name="Rectangle 19"/>
          <p:cNvSpPr>
            <a:spLocks noChangeArrowheads="1"/>
          </p:cNvSpPr>
          <p:nvPr/>
        </p:nvSpPr>
        <p:spPr bwMode="auto">
          <a:xfrm>
            <a:off x="395288" y="3213100"/>
            <a:ext cx="1584325" cy="863600"/>
          </a:xfrm>
          <a:prstGeom prst="rect">
            <a:avLst/>
          </a:prstGeom>
          <a:solidFill>
            <a:schemeClr val="accent6">
              <a:lumMod val="5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Жесткие</a:t>
            </a:r>
            <a:r>
              <a:rPr lang="ru-RU" sz="1600" dirty="0"/>
              <a:t>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диски</a:t>
            </a:r>
          </a:p>
          <a:p>
            <a:pPr>
              <a:defRPr/>
            </a:pP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CD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-дисководы</a:t>
            </a:r>
          </a:p>
          <a:p>
            <a:pPr>
              <a:defRPr/>
            </a:pP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DVD-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дисководы</a:t>
            </a:r>
          </a:p>
        </p:txBody>
      </p:sp>
      <p:sp>
        <p:nvSpPr>
          <p:cNvPr id="9236" name="AutoShape 20"/>
          <p:cNvSpPr>
            <a:spLocks noChangeArrowheads="1"/>
          </p:cNvSpPr>
          <p:nvPr/>
        </p:nvSpPr>
        <p:spPr bwMode="auto">
          <a:xfrm>
            <a:off x="5148263" y="3716338"/>
            <a:ext cx="1368425" cy="433387"/>
          </a:xfrm>
          <a:prstGeom prst="leftRightArrow">
            <a:avLst>
              <a:gd name="adj1" fmla="val 50000"/>
              <a:gd name="adj2" fmla="val 63150"/>
            </a:avLst>
          </a:prstGeom>
          <a:solidFill>
            <a:schemeClr val="bg1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400"/>
              <a:t>USB</a:t>
            </a:r>
            <a:endParaRPr lang="ru-RU" sz="1400"/>
          </a:p>
        </p:txBody>
      </p:sp>
      <p:sp>
        <p:nvSpPr>
          <p:cNvPr id="9237" name="AutoShape 21"/>
          <p:cNvSpPr>
            <a:spLocks noChangeArrowheads="1"/>
          </p:cNvSpPr>
          <p:nvPr/>
        </p:nvSpPr>
        <p:spPr bwMode="auto">
          <a:xfrm>
            <a:off x="5148263" y="3068638"/>
            <a:ext cx="1368425" cy="433387"/>
          </a:xfrm>
          <a:prstGeom prst="leftRightArrow">
            <a:avLst>
              <a:gd name="adj1" fmla="val 50000"/>
              <a:gd name="adj2" fmla="val 63150"/>
            </a:avLst>
          </a:prstGeom>
          <a:solidFill>
            <a:schemeClr val="bg1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400"/>
              <a:t>PCI</a:t>
            </a:r>
            <a:endParaRPr lang="ru-RU" sz="1400"/>
          </a:p>
        </p:txBody>
      </p:sp>
      <p:sp>
        <p:nvSpPr>
          <p:cNvPr id="9238" name="Rectangle 22"/>
          <p:cNvSpPr>
            <a:spLocks noChangeArrowheads="1"/>
          </p:cNvSpPr>
          <p:nvPr/>
        </p:nvSpPr>
        <p:spPr bwMode="auto">
          <a:xfrm>
            <a:off x="6516688" y="2708275"/>
            <a:ext cx="2339975" cy="93662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Сетевая</a:t>
            </a:r>
            <a:r>
              <a:rPr lang="ru-RU" sz="1600" dirty="0"/>
              <a:t>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карта</a:t>
            </a:r>
          </a:p>
          <a:p>
            <a:pPr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Внутренний</a:t>
            </a:r>
            <a:r>
              <a:rPr lang="ru-RU" sz="1600" dirty="0"/>
              <a:t>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модем</a:t>
            </a:r>
            <a:r>
              <a:rPr lang="ru-RU" sz="1600" dirty="0"/>
              <a:t/>
            </a:r>
            <a:br>
              <a:rPr lang="ru-RU" sz="1600" dirty="0"/>
            </a:b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Сетевой</a:t>
            </a:r>
            <a:r>
              <a:rPr lang="ru-RU" sz="1600" dirty="0"/>
              <a:t>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адаптер</a:t>
            </a:r>
            <a:r>
              <a:rPr lang="ru-RU" sz="1600" dirty="0"/>
              <a:t> </a:t>
            </a:r>
            <a:r>
              <a:rPr lang="en-US" sz="1600" dirty="0"/>
              <a:t>Wi-Fi</a:t>
            </a:r>
          </a:p>
          <a:p>
            <a:pPr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Звуковая</a:t>
            </a:r>
            <a:r>
              <a:rPr lang="ru-RU" sz="1600" dirty="0"/>
              <a:t>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плата</a:t>
            </a:r>
          </a:p>
        </p:txBody>
      </p:sp>
      <p:sp>
        <p:nvSpPr>
          <p:cNvPr id="9239" name="Rectangle 23"/>
          <p:cNvSpPr>
            <a:spLocks noChangeArrowheads="1"/>
          </p:cNvSpPr>
          <p:nvPr/>
        </p:nvSpPr>
        <p:spPr bwMode="auto">
          <a:xfrm>
            <a:off x="6516688" y="3789363"/>
            <a:ext cx="2016125" cy="122396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r>
              <a:rPr lang="ru-RU" sz="1600" dirty="0"/>
              <a:t>Принтер</a:t>
            </a:r>
          </a:p>
          <a:p>
            <a:pPr>
              <a:defRPr/>
            </a:pPr>
            <a:r>
              <a:rPr lang="ru-RU" sz="1600" dirty="0"/>
              <a:t>Сканер</a:t>
            </a:r>
          </a:p>
          <a:p>
            <a:pPr>
              <a:defRPr/>
            </a:pPr>
            <a:r>
              <a:rPr lang="ru-RU" sz="1600" dirty="0"/>
              <a:t>Цифровая камера</a:t>
            </a:r>
          </a:p>
          <a:p>
            <a:pPr>
              <a:defRPr/>
            </a:pPr>
            <a:r>
              <a:rPr lang="en-US" sz="1600" dirty="0"/>
              <a:t>Web</a:t>
            </a:r>
            <a:r>
              <a:rPr lang="ru-RU" sz="1600" dirty="0"/>
              <a:t>-камера</a:t>
            </a:r>
          </a:p>
          <a:p>
            <a:pPr>
              <a:defRPr/>
            </a:pPr>
            <a:r>
              <a:rPr lang="ru-RU" sz="1600" dirty="0"/>
              <a:t>Модем</a:t>
            </a:r>
          </a:p>
        </p:txBody>
      </p:sp>
      <p:sp>
        <p:nvSpPr>
          <p:cNvPr id="9240" name="AutoShape 24"/>
          <p:cNvSpPr>
            <a:spLocks noChangeArrowheads="1"/>
          </p:cNvSpPr>
          <p:nvPr/>
        </p:nvSpPr>
        <p:spPr bwMode="auto">
          <a:xfrm>
            <a:off x="3851275" y="4005263"/>
            <a:ext cx="936625" cy="719137"/>
          </a:xfrm>
          <a:prstGeom prst="upDownArrow">
            <a:avLst>
              <a:gd name="adj1" fmla="val 50000"/>
              <a:gd name="adj2" fmla="val 20000"/>
            </a:avLst>
          </a:prstGeom>
          <a:solidFill>
            <a:schemeClr val="bg1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400"/>
              <a:t>PS/2</a:t>
            </a:r>
            <a:endParaRPr lang="ru-RU" sz="1400"/>
          </a:p>
        </p:txBody>
      </p:sp>
      <p:sp>
        <p:nvSpPr>
          <p:cNvPr id="9241" name="Rectangle 25"/>
          <p:cNvSpPr>
            <a:spLocks noChangeArrowheads="1"/>
          </p:cNvSpPr>
          <p:nvPr/>
        </p:nvSpPr>
        <p:spPr bwMode="auto">
          <a:xfrm>
            <a:off x="3708400" y="4724400"/>
            <a:ext cx="1295400" cy="576263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Клавиатура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Мышь</a:t>
            </a:r>
          </a:p>
        </p:txBody>
      </p:sp>
      <p:sp>
        <p:nvSpPr>
          <p:cNvPr id="9242" name="Rectangle 30"/>
          <p:cNvSpPr>
            <a:spLocks noChangeArrowheads="1"/>
          </p:cNvSpPr>
          <p:nvPr/>
        </p:nvSpPr>
        <p:spPr bwMode="auto">
          <a:xfrm>
            <a:off x="6516688" y="5445125"/>
            <a:ext cx="1584325" cy="57626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Цифровые </a:t>
            </a:r>
          </a:p>
          <a:p>
            <a:pPr algn="ctr"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видеокамеры</a:t>
            </a:r>
          </a:p>
        </p:txBody>
      </p:sp>
      <p:grpSp>
        <p:nvGrpSpPr>
          <p:cNvPr id="2" name="Group 32"/>
          <p:cNvGrpSpPr>
            <a:grpSpLocks/>
          </p:cNvGrpSpPr>
          <p:nvPr/>
        </p:nvGrpSpPr>
        <p:grpSpPr bwMode="auto">
          <a:xfrm>
            <a:off x="5003800" y="4005263"/>
            <a:ext cx="1512888" cy="1944687"/>
            <a:chOff x="3152" y="2523"/>
            <a:chExt cx="953" cy="1225"/>
          </a:xfrm>
        </p:grpSpPr>
        <p:sp>
          <p:nvSpPr>
            <p:cNvPr id="13345" name="AutoShape 27"/>
            <p:cNvSpPr>
              <a:spLocks noChangeArrowheads="1"/>
            </p:cNvSpPr>
            <p:nvPr/>
          </p:nvSpPr>
          <p:spPr bwMode="auto">
            <a:xfrm>
              <a:off x="3152" y="2523"/>
              <a:ext cx="136" cy="1134"/>
            </a:xfrm>
            <a:prstGeom prst="upArrow">
              <a:avLst>
                <a:gd name="adj1" fmla="val 50000"/>
                <a:gd name="adj2" fmla="val 208456"/>
              </a:avLst>
            </a:prstGeom>
            <a:solidFill>
              <a:schemeClr val="bg1"/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3346" name="AutoShape 29"/>
            <p:cNvSpPr>
              <a:spLocks noChangeArrowheads="1"/>
            </p:cNvSpPr>
            <p:nvPr/>
          </p:nvSpPr>
          <p:spPr bwMode="auto">
            <a:xfrm>
              <a:off x="3198" y="3430"/>
              <a:ext cx="907" cy="318"/>
            </a:xfrm>
            <a:prstGeom prst="rightArrow">
              <a:avLst>
                <a:gd name="adj1" fmla="val 50000"/>
                <a:gd name="adj2" fmla="val 71305"/>
              </a:avLst>
            </a:prstGeom>
            <a:solidFill>
              <a:schemeClr val="bg1"/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sz="1400"/>
                <a:t>IEEE 1394</a:t>
              </a:r>
              <a:endParaRPr lang="ru-RU" sz="1400"/>
            </a:p>
          </p:txBody>
        </p:sp>
        <p:sp>
          <p:nvSpPr>
            <p:cNvPr id="13347" name="Rectangle 31"/>
            <p:cNvSpPr>
              <a:spLocks noChangeArrowheads="1"/>
            </p:cNvSpPr>
            <p:nvPr/>
          </p:nvSpPr>
          <p:spPr bwMode="auto">
            <a:xfrm>
              <a:off x="3198" y="3475"/>
              <a:ext cx="45" cy="182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9244" name="AutoShape 34"/>
          <p:cNvSpPr>
            <a:spLocks noChangeArrowheads="1"/>
          </p:cNvSpPr>
          <p:nvPr/>
        </p:nvSpPr>
        <p:spPr bwMode="auto">
          <a:xfrm flipH="1">
            <a:off x="3492500" y="4005263"/>
            <a:ext cx="215900" cy="1655762"/>
          </a:xfrm>
          <a:prstGeom prst="upArrow">
            <a:avLst>
              <a:gd name="adj1" fmla="val 50000"/>
              <a:gd name="adj2" fmla="val 191728"/>
            </a:avLst>
          </a:prstGeom>
          <a:solidFill>
            <a:schemeClr val="bg1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9245" name="AutoShape 35"/>
          <p:cNvSpPr>
            <a:spLocks noChangeArrowheads="1"/>
          </p:cNvSpPr>
          <p:nvPr/>
        </p:nvSpPr>
        <p:spPr bwMode="auto">
          <a:xfrm flipH="1">
            <a:off x="3059113" y="5445125"/>
            <a:ext cx="577850" cy="288925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bg1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ru-RU" sz="1400"/>
          </a:p>
        </p:txBody>
      </p:sp>
      <p:sp>
        <p:nvSpPr>
          <p:cNvPr id="13341" name="Rectangle 36"/>
          <p:cNvSpPr>
            <a:spLocks noChangeArrowheads="1"/>
          </p:cNvSpPr>
          <p:nvPr/>
        </p:nvSpPr>
        <p:spPr bwMode="auto">
          <a:xfrm flipH="1">
            <a:off x="3563938" y="5372100"/>
            <a:ext cx="71437" cy="2889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9247" name="Rectangle 37"/>
          <p:cNvSpPr>
            <a:spLocks noChangeArrowheads="1"/>
          </p:cNvSpPr>
          <p:nvPr/>
        </p:nvSpPr>
        <p:spPr bwMode="auto">
          <a:xfrm>
            <a:off x="1835150" y="5300663"/>
            <a:ext cx="1223963" cy="57626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Звуковая </a:t>
            </a:r>
          </a:p>
          <a:p>
            <a:pPr algn="ctr"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микросхема</a:t>
            </a:r>
          </a:p>
        </p:txBody>
      </p:sp>
      <p:sp>
        <p:nvSpPr>
          <p:cNvPr id="9248" name="AutoShape 38"/>
          <p:cNvSpPr>
            <a:spLocks noChangeArrowheads="1"/>
          </p:cNvSpPr>
          <p:nvPr/>
        </p:nvSpPr>
        <p:spPr bwMode="auto">
          <a:xfrm>
            <a:off x="1619250" y="5445125"/>
            <a:ext cx="215900" cy="288925"/>
          </a:xfrm>
          <a:prstGeom prst="leftRightArrow">
            <a:avLst>
              <a:gd name="adj1" fmla="val 50000"/>
              <a:gd name="adj2" fmla="val 20000"/>
            </a:avLst>
          </a:prstGeom>
          <a:solidFill>
            <a:schemeClr val="bg1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ru-RU" sz="1400"/>
          </a:p>
        </p:txBody>
      </p:sp>
      <p:sp>
        <p:nvSpPr>
          <p:cNvPr id="9249" name="Rectangle 39"/>
          <p:cNvSpPr>
            <a:spLocks noChangeArrowheads="1"/>
          </p:cNvSpPr>
          <p:nvPr/>
        </p:nvSpPr>
        <p:spPr bwMode="auto">
          <a:xfrm>
            <a:off x="179388" y="5157788"/>
            <a:ext cx="1404937" cy="8636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Микрофон</a:t>
            </a:r>
          </a:p>
          <a:p>
            <a:pPr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Колонки</a:t>
            </a:r>
          </a:p>
          <a:p>
            <a:pPr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Наушники</a:t>
            </a:r>
          </a:p>
        </p:txBody>
      </p:sp>
      <p:sp>
        <p:nvSpPr>
          <p:cNvPr id="37" name="Номер слайда 3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AC4C2-08A6-4688-959D-5A57C259D60B}" type="slidenum">
              <a:rPr lang="ru-RU" smtClean="0"/>
              <a:pPr/>
              <a:t>20</a:t>
            </a:fld>
            <a:endParaRPr lang="ru-RU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20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9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9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500"/>
                            </p:stCondLst>
                            <p:childTnLst>
                              <p:par>
                                <p:cTn id="3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92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2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2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6500"/>
                            </p:stCondLst>
                            <p:childTnLst>
                              <p:par>
                                <p:cTn id="4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2000"/>
                                        <p:tgtEl>
                                          <p:spTgt spid="9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8500"/>
                            </p:stCondLst>
                            <p:childTnLst>
                              <p:par>
                                <p:cTn id="4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92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92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92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2000"/>
                                        <p:tgtEl>
                                          <p:spTgt spid="9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000"/>
                            </p:stCondLst>
                            <p:childTnLst>
                              <p:par>
                                <p:cTn id="6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"/>
                            </p:stCondLst>
                            <p:childTnLst>
                              <p:par>
                                <p:cTn id="6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2000"/>
                                        <p:tgtEl>
                                          <p:spTgt spid="9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2000"/>
                                        <p:tgtEl>
                                          <p:spTgt spid="9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000"/>
                            </p:stCondLst>
                            <p:childTnLst>
                              <p:par>
                                <p:cTn id="7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9" dur="2000"/>
                                        <p:tgtEl>
                                          <p:spTgt spid="9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4000"/>
                            </p:stCondLst>
                            <p:childTnLst>
                              <p:par>
                                <p:cTn id="8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2000"/>
                                        <p:tgtEl>
                                          <p:spTgt spid="9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000"/>
                            </p:stCondLst>
                            <p:childTnLst>
                              <p:par>
                                <p:cTn id="8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2000"/>
                                        <p:tgtEl>
                                          <p:spTgt spid="9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000"/>
                            </p:stCondLst>
                            <p:childTnLst>
                              <p:par>
                                <p:cTn id="8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8000"/>
                            </p:stCondLst>
                            <p:childTnLst>
                              <p:par>
                                <p:cTn id="9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4" dur="2000"/>
                                        <p:tgtEl>
                                          <p:spTgt spid="9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0000"/>
                            </p:stCondLst>
                            <p:childTnLst>
                              <p:par>
                                <p:cTn id="9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0000"/>
                            </p:stCondLst>
                            <p:childTnLst>
                              <p:par>
                                <p:cTn id="9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1" dur="2000"/>
                                        <p:tgtEl>
                                          <p:spTgt spid="9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2000"/>
                                        <p:tgtEl>
                                          <p:spTgt spid="9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1" grpId="0" animBg="1"/>
      <p:bldP spid="9222" grpId="0" animBg="1"/>
      <p:bldP spid="9223" grpId="0" animBg="1"/>
      <p:bldP spid="9224" grpId="0" animBg="1"/>
      <p:bldP spid="9225" grpId="0" animBg="1"/>
      <p:bldP spid="9226" grpId="0" animBg="1"/>
      <p:bldP spid="9227" grpId="0" animBg="1"/>
      <p:bldP spid="9228" grpId="0" animBg="1"/>
      <p:bldP spid="9229" grpId="0" animBg="1"/>
      <p:bldP spid="9230" grpId="0" animBg="1"/>
      <p:bldP spid="9231" grpId="0" animBg="1"/>
      <p:bldP spid="9232" grpId="0" animBg="1"/>
      <p:bldP spid="9233" grpId="0" animBg="1"/>
      <p:bldP spid="9234" grpId="0" animBg="1"/>
      <p:bldP spid="9235" grpId="0" animBg="1"/>
      <p:bldP spid="9236" grpId="0" animBg="1"/>
      <p:bldP spid="9237" grpId="0" animBg="1"/>
      <p:bldP spid="9238" grpId="0" animBg="1"/>
      <p:bldP spid="9239" grpId="0" animBg="1"/>
      <p:bldP spid="9240" grpId="0" animBg="1"/>
      <p:bldP spid="9241" grpId="0" animBg="1"/>
      <p:bldP spid="9242" grpId="0" animBg="1"/>
      <p:bldP spid="9244" grpId="0" animBg="1"/>
      <p:bldP spid="9245" grpId="0" animBg="1"/>
      <p:bldP spid="9247" grpId="0" animBg="1"/>
      <p:bldP spid="9248" grpId="0" animBg="1"/>
      <p:bldP spid="924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2915816" y="274638"/>
            <a:ext cx="5770984" cy="1143000"/>
          </a:xfrm>
        </p:spPr>
        <p:txBody>
          <a:bodyPr/>
          <a:lstStyle/>
          <a:p>
            <a:pPr>
              <a:defRPr/>
            </a:pPr>
            <a:r>
              <a:rPr lang="ru-RU" sz="48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Процессор</a:t>
            </a:r>
          </a:p>
        </p:txBody>
      </p:sp>
      <p:sp>
        <p:nvSpPr>
          <p:cNvPr id="14339" name="Содержимое 6"/>
          <p:cNvSpPr>
            <a:spLocks noGrp="1"/>
          </p:cNvSpPr>
          <p:nvPr>
            <p:ph idx="1"/>
          </p:nvPr>
        </p:nvSpPr>
        <p:spPr>
          <a:xfrm>
            <a:off x="971600" y="3068960"/>
            <a:ext cx="7758112" cy="2841178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ru-RU" b="1" dirty="0" smtClean="0"/>
              <a:t>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это мозг компьютера, который находится на материнской плате и управляет работой всех  частей компьютера, в том числе и периферийных устройств.</a:t>
            </a:r>
          </a:p>
          <a:p>
            <a:pPr>
              <a:buFont typeface="Arial" charset="0"/>
              <a:buNone/>
            </a:pPr>
            <a:endParaRPr lang="ru-RU" b="1" i="1" dirty="0" smtClean="0"/>
          </a:p>
        </p:txBody>
      </p:sp>
      <p:pic>
        <p:nvPicPr>
          <p:cNvPr id="14340" name="Picture 5" descr="процессор вид4"/>
          <p:cNvPicPr>
            <a:picLocks noChangeAspect="1" noChangeArrowheads="1"/>
          </p:cNvPicPr>
          <p:nvPr/>
        </p:nvPicPr>
        <p:blipFill>
          <a:blip r:embed="rId2" cstate="print">
            <a:lum bright="6000"/>
          </a:blip>
          <a:srcRect/>
          <a:stretch>
            <a:fillRect/>
          </a:stretch>
        </p:blipFill>
        <p:spPr bwMode="auto">
          <a:xfrm>
            <a:off x="7143750" y="4929188"/>
            <a:ext cx="2000250" cy="1719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2" name="Picture 10" descr="palomino-mobile_small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50" y="357188"/>
            <a:ext cx="2990106" cy="24957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AC4C2-08A6-4688-959D-5A57C259D60B}" type="slidenum">
              <a:rPr lang="ru-RU" smtClean="0"/>
              <a:pPr/>
              <a:t>21</a:t>
            </a:fld>
            <a:endParaRPr lang="ru-RU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4" descr="процессор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23850" y="981075"/>
            <a:ext cx="2743200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WordArt 5"/>
          <p:cNvSpPr>
            <a:spLocks noChangeArrowheads="1" noChangeShapeType="1" noTextEdit="1"/>
          </p:cNvSpPr>
          <p:nvPr/>
        </p:nvSpPr>
        <p:spPr bwMode="auto">
          <a:xfrm>
            <a:off x="3563938" y="476250"/>
            <a:ext cx="3457575" cy="5175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accent2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"/>
                <a:cs typeface="Arial"/>
              </a:rPr>
              <a:t>Процессор</a:t>
            </a:r>
          </a:p>
        </p:txBody>
      </p:sp>
      <p:sp>
        <p:nvSpPr>
          <p:cNvPr id="8196" name="AutoShape 6"/>
          <p:cNvSpPr>
            <a:spLocks noChangeArrowheads="1"/>
          </p:cNvSpPr>
          <p:nvPr/>
        </p:nvSpPr>
        <p:spPr bwMode="auto">
          <a:xfrm>
            <a:off x="2411413" y="2205038"/>
            <a:ext cx="5470525" cy="3889375"/>
          </a:xfrm>
          <a:prstGeom prst="horizontalScroll">
            <a:avLst>
              <a:gd name="adj" fmla="val 12500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8197" name="Text Box 7"/>
          <p:cNvSpPr txBox="1">
            <a:spLocks noChangeArrowheads="1"/>
          </p:cNvSpPr>
          <p:nvPr/>
        </p:nvSpPr>
        <p:spPr bwMode="auto">
          <a:xfrm>
            <a:off x="3059832" y="2133600"/>
            <a:ext cx="381642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Характеристики: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198" name="Text Box 8"/>
          <p:cNvSpPr txBox="1">
            <a:spLocks noChangeArrowheads="1"/>
          </p:cNvSpPr>
          <p:nvPr/>
        </p:nvSpPr>
        <p:spPr bwMode="auto">
          <a:xfrm>
            <a:off x="3779838" y="3284538"/>
            <a:ext cx="3457575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Char char="•"/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Тактовая частота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Разрядность 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Архитектура процессора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38200" y="1447800"/>
            <a:ext cx="8096250" cy="4800600"/>
          </a:xfrm>
        </p:spPr>
        <p:txBody>
          <a:bodyPr>
            <a:normAutofit/>
          </a:bodyPr>
          <a:lstStyle/>
          <a:p>
            <a:pPr>
              <a:buFont typeface="Arial" charset="0"/>
              <a:buNone/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настоящее время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производительность процессоров повышается за счет усовершенствования его архитектуры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539496" indent="-457200">
              <a:buFont typeface="Arial" charset="0"/>
              <a:buAutoNum type="arabicPeriod"/>
              <a:defRPr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в структуру процессора вводится 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кэш-память</a:t>
            </a:r>
          </a:p>
          <a:p>
            <a:pPr marL="539496" indent="-457200">
              <a:buFont typeface="Arial" charset="0"/>
              <a:buAutoNum type="arabicPeriod"/>
              <a:defRPr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вместо одного 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ядра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 используют 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2 или 4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, которые параллельно выполняют вычисления.</a:t>
            </a:r>
            <a:endParaRPr lang="ru-RU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AC4C2-08A6-4688-959D-5A57C259D60B}" type="slidenum">
              <a:rPr lang="ru-RU" smtClean="0"/>
              <a:pPr/>
              <a:t>23</a:t>
            </a:fld>
            <a:endParaRPr lang="ru-RU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Общая схема ПК</a:t>
            </a:r>
            <a:endParaRPr lang="ru-RU" dirty="0"/>
          </a:p>
        </p:txBody>
      </p:sp>
      <p:pic>
        <p:nvPicPr>
          <p:cNvPr id="4" name="Содержимое 3" descr="http://www.iiikt.narod.ru/osnov/mat3/ch1.jpg"/>
          <p:cNvPicPr>
            <a:picLocks noGrp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1500174"/>
            <a:ext cx="8286808" cy="5357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Заголовок 1"/>
          <p:cNvSpPr>
            <a:spLocks noGrp="1"/>
          </p:cNvSpPr>
          <p:nvPr>
            <p:ph type="title"/>
          </p:nvPr>
        </p:nvSpPr>
        <p:spPr>
          <a:xfrm>
            <a:off x="500063" y="5715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Память компьютера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предназначена для хранения информации</a:t>
            </a:r>
            <a:endParaRPr lang="ru-RU" dirty="0" smtClean="0"/>
          </a:p>
        </p:txBody>
      </p:sp>
      <p:sp>
        <p:nvSpPr>
          <p:cNvPr id="19459" name="Текст 3"/>
          <p:cNvSpPr>
            <a:spLocks noGrp="1"/>
          </p:cNvSpPr>
          <p:nvPr>
            <p:ph type="body" idx="1"/>
          </p:nvPr>
        </p:nvSpPr>
        <p:spPr>
          <a:xfrm>
            <a:off x="500063" y="2786063"/>
            <a:ext cx="4040187" cy="639762"/>
          </a:xfrm>
        </p:spPr>
        <p:txBody>
          <a:bodyPr/>
          <a:lstStyle/>
          <a:p>
            <a:pPr algn="ctr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Внутренняя</a:t>
            </a:r>
          </a:p>
        </p:txBody>
      </p:sp>
      <p:sp>
        <p:nvSpPr>
          <p:cNvPr id="19460" name="Содержимое 4"/>
          <p:cNvSpPr>
            <a:spLocks noGrp="1"/>
          </p:cNvSpPr>
          <p:nvPr>
            <p:ph sz="half" idx="2"/>
          </p:nvPr>
        </p:nvSpPr>
        <p:spPr>
          <a:xfrm>
            <a:off x="457200" y="3714750"/>
            <a:ext cx="4040188" cy="2411413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ru-RU" dirty="0" smtClean="0"/>
              <a:t>-  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расположена внутри системного блока и предназначена для 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кратковременного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хранения информации</a:t>
            </a:r>
          </a:p>
        </p:txBody>
      </p:sp>
      <p:sp>
        <p:nvSpPr>
          <p:cNvPr id="19461" name="Текст 5"/>
          <p:cNvSpPr>
            <a:spLocks noGrp="1"/>
          </p:cNvSpPr>
          <p:nvPr>
            <p:ph type="body" sz="quarter" idx="3"/>
          </p:nvPr>
        </p:nvSpPr>
        <p:spPr>
          <a:xfrm>
            <a:off x="4643438" y="2857500"/>
            <a:ext cx="4041775" cy="639763"/>
          </a:xfrm>
        </p:spPr>
        <p:txBody>
          <a:bodyPr/>
          <a:lstStyle/>
          <a:p>
            <a:pPr algn="ctr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Внешняя</a:t>
            </a:r>
          </a:p>
        </p:txBody>
      </p:sp>
      <p:sp>
        <p:nvSpPr>
          <p:cNvPr id="19462" name="Содержимое 6"/>
          <p:cNvSpPr>
            <a:spLocks noGrp="1"/>
          </p:cNvSpPr>
          <p:nvPr>
            <p:ph sz="quarter" idx="4"/>
          </p:nvPr>
        </p:nvSpPr>
        <p:spPr>
          <a:xfrm>
            <a:off x="4645025" y="3714750"/>
            <a:ext cx="4041775" cy="2411413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ru-RU" dirty="0" smtClean="0"/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расположена снаружи системного блока и предназначена для 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долговременного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хранения информации</a:t>
            </a:r>
          </a:p>
        </p:txBody>
      </p:sp>
      <p:sp>
        <p:nvSpPr>
          <p:cNvPr id="8" name="Текст 3"/>
          <p:cNvSpPr txBox="1">
            <a:spLocks/>
          </p:cNvSpPr>
          <p:nvPr/>
        </p:nvSpPr>
        <p:spPr bwMode="auto">
          <a:xfrm>
            <a:off x="2500313" y="1714500"/>
            <a:ext cx="4040187" cy="639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ctr" eaLnBrk="0" hangingPunct="0">
              <a:spcBef>
                <a:spcPct val="20000"/>
              </a:spcBef>
              <a:buFont typeface="Arial" charset="0"/>
              <a:buNone/>
              <a:defRPr/>
            </a:pPr>
            <a:r>
              <a:rPr lang="ru-RU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Виды памяти</a:t>
            </a:r>
          </a:p>
        </p:txBody>
      </p:sp>
      <p:cxnSp>
        <p:nvCxnSpPr>
          <p:cNvPr id="10" name="Прямая со стрелкой 9"/>
          <p:cNvCxnSpPr/>
          <p:nvPr/>
        </p:nvCxnSpPr>
        <p:spPr>
          <a:xfrm rot="10800000" flipV="1">
            <a:off x="3143250" y="2357438"/>
            <a:ext cx="714375" cy="50006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>
            <a:off x="5357813" y="2357438"/>
            <a:ext cx="714375" cy="642937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3" name="Номер слайда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AC4C2-08A6-4688-959D-5A57C259D60B}" type="slidenum">
              <a:rPr lang="ru-RU" smtClean="0"/>
              <a:pPr/>
              <a:t>25</a:t>
            </a:fld>
            <a:endParaRPr lang="ru-RU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ru-RU" sz="48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Виды внутренней памяти</a:t>
            </a:r>
            <a:endParaRPr lang="ru-RU" sz="4800" b="1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928813"/>
            <a:ext cx="8229600" cy="4197350"/>
          </a:xfrm>
        </p:spPr>
        <p:txBody>
          <a:bodyPr/>
          <a:lstStyle/>
          <a:p>
            <a:pPr marL="514350" indent="-514350">
              <a:buFont typeface="Arial" charset="0"/>
              <a:buAutoNum type="arabicPeriod"/>
              <a:defRPr/>
            </a:pPr>
            <a:r>
              <a:rPr lang="ru-RU" b="1" i="1" dirty="0" smtClean="0"/>
              <a:t>ПЗУ (</a:t>
            </a:r>
            <a:r>
              <a:rPr lang="en-US" b="1" i="1" dirty="0" smtClean="0"/>
              <a:t>ROM</a:t>
            </a:r>
            <a:r>
              <a:rPr lang="ru-RU" b="1" i="1" dirty="0" smtClean="0"/>
              <a:t>)</a:t>
            </a:r>
            <a:r>
              <a:rPr lang="en-US" b="1" i="1" dirty="0" smtClean="0"/>
              <a:t> </a:t>
            </a:r>
            <a:r>
              <a:rPr lang="en-US" dirty="0" smtClean="0"/>
              <a:t>– </a:t>
            </a:r>
            <a:r>
              <a:rPr lang="ru-RU" dirty="0" smtClean="0"/>
              <a:t>постоянное запоминающее устройство</a:t>
            </a:r>
          </a:p>
          <a:p>
            <a:pPr marL="514350" indent="-514350">
              <a:buFont typeface="Arial" charset="0"/>
              <a:buAutoNum type="arabicPeriod"/>
              <a:defRPr/>
            </a:pPr>
            <a:endParaRPr lang="ru-RU" dirty="0" smtClean="0"/>
          </a:p>
          <a:p>
            <a:pPr>
              <a:buFont typeface="Arial" charset="0"/>
              <a:buNone/>
              <a:defRPr/>
            </a:pPr>
            <a:r>
              <a:rPr lang="ru-RU" dirty="0" smtClean="0"/>
              <a:t>2. </a:t>
            </a:r>
            <a:r>
              <a:rPr lang="ru-RU" b="1" i="1" dirty="0" smtClean="0"/>
              <a:t>ОЗУ</a:t>
            </a:r>
            <a:r>
              <a:rPr lang="en-US" b="1" i="1" dirty="0" smtClean="0"/>
              <a:t> (RAM)</a:t>
            </a:r>
            <a:r>
              <a:rPr lang="ru-RU" b="1" i="1" dirty="0" smtClean="0"/>
              <a:t> </a:t>
            </a:r>
            <a:r>
              <a:rPr lang="ru-RU" dirty="0" smtClean="0"/>
              <a:t>– оперативное запоминающее устройство</a:t>
            </a:r>
          </a:p>
        </p:txBody>
      </p:sp>
      <p:pic>
        <p:nvPicPr>
          <p:cNvPr id="20484" name="Picture 17" descr="kingston_ddr"/>
          <p:cNvPicPr>
            <a:picLocks noChangeAspect="1" noChangeArrowheads="1"/>
          </p:cNvPicPr>
          <p:nvPr/>
        </p:nvPicPr>
        <p:blipFill>
          <a:blip r:embed="rId2" cstate="print"/>
          <a:srcRect l="2231" t="24525" r="2182" b="28455"/>
          <a:stretch>
            <a:fillRect/>
          </a:stretch>
        </p:blipFill>
        <p:spPr bwMode="auto">
          <a:xfrm>
            <a:off x="1000125" y="4786313"/>
            <a:ext cx="3671888" cy="1025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5" name="Picture 2" descr="&amp;Bcy;&amp;acy;&amp;zcy;&amp;ocy;&amp;vcy;&amp;acy;&amp;yacy; &amp;scy;&amp;icy;&amp;scy;&amp;tcy;&amp;iecy;&amp;mcy;&amp;acy; &amp;vcy;&amp;vcy;&amp;ocy;&amp;dcy;&amp;acy;-&amp;vcy;&amp;ycy;&amp;vcy;&amp;ocy;&amp;dcy;&amp;acy; BIO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43313" y="2428875"/>
            <a:ext cx="1785937" cy="1250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AC4C2-08A6-4688-959D-5A57C259D60B}" type="slidenum">
              <a:rPr lang="ru-RU" smtClean="0"/>
              <a:pPr/>
              <a:t>26</a:t>
            </a:fld>
            <a:endParaRPr lang="ru-RU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 Box 3"/>
          <p:cNvSpPr txBox="1">
            <a:spLocks noChangeArrowheads="1"/>
          </p:cNvSpPr>
          <p:nvPr/>
        </p:nvSpPr>
        <p:spPr bwMode="auto">
          <a:xfrm>
            <a:off x="428625" y="285750"/>
            <a:ext cx="8353425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Оперативная память ОЗУ (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RAM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)</a:t>
            </a:r>
          </a:p>
        </p:txBody>
      </p:sp>
      <p:pic>
        <p:nvPicPr>
          <p:cNvPr id="21507" name="Picture 15" descr="kingmax-66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50" y="4500563"/>
            <a:ext cx="3671888" cy="163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8" name="Picture 17" descr="kingston_ddr"/>
          <p:cNvPicPr>
            <a:picLocks noChangeAspect="1" noChangeArrowheads="1"/>
          </p:cNvPicPr>
          <p:nvPr/>
        </p:nvPicPr>
        <p:blipFill>
          <a:blip r:embed="rId3" cstate="print"/>
          <a:srcRect l="2231" t="24525" r="2182" b="28455"/>
          <a:stretch>
            <a:fillRect/>
          </a:stretch>
        </p:blipFill>
        <p:spPr bwMode="auto">
          <a:xfrm>
            <a:off x="285750" y="3357563"/>
            <a:ext cx="3671888" cy="1025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9" name="Text Box 19"/>
          <p:cNvSpPr txBox="1">
            <a:spLocks noChangeArrowheads="1"/>
          </p:cNvSpPr>
          <p:nvPr/>
        </p:nvSpPr>
        <p:spPr bwMode="auto">
          <a:xfrm>
            <a:off x="357188" y="1000125"/>
            <a:ext cx="8640762" cy="1200150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n-US" sz="1600" dirty="0"/>
              <a:t>   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Оперативная память изготавливается в виде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модулей памяти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и предназначена для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временного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хранения информации (пока компьютер включен).    </a:t>
            </a:r>
          </a:p>
        </p:txBody>
      </p:sp>
      <p:pic>
        <p:nvPicPr>
          <p:cNvPr id="21511" name="Picture 30" descr="system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94188" y="3500438"/>
            <a:ext cx="4568825" cy="2944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12" name="AutoShape 31"/>
          <p:cNvSpPr>
            <a:spLocks noChangeArrowheads="1"/>
          </p:cNvSpPr>
          <p:nvPr/>
        </p:nvSpPr>
        <p:spPr bwMode="auto">
          <a:xfrm>
            <a:off x="6300788" y="3284538"/>
            <a:ext cx="2303462" cy="792162"/>
          </a:xfrm>
          <a:prstGeom prst="roundRect">
            <a:avLst>
              <a:gd name="adj" fmla="val 16667"/>
            </a:avLst>
          </a:pr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AC4C2-08A6-4688-959D-5A57C259D60B}" type="slidenum">
              <a:rPr lang="ru-RU" smtClean="0"/>
              <a:pPr/>
              <a:t>27</a:t>
            </a:fld>
            <a:endParaRPr lang="ru-RU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87"/>
          </a:xfrm>
        </p:spPr>
        <p:txBody>
          <a:bodyPr/>
          <a:lstStyle/>
          <a:p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Постоянная память</a:t>
            </a: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ПЗУ</a:t>
            </a: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 (ROM</a:t>
            </a:r>
            <a:r>
              <a:rPr lang="en-US" sz="4000" b="1" dirty="0" smtClean="0"/>
              <a:t>)</a:t>
            </a:r>
            <a:endParaRPr lang="ru-RU" sz="4000" b="1" dirty="0" smtClean="0"/>
          </a:p>
        </p:txBody>
      </p:sp>
      <p:sp>
        <p:nvSpPr>
          <p:cNvPr id="22531" name="Содержимое 2"/>
          <p:cNvSpPr>
            <a:spLocks noGrp="1"/>
          </p:cNvSpPr>
          <p:nvPr>
            <p:ph idx="1"/>
          </p:nvPr>
        </p:nvSpPr>
        <p:spPr>
          <a:xfrm>
            <a:off x="457200" y="2857500"/>
            <a:ext cx="7900988" cy="3268663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ru-RU" sz="2800" dirty="0" smtClean="0"/>
              <a:t>   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/>
          </a:p>
        </p:txBody>
      </p:sp>
      <p:pic>
        <p:nvPicPr>
          <p:cNvPr id="22532" name="Picture 2" descr="&amp;Bcy;&amp;acy;&amp;zcy;&amp;ocy;&amp;vcy;&amp;acy;&amp;yacy; &amp;scy;&amp;icy;&amp;scy;&amp;tcy;&amp;iecy;&amp;mcy;&amp;acy; &amp;vcy;&amp;vcy;&amp;ocy;&amp;dcy;&amp;acy;-&amp;vcy;&amp;ycy;&amp;vcy;&amp;ocy;&amp;dcy;&amp;acy; BIO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32040" y="3299386"/>
            <a:ext cx="4011910" cy="3009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Содержимое 2"/>
          <p:cNvSpPr txBox="1">
            <a:spLocks/>
          </p:cNvSpPr>
          <p:nvPr/>
        </p:nvSpPr>
        <p:spPr bwMode="auto">
          <a:xfrm>
            <a:off x="611560" y="1700808"/>
            <a:ext cx="6286500" cy="13498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buFont typeface="Arial" charset="0"/>
              <a:buNone/>
              <a:defRPr/>
            </a:pPr>
            <a:r>
              <a:rPr lang="ru-RU" sz="2800" dirty="0">
                <a:latin typeface="+mn-lt"/>
              </a:rPr>
              <a:t>   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800" i="1" dirty="0">
                <a:latin typeface="Times New Roman" pitchFamily="18" charset="0"/>
                <a:cs typeface="Times New Roman" pitchFamily="18" charset="0"/>
              </a:rPr>
              <a:t>предназначена для хранения программ для запуска компьютера (</a:t>
            </a:r>
            <a:r>
              <a:rPr lang="en-US" sz="2800" i="1" dirty="0">
                <a:latin typeface="Times New Roman" pitchFamily="18" charset="0"/>
                <a:cs typeface="Times New Roman" pitchFamily="18" charset="0"/>
              </a:rPr>
              <a:t>BIOS</a:t>
            </a:r>
            <a:r>
              <a:rPr lang="ru-RU" sz="2800" i="1" dirty="0">
                <a:latin typeface="Times New Roman" pitchFamily="18" charset="0"/>
                <a:cs typeface="Times New Roman" pitchFamily="18" charset="0"/>
              </a:rPr>
              <a:t>)</a:t>
            </a:r>
            <a:endParaRPr lang="ru-RU" sz="32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AC4C2-08A6-4688-959D-5A57C259D60B}" type="slidenum">
              <a:rPr lang="ru-RU" smtClean="0"/>
              <a:pPr/>
              <a:t>28</a:t>
            </a:fld>
            <a:endParaRPr lang="ru-RU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87"/>
          </a:xfrm>
        </p:spPr>
        <p:txBody>
          <a:bodyPr/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Внешняя память</a:t>
            </a:r>
          </a:p>
        </p:txBody>
      </p:sp>
      <p:sp>
        <p:nvSpPr>
          <p:cNvPr id="14339" name="Содержимое 2"/>
          <p:cNvSpPr>
            <a:spLocks noGrp="1"/>
          </p:cNvSpPr>
          <p:nvPr>
            <p:ph idx="1"/>
          </p:nvPr>
        </p:nvSpPr>
        <p:spPr>
          <a:xfrm>
            <a:off x="457200" y="1071563"/>
            <a:ext cx="8229600" cy="5054600"/>
          </a:xfrm>
        </p:spPr>
        <p:txBody>
          <a:bodyPr/>
          <a:lstStyle/>
          <a:p>
            <a:pPr>
              <a:buFontTx/>
              <a:buChar char="-"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предназначена для долговременного хранения информации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FontTx/>
              <a:buChar char="-"/>
            </a:pPr>
            <a:endParaRPr lang="ru-RU" dirty="0" smtClean="0"/>
          </a:p>
          <a:p>
            <a:pPr algn="ctr">
              <a:buFont typeface="Arial" charset="0"/>
              <a:buNone/>
            </a:pPr>
            <a:r>
              <a:rPr lang="ru-RU" u="sng" dirty="0" smtClean="0">
                <a:latin typeface="Times New Roman" pitchFamily="18" charset="0"/>
                <a:cs typeface="Times New Roman" pitchFamily="18" charset="0"/>
              </a:rPr>
              <a:t>Устройства внешней памяти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just">
              <a:buFont typeface="Arial" charset="0"/>
              <a:buNone/>
            </a:pPr>
            <a:endParaRPr lang="ru-RU" dirty="0" smtClean="0"/>
          </a:p>
          <a:p>
            <a:pPr algn="just">
              <a:buFont typeface="Arial" charset="0"/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Винчестер</a:t>
            </a:r>
            <a:r>
              <a:rPr lang="ru-RU" dirty="0" smtClean="0"/>
              <a:t>        </a:t>
            </a:r>
            <a:r>
              <a:rPr lang="ru-RU" dirty="0" smtClean="0"/>
              <a:t>   </a:t>
            </a:r>
            <a:r>
              <a:rPr lang="ru-RU" b="1" dirty="0" smtClean="0"/>
              <a:t>Д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иски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  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Флэш-карты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340" name="Picture 2" descr="H:\ТАНЯ РАБОТА\Коммерческий техникум\Дисциплины\Информатика\Лекции\Лекция 2\демонстр. матер. для плазм. панели 2\image0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602" y="4572000"/>
            <a:ext cx="2342182" cy="20253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1" name="Picture 3" descr="H:\ТАНЯ РАБОТА\Коммерческий техникум\Дисциплины\Информатика\Лекции\Лекция 2\демонстр. матер. для плазм. панели 2\image01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1689" y="4504953"/>
            <a:ext cx="1948383" cy="19483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2" name="Picture 4" descr="H:\ТАНЯ РАБОТА\Коммерческий техникум\Дисциплины\Информатика\Лекции\Лекция 2\демонстр. матер. для плазм. панели 2\4.htm6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86438" y="4500563"/>
            <a:ext cx="164147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3" name="Picture 5" descr="H:\ТАНЯ РАБОТА\Коммерческий техникум\Дисциплины\Информатика\Лекции\Лекция 2\демонстр. матер. для плазм. панели 2\4.htm7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66677" y="5445224"/>
            <a:ext cx="1762998" cy="10081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9" name="Прямая со стрелкой 8"/>
          <p:cNvCxnSpPr/>
          <p:nvPr/>
        </p:nvCxnSpPr>
        <p:spPr>
          <a:xfrm rot="10800000" flipV="1">
            <a:off x="1571625" y="3286125"/>
            <a:ext cx="1143000" cy="714375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 rot="5400000">
            <a:off x="3963194" y="3607594"/>
            <a:ext cx="644525" cy="1587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>
            <a:off x="6215063" y="3286125"/>
            <a:ext cx="1000125" cy="714375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4" name="Номер слайда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AC4C2-08A6-4688-959D-5A57C259D60B}" type="slidenum">
              <a:rPr lang="ru-RU" smtClean="0"/>
              <a:pPr/>
              <a:t>29</a:t>
            </a:fld>
            <a:endParaRPr lang="ru-RU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5" name="Text Box 3"/>
          <p:cNvSpPr txBox="1">
            <a:spLocks noChangeArrowheads="1"/>
          </p:cNvSpPr>
          <p:nvPr/>
        </p:nvSpPr>
        <p:spPr bwMode="auto">
          <a:xfrm>
            <a:off x="395288" y="0"/>
            <a:ext cx="8353425" cy="7699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4400" b="1" i="1" dirty="0">
                <a:latin typeface="Times New Roman" pitchFamily="18" charset="0"/>
                <a:cs typeface="Times New Roman" pitchFamily="18" charset="0"/>
              </a:rPr>
              <a:t>Винчестер</a:t>
            </a:r>
          </a:p>
        </p:txBody>
      </p:sp>
      <p:pic>
        <p:nvPicPr>
          <p:cNvPr id="15363" name="Picture 11" descr="04_11_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77888"/>
            <a:ext cx="4786313" cy="5489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Содержимое 2"/>
          <p:cNvSpPr txBox="1">
            <a:spLocks/>
          </p:cNvSpPr>
          <p:nvPr/>
        </p:nvSpPr>
        <p:spPr bwMode="auto">
          <a:xfrm>
            <a:off x="5000625" y="857250"/>
            <a:ext cx="3786188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  <a:buFont typeface="Arial" charset="0"/>
              <a:buNone/>
              <a:defRPr/>
            </a:pPr>
            <a:r>
              <a:rPr lang="ru-RU" sz="3200" dirty="0">
                <a:latin typeface="+mn-lt"/>
                <a:cs typeface="+mn-cs"/>
              </a:rPr>
              <a:t>- </a:t>
            </a:r>
            <a:r>
              <a:rPr lang="ru-RU" sz="2800" b="1" i="1" dirty="0">
                <a:latin typeface="Times New Roman" pitchFamily="18" charset="0"/>
                <a:cs typeface="Times New Roman" pitchFamily="18" charset="0"/>
              </a:rPr>
              <a:t>устройство памяти большой емкости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spcBef>
                <a:spcPct val="20000"/>
              </a:spcBef>
              <a:buFont typeface="Arial" charset="0"/>
              <a:buNone/>
              <a:defRPr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    Винчестер представляет собой  набор пластин (металлических дисков), покрытые магнитным материалом –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платтером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, соединенных между собой при помощи шпинделя (вала) и помещенных в твердый металлический корпус.</a:t>
            </a:r>
            <a:r>
              <a:rPr lang="ru-RU" sz="2400" dirty="0">
                <a:latin typeface="+mn-lt"/>
                <a:cs typeface="+mn-cs"/>
              </a:rPr>
              <a:t/>
            </a:r>
            <a:br>
              <a:rPr lang="ru-RU" sz="2400" dirty="0">
                <a:latin typeface="+mn-lt"/>
                <a:cs typeface="+mn-cs"/>
              </a:rPr>
            </a:br>
            <a:endParaRPr lang="ru-RU" sz="2400" dirty="0">
              <a:latin typeface="+mn-lt"/>
              <a:cs typeface="+mn-cs"/>
            </a:endParaRPr>
          </a:p>
          <a:p>
            <a:pPr algn="just">
              <a:spcBef>
                <a:spcPct val="20000"/>
              </a:spcBef>
              <a:buFont typeface="Arial" charset="0"/>
              <a:buNone/>
              <a:defRPr/>
            </a:pPr>
            <a:endParaRPr lang="ru-RU" sz="2400" dirty="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</p:spPr>
        <p:txBody>
          <a:bodyPr/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Характеристики винчестера</a:t>
            </a:r>
          </a:p>
        </p:txBody>
      </p:sp>
      <p:sp>
        <p:nvSpPr>
          <p:cNvPr id="16387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Емкость -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количество информации, помещающееся на диске.</a:t>
            </a:r>
            <a:endParaRPr lang="ru-RU" b="1" i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Быстродействие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– временем доступа к данным, скоростью чтения и записи информации. </a:t>
            </a:r>
          </a:p>
          <a:p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Интерфейс (способ подключения)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— типом контролера, к которому должен </a:t>
            </a:r>
            <a:r>
              <a:rPr lang="ru-RU" smtClean="0">
                <a:latin typeface="Times New Roman" pitchFamily="18" charset="0"/>
                <a:cs typeface="Times New Roman" pitchFamily="18" charset="0"/>
              </a:rPr>
              <a:t>присоединяться </a:t>
            </a:r>
            <a:r>
              <a:rPr lang="ru-RU" smtClean="0">
                <a:latin typeface="Times New Roman" pitchFamily="18" charset="0"/>
                <a:cs typeface="Times New Roman" pitchFamily="18" charset="0"/>
              </a:rPr>
              <a:t>винчестер.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AC4C2-08A6-4688-959D-5A57C259D60B}" type="slidenum">
              <a:rPr lang="ru-RU" smtClean="0"/>
              <a:pPr/>
              <a:t>31</a:t>
            </a:fld>
            <a:endParaRPr lang="ru-RU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 Box 3"/>
          <p:cNvSpPr txBox="1">
            <a:spLocks noChangeArrowheads="1"/>
          </p:cNvSpPr>
          <p:nvPr/>
        </p:nvSpPr>
        <p:spPr bwMode="auto">
          <a:xfrm>
            <a:off x="0" y="0"/>
            <a:ext cx="9144000" cy="523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800" b="1" dirty="0"/>
              <a:t>КАРТЫ ФЛЭШ-ПАМЯТИ</a:t>
            </a:r>
          </a:p>
        </p:txBody>
      </p:sp>
      <p:sp>
        <p:nvSpPr>
          <p:cNvPr id="21507" name="Text Box 4"/>
          <p:cNvSpPr txBox="1">
            <a:spLocks noChangeArrowheads="1"/>
          </p:cNvSpPr>
          <p:nvPr/>
        </p:nvSpPr>
        <p:spPr bwMode="auto">
          <a:xfrm>
            <a:off x="2428875" y="2928938"/>
            <a:ext cx="4105275" cy="3016210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600" dirty="0"/>
              <a:t>    </a:t>
            </a:r>
            <a:endParaRPr lang="ru-RU" sz="1600" dirty="0"/>
          </a:p>
          <a:p>
            <a:pPr algn="ctr">
              <a:spcBef>
                <a:spcPct val="50000"/>
              </a:spcBef>
            </a:pPr>
            <a:r>
              <a:rPr lang="ru-RU" b="1" dirty="0"/>
              <a:t>      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Благодаря низкому энергопотреблению, компактности, долговечности и относительно высокому быстродействию, флэш-память идеально подходит для использования в портативных устройствах.</a:t>
            </a:r>
          </a:p>
          <a:p>
            <a:pPr algn="ctr">
              <a:spcBef>
                <a:spcPct val="50000"/>
              </a:spcBef>
            </a:pPr>
            <a:endParaRPr lang="ru-RU" sz="1600" dirty="0"/>
          </a:p>
        </p:txBody>
      </p:sp>
      <p:pic>
        <p:nvPicPr>
          <p:cNvPr id="21508" name="Picture 24" descr="1119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78625" y="4000500"/>
            <a:ext cx="2365375" cy="231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9" name="Picture 25" descr="104_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313" y="3357563"/>
            <a:ext cx="1731962" cy="288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0" name="Picture 26" descr="38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19100"/>
            <a:ext cx="2357438" cy="2103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1" name="Picture 27" descr="jvc_gr-d32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72250" y="396875"/>
            <a:ext cx="2571750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2" name="Picture 28" descr="item91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29000" y="500063"/>
            <a:ext cx="1844675" cy="2065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3" name="Picture 29" descr="images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132138" y="2924175"/>
            <a:ext cx="504825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14" name="Text Box 30"/>
          <p:cNvSpPr txBox="1">
            <a:spLocks noChangeArrowheads="1"/>
          </p:cNvSpPr>
          <p:nvPr/>
        </p:nvSpPr>
        <p:spPr bwMode="auto">
          <a:xfrm>
            <a:off x="0" y="2643188"/>
            <a:ext cx="2160588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Цифровая фотокамера</a:t>
            </a:r>
          </a:p>
        </p:txBody>
      </p:sp>
      <p:sp>
        <p:nvSpPr>
          <p:cNvPr id="21515" name="Text Box 31"/>
          <p:cNvSpPr txBox="1">
            <a:spLocks noChangeArrowheads="1"/>
          </p:cNvSpPr>
          <p:nvPr/>
        </p:nvSpPr>
        <p:spPr bwMode="auto">
          <a:xfrm>
            <a:off x="3286125" y="2143125"/>
            <a:ext cx="11525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МР3-плеер</a:t>
            </a:r>
          </a:p>
        </p:txBody>
      </p:sp>
      <p:sp>
        <p:nvSpPr>
          <p:cNvPr id="21516" name="Text Box 33"/>
          <p:cNvSpPr txBox="1">
            <a:spLocks noChangeArrowheads="1"/>
          </p:cNvSpPr>
          <p:nvPr/>
        </p:nvSpPr>
        <p:spPr bwMode="auto">
          <a:xfrm>
            <a:off x="357188" y="6286500"/>
            <a:ext cx="2160587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Сотовый телефон</a:t>
            </a:r>
          </a:p>
        </p:txBody>
      </p:sp>
      <p:sp>
        <p:nvSpPr>
          <p:cNvPr id="21517" name="Text Box 34"/>
          <p:cNvSpPr txBox="1">
            <a:spLocks noChangeArrowheads="1"/>
          </p:cNvSpPr>
          <p:nvPr/>
        </p:nvSpPr>
        <p:spPr bwMode="auto">
          <a:xfrm>
            <a:off x="6588125" y="6437313"/>
            <a:ext cx="2160588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Цифровой диктофон</a:t>
            </a:r>
          </a:p>
        </p:txBody>
      </p:sp>
      <p:sp>
        <p:nvSpPr>
          <p:cNvPr id="21518" name="Text Box 35"/>
          <p:cNvSpPr txBox="1">
            <a:spLocks noChangeArrowheads="1"/>
          </p:cNvSpPr>
          <p:nvPr/>
        </p:nvSpPr>
        <p:spPr bwMode="auto">
          <a:xfrm>
            <a:off x="6643688" y="3000375"/>
            <a:ext cx="23050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Цифровая видеокамера</a:t>
            </a:r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7010400" y="6309320"/>
            <a:ext cx="2133600" cy="365125"/>
          </a:xfrm>
        </p:spPr>
        <p:txBody>
          <a:bodyPr/>
          <a:lstStyle/>
          <a:p>
            <a:fld id="{1D2AC4C2-08A6-4688-959D-5A57C259D60B}" type="slidenum">
              <a:rPr lang="ru-RU" smtClean="0"/>
              <a:pPr/>
              <a:t>32</a:t>
            </a:fld>
            <a:endParaRPr lang="ru-RU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57250"/>
          </a:xfrm>
        </p:spPr>
        <p:txBody>
          <a:bodyPr/>
          <a:lstStyle/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Устройства ввода информации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14313" y="1000125"/>
          <a:ext cx="8786874" cy="5821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92895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2895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2895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30118">
                <a:tc rowSpan="2"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hlinkClick r:id="rId2" action="ppaction://hlinksldjump"/>
                        </a:rPr>
                        <a:t>Клавиатура</a:t>
                      </a:r>
                      <a:endParaRPr lang="ru-RU" sz="3600" b="1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3200" b="1" dirty="0" smtClean="0"/>
                        <a:t>Координатные</a:t>
                      </a:r>
                      <a:r>
                        <a:rPr lang="ru-RU" sz="3200" b="1" baseline="0" dirty="0" smtClean="0"/>
                        <a:t> устройства</a:t>
                      </a:r>
                      <a:endParaRPr lang="ru-RU" sz="32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42396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Манипуляторы</a:t>
                      </a:r>
                      <a:endParaRPr lang="ru-RU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Сенсорные панели</a:t>
                      </a:r>
                      <a:endParaRPr lang="ru-RU" sz="2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60566">
                <a:tc rowSpan="4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2400" b="1" dirty="0" smtClean="0">
                          <a:hlinkClick r:id="rId3" action="ppaction://hlinksldjump"/>
                        </a:rPr>
                        <a:t>Мышь</a:t>
                      </a:r>
                      <a:endParaRPr lang="ru-RU" sz="2400" b="1" dirty="0" smtClean="0"/>
                    </a:p>
                    <a:p>
                      <a:pPr algn="ctr"/>
                      <a:endParaRPr lang="ru-RU" sz="2400" b="1" dirty="0" smtClean="0"/>
                    </a:p>
                    <a:p>
                      <a:pPr algn="ctr"/>
                      <a:endParaRPr lang="ru-RU" sz="2400" b="1" dirty="0" smtClean="0"/>
                    </a:p>
                    <a:p>
                      <a:pPr algn="ctr"/>
                      <a:endParaRPr lang="ru-RU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b="1" dirty="0" smtClean="0"/>
                        <a:t>Экран</a:t>
                      </a:r>
                      <a:endParaRPr lang="ru-RU" sz="2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371600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l"/>
                      <a:r>
                        <a:rPr lang="ru-RU" sz="2400" b="1" dirty="0" smtClean="0"/>
                        <a:t>Трекбол</a:t>
                      </a:r>
                    </a:p>
                    <a:p>
                      <a:pPr algn="ctr"/>
                      <a:endParaRPr lang="ru-RU" sz="2400" b="1" dirty="0" smtClean="0"/>
                    </a:p>
                    <a:p>
                      <a:pPr algn="ctr"/>
                      <a:endParaRPr lang="ru-RU" sz="2400" b="1" dirty="0" smtClean="0"/>
                    </a:p>
                    <a:p>
                      <a:pPr algn="ctr"/>
                      <a:endParaRPr lang="ru-RU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b="1" dirty="0" smtClean="0"/>
                        <a:t>Дигитайзер</a:t>
                      </a:r>
                      <a:endParaRPr lang="ru-RU" sz="2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8288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ru-RU" sz="2400" b="1" dirty="0" err="1" smtClean="0"/>
                        <a:t>Тачпад</a:t>
                      </a:r>
                      <a:endParaRPr lang="ru-RU" sz="2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060566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2400" b="1" dirty="0" smtClean="0"/>
                        <a:t>Джойстик</a:t>
                      </a:r>
                    </a:p>
                    <a:p>
                      <a:pPr algn="ctr"/>
                      <a:endParaRPr lang="ru-RU" sz="2400" b="1" dirty="0" smtClean="0"/>
                    </a:p>
                    <a:p>
                      <a:pPr algn="ctr"/>
                      <a:endParaRPr lang="ru-RU" sz="2400" b="1" dirty="0" smtClean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23578" name="AutoShape 2" descr="H:\%D0%A2%D0%90%D0%9D%D0%AF %D0%A0%D0%90%D0%91%D0%9E%D0%A2%D0%90\%D0%9A%D0%BE%D0%BC%D0%BC%D0%B5%D1%80%D1%87%D0%B5%D1%81%D0%BA%D0%B8%D0%B9 %D1%82%D0%B5%D1%85%D0%BD%D0%B8%D0%BA%D1%83%D0%BC\%D0%94%D0%B8%D1%81%D1%86%D0%B8%D0%BF%D0%BB%D0%B8%D0%BD%D1%8B\%D0%98%D0%BD%D1%84%D0%BE%D1%80%D0%BC%D0%B0%D1%82%D0%B8%D0%BA%D0%B0\%D0%9B%D0%B5%D0%BA%D1%86%D0%B8%D0%B8\%D0%9B%D0%B5%D0%BA%D1%86%D0%B8%D1%8F 2\%D0%B4%D0%B5%D0%BC%D0%BE%D0%BD%D1%81%D1%82%D1%80. %D0%BC%D0%B0%D1%82%D0%B5%D1%80. %D0%B4%D0%BB%D1%8F %D0%BF%D0%BB%D0%B0%D0%B7%D0%BC. %D0%BF%D0%B0%D0%BD%D0%B5%D0%BB%D0%B8 2\5.htm1.jpg"/>
          <p:cNvSpPr>
            <a:spLocks noChangeAspect="1" noChangeArrowheads="1"/>
          </p:cNvSpPr>
          <p:nvPr/>
        </p:nvSpPr>
        <p:spPr bwMode="auto">
          <a:xfrm>
            <a:off x="155575" y="-1836738"/>
            <a:ext cx="3286125" cy="38290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pic>
        <p:nvPicPr>
          <p:cNvPr id="23579" name="Picture 3" descr="H:\ТАНЯ РАБОТА\Коммерческий техникум\Дисциплины\Информатика\Лекции\Лекция 2\демонстр. матер. для плазм. панели 2\5.htm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50" y="2643188"/>
            <a:ext cx="2555875" cy="227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80" name="Picture 5" descr="H:\ТАНЯ РАБОТА\Коммерческий техникум\Дисциплины\Информатика\Лекции\Лекция 2\демонстр. матер. для плазм. панели 2\image05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08488" y="4143375"/>
            <a:ext cx="1651000" cy="128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81" name="Picture 6" descr="H:\ТАНЯ РАБОТА\Коммерческий техникум\Дисциплины\Информатика\Лекции\Лекция 2\демонстр. матер. для плазм. панели 2\image05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43438" y="5429250"/>
            <a:ext cx="1423987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82" name="Picture 4" descr="Мышь(mouse)1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286250" y="2571750"/>
            <a:ext cx="1751013" cy="139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83" name="Picture 9" descr="&amp;Dcy;&amp;ocy;&amp;mcy;&amp;acy;&amp;shcy;&amp;ncy;&amp;iecy;&amp;iecy; &amp;ucy;&amp;kcy;&amp;rcy;&amp;acy;&amp;shcy;&amp;iecy;&amp;ncy;&amp;icy;&amp;iecy; &amp;kcy;&amp;acy;&amp;tcy;&amp;acy;&amp;lcy;&amp;ocy;&amp;gcy; - &amp;Ncy;&amp;acy;&amp;jcy;&amp;tcy;&amp;icy; &amp;lcy;&amp;ucy;&amp;chcy;&amp;shcy;&amp;icy;&amp;khcy; &amp;Dcy;&amp;ocy;&amp;mcy;&amp;acy;&amp;shcy;&amp;ncy;&amp;iecy;&amp;iecy; &amp;ucy;&amp;kcy;&amp;rcy;&amp;acy;&amp;shcy;&amp;iecy;&amp;ncy;&amp;icy;&amp;iecy; &amp;Pcy;&amp;rcy;&amp;ocy;&amp;icy;&amp;zcy;&amp;vcy;&amp;ocy;&amp;dcy;&amp;icy;&amp;tcy;&amp;iecy;&amp;lcy;&amp;iecy;&amp;jcy; &amp;Icy; &amp;Pcy;&amp;ocy;&amp;scy;&amp;tcy;&amp;acy;&amp;vcy;&amp;shchcy;&amp;icy;&amp;kcy;&amp;ocy;&amp;vcy; TradeKey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215188" y="2643188"/>
            <a:ext cx="1643062" cy="1344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84" name="Picture 11" descr="Ferra.ru - &amp;Dcy;&amp;icy;&amp;gcy;&amp;icy;&amp;tcy;&amp;acy;&amp;jcy;&amp;zcy;&amp;iecy;&amp;rcy; Genius G-Pen F610: &amp;fcy;&amp;ucy;&amp;ncy;&amp;kcy;&amp;tscy;&amp;icy;&amp;ocy;&amp;ncy;&amp;acy;&amp;lcy;&amp;iecy;&amp;ncy;, &amp;ucy;&amp;dcy;&amp;ocy;&amp;bcy;&amp;iecy;&amp;ncy;, &amp;kcy;&amp;ocy;&amp;mcy;&amp;pcy;&amp;acy;&amp;kcy;&amp;tcy;&amp;iecy;&amp;ncy;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715250" y="4143375"/>
            <a:ext cx="1428750" cy="1101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85" name="Picture 13" descr="Acer Synaptics Touchpad Driver For Windows Xp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366000" y="5505450"/>
            <a:ext cx="1563688" cy="1138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Стрелка вправо 14">
            <a:hlinkClick r:id="rId11" action="ppaction://hlinksldjump"/>
          </p:cNvPr>
          <p:cNvSpPr/>
          <p:nvPr/>
        </p:nvSpPr>
        <p:spPr>
          <a:xfrm>
            <a:off x="500063" y="6143625"/>
            <a:ext cx="642937" cy="50006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4" name="Номер слайда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AC4C2-08A6-4688-959D-5A57C259D60B}" type="slidenum">
              <a:rPr lang="ru-RU" smtClean="0"/>
              <a:pPr/>
              <a:t>33</a:t>
            </a:fld>
            <a:endParaRPr lang="ru-RU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4"/>
          <p:cNvPicPr>
            <a:picLocks noChangeAspect="1" noChangeArrowheads="1"/>
          </p:cNvPicPr>
          <p:nvPr/>
        </p:nvPicPr>
        <p:blipFill>
          <a:blip r:embed="rId2" cstate="print"/>
          <a:srcRect l="2962" t="11984" r="3288" b="716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AC4C2-08A6-4688-959D-5A57C259D60B}" type="slidenum">
              <a:rPr lang="ru-RU" smtClean="0"/>
              <a:pPr/>
              <a:t>35</a:t>
            </a:fld>
            <a:endParaRPr lang="ru-RU"/>
          </a:p>
        </p:txBody>
      </p:sp>
      <p:pic>
        <p:nvPicPr>
          <p:cNvPr id="102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0"/>
            <a:ext cx="8496944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0"/>
            <a:ext cx="8784976" cy="6669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0" y="4572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1.колонки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948264" y="3861048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1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948264" y="2492896"/>
            <a:ext cx="216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2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051720" y="3068960"/>
            <a:ext cx="4320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</a:rPr>
              <a:t>3</a:t>
            </a:r>
            <a:endParaRPr lang="ru-RU" sz="2000" b="1" dirty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979712" y="2060848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4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051720" y="4437112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5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948264" y="4437112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6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979712" y="5085184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7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211960" y="1988840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8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652120" y="1988840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9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139952" y="4221088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10</a:t>
            </a:r>
            <a:endParaRPr lang="ru-RU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Критерии оценивания: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608" y="1844824"/>
            <a:ext cx="7498080" cy="4403576"/>
          </a:xfrm>
        </p:spPr>
        <p:txBody>
          <a:bodyPr/>
          <a:lstStyle/>
          <a:p>
            <a:r>
              <a:rPr lang="ru-RU" dirty="0" smtClean="0"/>
              <a:t>9-10 правильных ответов – «</a:t>
            </a:r>
            <a:r>
              <a:rPr lang="ru-RU" dirty="0" smtClean="0">
                <a:solidFill>
                  <a:srgbClr val="FF0000"/>
                </a:solidFill>
              </a:rPr>
              <a:t>5</a:t>
            </a:r>
            <a:r>
              <a:rPr lang="ru-RU" dirty="0" smtClean="0"/>
              <a:t>»</a:t>
            </a:r>
          </a:p>
          <a:p>
            <a:r>
              <a:rPr lang="ru-RU" dirty="0" smtClean="0"/>
              <a:t>7-8 правильных ответов – «</a:t>
            </a:r>
            <a:r>
              <a:rPr lang="ru-RU" dirty="0" smtClean="0">
                <a:solidFill>
                  <a:srgbClr val="FF0000"/>
                </a:solidFill>
              </a:rPr>
              <a:t>4</a:t>
            </a:r>
            <a:r>
              <a:rPr lang="ru-RU" dirty="0" smtClean="0"/>
              <a:t>»</a:t>
            </a:r>
          </a:p>
          <a:p>
            <a:r>
              <a:rPr lang="ru-RU" dirty="0" smtClean="0"/>
              <a:t>5-6 правильных ответа – «</a:t>
            </a:r>
            <a:r>
              <a:rPr lang="ru-RU" dirty="0" smtClean="0">
                <a:solidFill>
                  <a:srgbClr val="FF0000"/>
                </a:solidFill>
              </a:rPr>
              <a:t>3</a:t>
            </a:r>
            <a:r>
              <a:rPr lang="ru-RU" dirty="0" smtClean="0"/>
              <a:t>»</a:t>
            </a:r>
          </a:p>
          <a:p>
            <a:r>
              <a:rPr lang="ru-RU" dirty="0" smtClean="0"/>
              <a:t>Менее 5-х правильных ответов – «</a:t>
            </a:r>
            <a:r>
              <a:rPr lang="ru-RU" dirty="0" smtClean="0">
                <a:solidFill>
                  <a:srgbClr val="FF0000"/>
                </a:solidFill>
              </a:rPr>
              <a:t>2</a:t>
            </a:r>
            <a:r>
              <a:rPr lang="ru-RU" dirty="0" smtClean="0"/>
              <a:t>»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71CF0E-DEAC-4178-AEB0-9AB5C91290BE}" type="slidenum">
              <a:rPr lang="ru-RU" smtClean="0"/>
              <a:pPr/>
              <a:t>37</a:t>
            </a:fld>
            <a:endParaRPr lang="ru-RU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smtClean="0">
                <a:solidFill>
                  <a:srgbClr val="C00000"/>
                </a:solidFill>
              </a:rPr>
              <a:t>Подведение итогов</a:t>
            </a:r>
          </a:p>
        </p:txBody>
      </p:sp>
      <p:pic>
        <p:nvPicPr>
          <p:cNvPr id="59395" name="Picture 2" descr="http://cs323326.userapi.com/v323326439/d0e/LCnFJ13og5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32138" y="2030413"/>
            <a:ext cx="4095750" cy="409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Домашнее задание</a:t>
            </a:r>
          </a:p>
        </p:txBody>
      </p:sp>
      <p:sp>
        <p:nvSpPr>
          <p:cNvPr id="24579" name="Содержимое 2"/>
          <p:cNvSpPr>
            <a:spLocks noGrp="1"/>
          </p:cNvSpPr>
          <p:nvPr>
            <p:ph idx="1"/>
          </p:nvPr>
        </p:nvSpPr>
        <p:spPr>
          <a:xfrm>
            <a:off x="457200" y="2348880"/>
            <a:ext cx="8229600" cy="3777283"/>
          </a:xfrm>
        </p:spPr>
        <p:txBody>
          <a:bodyPr/>
          <a:lstStyle/>
          <a:p>
            <a:pPr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Выучить конспект  урока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2. Нарисовать схему взаимодействия информационной магистрали с устройствами ввода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вывода и памятью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ru-RU" smtClean="0">
                <a:latin typeface="Times New Roman" pitchFamily="18" charset="0"/>
                <a:cs typeface="Times New Roman" pitchFamily="18" charset="0"/>
              </a:rPr>
              <a:t>Подготовить доклад «Устройства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ввода и </a:t>
            </a:r>
            <a:r>
              <a:rPr lang="ru-RU" smtClean="0">
                <a:latin typeface="Times New Roman" pitchFamily="18" charset="0"/>
                <a:cs typeface="Times New Roman" pitchFamily="18" charset="0"/>
              </a:rPr>
              <a:t>вывода информации».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charset="0"/>
              <a:buNone/>
            </a:pPr>
            <a:endParaRPr lang="ru-RU" dirty="0" smtClean="0">
              <a:solidFill>
                <a:srgbClr val="FF0000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AC4C2-08A6-4688-959D-5A57C259D60B}" type="slidenum">
              <a:rPr lang="ru-RU" smtClean="0"/>
              <a:pPr/>
              <a:t>39</a:t>
            </a:fld>
            <a:endParaRPr lang="ru-RU"/>
          </a:p>
        </p:txBody>
      </p:sp>
      <p:pic>
        <p:nvPicPr>
          <p:cNvPr id="6" name="Picture 4" descr="http://scouteu.s3.amazonaws.com/cards/images_vt/merged/mysle_o_tobie_95.jpg"/>
          <p:cNvPicPr>
            <a:picLocks noChangeAspect="1" noChangeArrowheads="1"/>
          </p:cNvPicPr>
          <p:nvPr/>
        </p:nvPicPr>
        <p:blipFill>
          <a:blip r:embed="rId2" cstate="print"/>
          <a:srcRect t="38248" r="51851" b="8420"/>
          <a:stretch>
            <a:fillRect/>
          </a:stretch>
        </p:blipFill>
        <p:spPr bwMode="auto">
          <a:xfrm>
            <a:off x="7236296" y="404664"/>
            <a:ext cx="1584325" cy="171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Admin\Рабочий стол\Открытыйурок по информатике\Сайт\Фон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3480" y="0"/>
            <a:ext cx="8290520" cy="6858000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1142976" y="1340158"/>
            <a:ext cx="7715304" cy="415498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8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Спасибо за урок!</a:t>
            </a:r>
          </a:p>
          <a:p>
            <a:pPr algn="ctr"/>
            <a:r>
              <a:rPr lang="ru-RU" sz="8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До свидания!</a:t>
            </a:r>
            <a:endParaRPr lang="ru-RU" sz="88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71CF0E-DEAC-4178-AEB0-9AB5C91290BE}" type="slidenum">
              <a:rPr lang="ru-RU" smtClean="0"/>
              <a:pPr/>
              <a:t>40</a:t>
            </a:fld>
            <a:endParaRPr lang="ru-RU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theme/theme1.xml><?xml version="1.0" encoding="utf-8"?>
<a:theme xmlns:a="http://schemas.openxmlformats.org/drawingml/2006/main" name="Тема 6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 6</Template>
  <TotalTime>1106</TotalTime>
  <Words>1067</Words>
  <Application>Microsoft Office PowerPoint</Application>
  <PresentationFormat>Экран (4:3)</PresentationFormat>
  <Paragraphs>282</Paragraphs>
  <Slides>40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40</vt:i4>
      </vt:variant>
    </vt:vector>
  </HeadingPairs>
  <TitlesOfParts>
    <vt:vector size="46" baseType="lpstr">
      <vt:lpstr>Arial</vt:lpstr>
      <vt:lpstr>Calibri</vt:lpstr>
      <vt:lpstr>Century Gothic</vt:lpstr>
      <vt:lpstr>Times New Roman</vt:lpstr>
      <vt:lpstr>Wingdings</vt:lpstr>
      <vt:lpstr>Тема 6</vt:lpstr>
      <vt:lpstr>ГБПОУ Уфимский колледж радиоэлектроники, телекоммуникаций  и безопасности  Урок по дисциплине  «Компьютерное моделирование»  Архитектура компьютера </vt:lpstr>
      <vt:lpstr>Вопросы</vt:lpstr>
      <vt:lpstr>Вопросы</vt:lpstr>
      <vt:lpstr>Презентация PowerPoint</vt:lpstr>
      <vt:lpstr>Презентация PowerPoint</vt:lpstr>
      <vt:lpstr>Архитектура компьютера</vt:lpstr>
      <vt:lpstr>Великий ученый и художник  Леонардо да Винчи</vt:lpstr>
      <vt:lpstr>Отец русской авиации профессор  Н. Е. Жуковский</vt:lpstr>
      <vt:lpstr>А с кого «списали» компьютер?</vt:lpstr>
      <vt:lpstr>Архитектура компьютера  </vt:lpstr>
      <vt:lpstr>Презентация PowerPoint</vt:lpstr>
      <vt:lpstr>Презентация PowerPoint</vt:lpstr>
      <vt:lpstr>Имеются четыре основных компонента информационной функции человека:</vt:lpstr>
      <vt:lpstr>Джон фон Нейман</vt:lpstr>
      <vt:lpstr>Принципы фон Неймана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Процессор</vt:lpstr>
      <vt:lpstr>Презентация PowerPoint</vt:lpstr>
      <vt:lpstr>Архитектура процессора</vt:lpstr>
      <vt:lpstr>Общая схема ПК</vt:lpstr>
      <vt:lpstr>Память компьютера - предназначена для хранения информации</vt:lpstr>
      <vt:lpstr>Виды внутренней памяти</vt:lpstr>
      <vt:lpstr>Презентация PowerPoint</vt:lpstr>
      <vt:lpstr>Постоянная память ПЗУ (ROM)</vt:lpstr>
      <vt:lpstr>Внешняя память</vt:lpstr>
      <vt:lpstr>Презентация PowerPoint</vt:lpstr>
      <vt:lpstr>Характеристики винчестера</vt:lpstr>
      <vt:lpstr>Презентация PowerPoint</vt:lpstr>
      <vt:lpstr>Устройства ввода информации</vt:lpstr>
      <vt:lpstr>Презентация PowerPoint</vt:lpstr>
      <vt:lpstr>Презентация PowerPoint</vt:lpstr>
      <vt:lpstr>Презентация PowerPoint</vt:lpstr>
      <vt:lpstr>Критерии оценивания:</vt:lpstr>
      <vt:lpstr>Подведение итогов</vt:lpstr>
      <vt:lpstr>Домашнее задание</vt:lpstr>
      <vt:lpstr>Презентация PowerPoint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Архитектура персонального компьютера. Внутренняя память.</dc:title>
  <dc:creator>Admin</dc:creator>
  <cp:lastModifiedBy>User</cp:lastModifiedBy>
  <cp:revision>107</cp:revision>
  <dcterms:created xsi:type="dcterms:W3CDTF">2014-10-02T13:42:34Z</dcterms:created>
  <dcterms:modified xsi:type="dcterms:W3CDTF">2022-03-28T15:44:35Z</dcterms:modified>
</cp:coreProperties>
</file>