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52" r:id="rId1"/>
  </p:sldMasterIdLst>
  <p:sldIdLst>
    <p:sldId id="256" r:id="rId2"/>
    <p:sldId id="299" r:id="rId3"/>
    <p:sldId id="300" r:id="rId4"/>
    <p:sldId id="267" r:id="rId5"/>
    <p:sldId id="269" r:id="rId6"/>
    <p:sldId id="268" r:id="rId7"/>
    <p:sldId id="290" r:id="rId8"/>
    <p:sldId id="270" r:id="rId9"/>
    <p:sldId id="294" r:id="rId10"/>
    <p:sldId id="273" r:id="rId11"/>
    <p:sldId id="296" r:id="rId12"/>
    <p:sldId id="295" r:id="rId13"/>
    <p:sldId id="298" r:id="rId14"/>
    <p:sldId id="301" r:id="rId15"/>
    <p:sldId id="29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300" y="5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FEFD50-B44D-4098-BCCC-85AD133A412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ACB6EFDB-33AC-4C86-9687-42774DB74A1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anose="020B0604020202020204" pitchFamily="34" charset="0"/>
            </a:rPr>
            <a:t>Планируемые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anose="020B0604020202020204" pitchFamily="34" charset="0"/>
            </a:rPr>
            <a:t> результаты</a:t>
          </a:r>
        </a:p>
      </dgm:t>
    </dgm:pt>
    <dgm:pt modelId="{D9707CCE-2A52-4CE9-AA90-16E0871F6848}" type="parTrans" cxnId="{B96BDD26-E923-45EE-B473-35E408FC7CBF}">
      <dgm:prSet/>
      <dgm:spPr/>
      <dgm:t>
        <a:bodyPr/>
        <a:lstStyle/>
        <a:p>
          <a:endParaRPr lang="ru-RU"/>
        </a:p>
      </dgm:t>
    </dgm:pt>
    <dgm:pt modelId="{45420719-4DDE-4126-80E4-63FA973E1FEE}" type="sibTrans" cxnId="{B96BDD26-E923-45EE-B473-35E408FC7CBF}">
      <dgm:prSet/>
      <dgm:spPr/>
      <dgm:t>
        <a:bodyPr/>
        <a:lstStyle/>
        <a:p>
          <a:endParaRPr lang="ru-RU"/>
        </a:p>
      </dgm:t>
    </dgm:pt>
    <dgm:pt modelId="{3DBC9994-CD5E-45D8-95A8-111E002CA22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rPr>
            <a:t>Личностные </a:t>
          </a:r>
          <a:r>
            <a: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rPr>
            <a:t> </a:t>
          </a:r>
        </a:p>
      </dgm:t>
    </dgm:pt>
    <dgm:pt modelId="{BEEE0126-8AE8-462E-87C3-9199FEC02779}" type="parTrans" cxnId="{0DBFE4C4-3E83-4B0B-9E46-8E5A5DF0E96B}">
      <dgm:prSet/>
      <dgm:spPr/>
      <dgm:t>
        <a:bodyPr/>
        <a:lstStyle/>
        <a:p>
          <a:endParaRPr lang="ru-RU"/>
        </a:p>
      </dgm:t>
    </dgm:pt>
    <dgm:pt modelId="{FA8D96C4-4A99-4978-BAFA-32572F2F22C3}" type="sibTrans" cxnId="{0DBFE4C4-3E83-4B0B-9E46-8E5A5DF0E96B}">
      <dgm:prSet/>
      <dgm:spPr/>
      <dgm:t>
        <a:bodyPr/>
        <a:lstStyle/>
        <a:p>
          <a:endParaRPr lang="ru-RU"/>
        </a:p>
      </dgm:t>
    </dgm:pt>
    <dgm:pt modelId="{7B3EA7F0-4544-496E-A77F-BE60ADF3B24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1" i="0" u="none" strike="noStrike" cap="none" normalizeH="0" baseline="0" dirty="0" err="1" smtClean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rPr>
            <a:t>Метапредметные</a:t>
          </a:r>
          <a:r>
            <a: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rPr>
            <a:t> </a:t>
          </a:r>
        </a:p>
      </dgm:t>
    </dgm:pt>
    <dgm:pt modelId="{8221DD43-4109-4020-A241-062EB759701A}" type="parTrans" cxnId="{665B2BB4-DE41-4A99-ABA4-BBEA33264A45}">
      <dgm:prSet/>
      <dgm:spPr/>
      <dgm:t>
        <a:bodyPr/>
        <a:lstStyle/>
        <a:p>
          <a:endParaRPr lang="ru-RU"/>
        </a:p>
      </dgm:t>
    </dgm:pt>
    <dgm:pt modelId="{7E556D27-485C-41B6-B3DE-2321D1213F68}" type="sibTrans" cxnId="{665B2BB4-DE41-4A99-ABA4-BBEA33264A45}">
      <dgm:prSet/>
      <dgm:spPr/>
      <dgm:t>
        <a:bodyPr/>
        <a:lstStyle/>
        <a:p>
          <a:endParaRPr lang="ru-RU"/>
        </a:p>
      </dgm:t>
    </dgm:pt>
    <dgm:pt modelId="{1E7E0D1E-2150-45C3-A352-5EFF3F62A0C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rPr>
            <a:t>Предметные</a:t>
          </a:r>
          <a:r>
            <a: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 </a:t>
          </a:r>
        </a:p>
      </dgm:t>
    </dgm:pt>
    <dgm:pt modelId="{03040975-00BB-44D0-BFC7-028E6CF381F5}" type="parTrans" cxnId="{44ADC191-E804-4A1E-9E90-A93F77BBD97C}">
      <dgm:prSet/>
      <dgm:spPr/>
      <dgm:t>
        <a:bodyPr/>
        <a:lstStyle/>
        <a:p>
          <a:endParaRPr lang="ru-RU"/>
        </a:p>
      </dgm:t>
    </dgm:pt>
    <dgm:pt modelId="{6D6DAA41-2C3F-44A3-9B51-52BBE71A205A}" type="sibTrans" cxnId="{44ADC191-E804-4A1E-9E90-A93F77BBD97C}">
      <dgm:prSet/>
      <dgm:spPr/>
      <dgm:t>
        <a:bodyPr/>
        <a:lstStyle/>
        <a:p>
          <a:endParaRPr lang="ru-RU"/>
        </a:p>
      </dgm:t>
    </dgm:pt>
    <dgm:pt modelId="{B142DEE5-08DA-4A0C-8C02-EF51327289EA}" type="pres">
      <dgm:prSet presAssocID="{C4FEFD50-B44D-4098-BCCC-85AD133A412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C8A873F-03EB-45EB-A249-8DFFBBE07354}" type="pres">
      <dgm:prSet presAssocID="{ACB6EFDB-33AC-4C86-9687-42774DB74A1B}" presName="hierRoot1" presStyleCnt="0">
        <dgm:presLayoutVars>
          <dgm:hierBranch/>
        </dgm:presLayoutVars>
      </dgm:prSet>
      <dgm:spPr/>
    </dgm:pt>
    <dgm:pt modelId="{791A43E8-F93A-4AC6-B86A-35714A9B2535}" type="pres">
      <dgm:prSet presAssocID="{ACB6EFDB-33AC-4C86-9687-42774DB74A1B}" presName="rootComposite1" presStyleCnt="0"/>
      <dgm:spPr/>
    </dgm:pt>
    <dgm:pt modelId="{298AA672-29C6-4AFE-BAB2-3D3C08ADAA5D}" type="pres">
      <dgm:prSet presAssocID="{ACB6EFDB-33AC-4C86-9687-42774DB74A1B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EF50DC0-E479-4F35-8CAB-85C9D4C25DD8}" type="pres">
      <dgm:prSet presAssocID="{ACB6EFDB-33AC-4C86-9687-42774DB74A1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B175053-70FB-44B9-AF21-AEA5536652A3}" type="pres">
      <dgm:prSet presAssocID="{ACB6EFDB-33AC-4C86-9687-42774DB74A1B}" presName="hierChild2" presStyleCnt="0"/>
      <dgm:spPr/>
    </dgm:pt>
    <dgm:pt modelId="{44106477-0339-4901-A7FD-4418F34CE867}" type="pres">
      <dgm:prSet presAssocID="{BEEE0126-8AE8-462E-87C3-9199FEC02779}" presName="Name35" presStyleLbl="parChTrans1D2" presStyleIdx="0" presStyleCnt="3"/>
      <dgm:spPr/>
      <dgm:t>
        <a:bodyPr/>
        <a:lstStyle/>
        <a:p>
          <a:endParaRPr lang="ru-RU"/>
        </a:p>
      </dgm:t>
    </dgm:pt>
    <dgm:pt modelId="{349783D0-ECA3-45B0-B8EC-3DA14B514D9B}" type="pres">
      <dgm:prSet presAssocID="{3DBC9994-CD5E-45D8-95A8-111E002CA224}" presName="hierRoot2" presStyleCnt="0">
        <dgm:presLayoutVars>
          <dgm:hierBranch/>
        </dgm:presLayoutVars>
      </dgm:prSet>
      <dgm:spPr/>
    </dgm:pt>
    <dgm:pt modelId="{4B469A0E-96C9-445E-B625-6B25D850B800}" type="pres">
      <dgm:prSet presAssocID="{3DBC9994-CD5E-45D8-95A8-111E002CA224}" presName="rootComposite" presStyleCnt="0"/>
      <dgm:spPr/>
    </dgm:pt>
    <dgm:pt modelId="{D61CFC32-2BE3-4130-A6B8-614631A1E335}" type="pres">
      <dgm:prSet presAssocID="{3DBC9994-CD5E-45D8-95A8-111E002CA224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BB94502-DD6E-41BC-9833-D4DC7B030C9D}" type="pres">
      <dgm:prSet presAssocID="{3DBC9994-CD5E-45D8-95A8-111E002CA224}" presName="rootConnector" presStyleLbl="node2" presStyleIdx="0" presStyleCnt="3"/>
      <dgm:spPr/>
      <dgm:t>
        <a:bodyPr/>
        <a:lstStyle/>
        <a:p>
          <a:endParaRPr lang="ru-RU"/>
        </a:p>
      </dgm:t>
    </dgm:pt>
    <dgm:pt modelId="{6DED0DB4-8D4D-4921-9DC8-7222F958E897}" type="pres">
      <dgm:prSet presAssocID="{3DBC9994-CD5E-45D8-95A8-111E002CA224}" presName="hierChild4" presStyleCnt="0"/>
      <dgm:spPr/>
    </dgm:pt>
    <dgm:pt modelId="{4424160F-0FEC-41BD-AF7F-ED846E8EEABE}" type="pres">
      <dgm:prSet presAssocID="{3DBC9994-CD5E-45D8-95A8-111E002CA224}" presName="hierChild5" presStyleCnt="0"/>
      <dgm:spPr/>
    </dgm:pt>
    <dgm:pt modelId="{49FB6E04-03A0-42D7-8F79-D2152C104D0A}" type="pres">
      <dgm:prSet presAssocID="{8221DD43-4109-4020-A241-062EB759701A}" presName="Name35" presStyleLbl="parChTrans1D2" presStyleIdx="1" presStyleCnt="3"/>
      <dgm:spPr/>
      <dgm:t>
        <a:bodyPr/>
        <a:lstStyle/>
        <a:p>
          <a:endParaRPr lang="ru-RU"/>
        </a:p>
      </dgm:t>
    </dgm:pt>
    <dgm:pt modelId="{F167267E-A71B-480F-AD81-6186F567DD72}" type="pres">
      <dgm:prSet presAssocID="{7B3EA7F0-4544-496E-A77F-BE60ADF3B249}" presName="hierRoot2" presStyleCnt="0">
        <dgm:presLayoutVars>
          <dgm:hierBranch/>
        </dgm:presLayoutVars>
      </dgm:prSet>
      <dgm:spPr/>
    </dgm:pt>
    <dgm:pt modelId="{17818642-C9A4-4C5A-B8EE-B1B723BCAB77}" type="pres">
      <dgm:prSet presAssocID="{7B3EA7F0-4544-496E-A77F-BE60ADF3B249}" presName="rootComposite" presStyleCnt="0"/>
      <dgm:spPr/>
    </dgm:pt>
    <dgm:pt modelId="{06154145-7BBE-4F0B-BB57-63BEC948DE13}" type="pres">
      <dgm:prSet presAssocID="{7B3EA7F0-4544-496E-A77F-BE60ADF3B249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EDC2232-3060-4006-9A69-25718F6E754C}" type="pres">
      <dgm:prSet presAssocID="{7B3EA7F0-4544-496E-A77F-BE60ADF3B249}" presName="rootConnector" presStyleLbl="node2" presStyleIdx="1" presStyleCnt="3"/>
      <dgm:spPr/>
      <dgm:t>
        <a:bodyPr/>
        <a:lstStyle/>
        <a:p>
          <a:endParaRPr lang="ru-RU"/>
        </a:p>
      </dgm:t>
    </dgm:pt>
    <dgm:pt modelId="{3BA77443-BE51-4B1E-9985-CE09DA8E97C0}" type="pres">
      <dgm:prSet presAssocID="{7B3EA7F0-4544-496E-A77F-BE60ADF3B249}" presName="hierChild4" presStyleCnt="0"/>
      <dgm:spPr/>
    </dgm:pt>
    <dgm:pt modelId="{E2CE21E6-17B5-4387-8848-2017F5414BDD}" type="pres">
      <dgm:prSet presAssocID="{7B3EA7F0-4544-496E-A77F-BE60ADF3B249}" presName="hierChild5" presStyleCnt="0"/>
      <dgm:spPr/>
    </dgm:pt>
    <dgm:pt modelId="{FD8E048F-F37E-4273-9993-2C50CF2CC9D9}" type="pres">
      <dgm:prSet presAssocID="{03040975-00BB-44D0-BFC7-028E6CF381F5}" presName="Name35" presStyleLbl="parChTrans1D2" presStyleIdx="2" presStyleCnt="3"/>
      <dgm:spPr/>
      <dgm:t>
        <a:bodyPr/>
        <a:lstStyle/>
        <a:p>
          <a:endParaRPr lang="ru-RU"/>
        </a:p>
      </dgm:t>
    </dgm:pt>
    <dgm:pt modelId="{2E66DD79-CB7A-4840-A43C-32DCFE29F23A}" type="pres">
      <dgm:prSet presAssocID="{1E7E0D1E-2150-45C3-A352-5EFF3F62A0C9}" presName="hierRoot2" presStyleCnt="0">
        <dgm:presLayoutVars>
          <dgm:hierBranch/>
        </dgm:presLayoutVars>
      </dgm:prSet>
      <dgm:spPr/>
    </dgm:pt>
    <dgm:pt modelId="{638D804A-B2FB-4B87-8E06-C8D67C526915}" type="pres">
      <dgm:prSet presAssocID="{1E7E0D1E-2150-45C3-A352-5EFF3F62A0C9}" presName="rootComposite" presStyleCnt="0"/>
      <dgm:spPr/>
    </dgm:pt>
    <dgm:pt modelId="{51BC1A25-5AED-4DF8-A363-D040D41E99A7}" type="pres">
      <dgm:prSet presAssocID="{1E7E0D1E-2150-45C3-A352-5EFF3F62A0C9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286260-CB40-49A3-9EDE-BB56B3194B99}" type="pres">
      <dgm:prSet presAssocID="{1E7E0D1E-2150-45C3-A352-5EFF3F62A0C9}" presName="rootConnector" presStyleLbl="node2" presStyleIdx="2" presStyleCnt="3"/>
      <dgm:spPr/>
      <dgm:t>
        <a:bodyPr/>
        <a:lstStyle/>
        <a:p>
          <a:endParaRPr lang="ru-RU"/>
        </a:p>
      </dgm:t>
    </dgm:pt>
    <dgm:pt modelId="{A249D7C1-F3DE-4BCF-A43B-CCBB711B9537}" type="pres">
      <dgm:prSet presAssocID="{1E7E0D1E-2150-45C3-A352-5EFF3F62A0C9}" presName="hierChild4" presStyleCnt="0"/>
      <dgm:spPr/>
    </dgm:pt>
    <dgm:pt modelId="{250DE17D-C58E-47BE-B558-7BB2BDEF14F4}" type="pres">
      <dgm:prSet presAssocID="{1E7E0D1E-2150-45C3-A352-5EFF3F62A0C9}" presName="hierChild5" presStyleCnt="0"/>
      <dgm:spPr/>
    </dgm:pt>
    <dgm:pt modelId="{3AB8AFEE-9038-47FF-A53A-3CEEF4CD9A17}" type="pres">
      <dgm:prSet presAssocID="{ACB6EFDB-33AC-4C86-9687-42774DB74A1B}" presName="hierChild3" presStyleCnt="0"/>
      <dgm:spPr/>
    </dgm:pt>
  </dgm:ptLst>
  <dgm:cxnLst>
    <dgm:cxn modelId="{B96BDD26-E923-45EE-B473-35E408FC7CBF}" srcId="{C4FEFD50-B44D-4098-BCCC-85AD133A4122}" destId="{ACB6EFDB-33AC-4C86-9687-42774DB74A1B}" srcOrd="0" destOrd="0" parTransId="{D9707CCE-2A52-4CE9-AA90-16E0871F6848}" sibTransId="{45420719-4DDE-4126-80E4-63FA973E1FEE}"/>
    <dgm:cxn modelId="{E4522AC7-16CC-4EA9-A167-56594327F569}" type="presOf" srcId="{3DBC9994-CD5E-45D8-95A8-111E002CA224}" destId="{D61CFC32-2BE3-4130-A6B8-614631A1E335}" srcOrd="0" destOrd="0" presId="urn:microsoft.com/office/officeart/2005/8/layout/orgChart1"/>
    <dgm:cxn modelId="{44ADC191-E804-4A1E-9E90-A93F77BBD97C}" srcId="{ACB6EFDB-33AC-4C86-9687-42774DB74A1B}" destId="{1E7E0D1E-2150-45C3-A352-5EFF3F62A0C9}" srcOrd="2" destOrd="0" parTransId="{03040975-00BB-44D0-BFC7-028E6CF381F5}" sibTransId="{6D6DAA41-2C3F-44A3-9B51-52BBE71A205A}"/>
    <dgm:cxn modelId="{C2B3DB8C-7D14-4243-9F1A-7187F3EAFAEA}" type="presOf" srcId="{7B3EA7F0-4544-496E-A77F-BE60ADF3B249}" destId="{6EDC2232-3060-4006-9A69-25718F6E754C}" srcOrd="1" destOrd="0" presId="urn:microsoft.com/office/officeart/2005/8/layout/orgChart1"/>
    <dgm:cxn modelId="{02D6DDE3-3B9D-474C-871A-EAED473ACD5C}" type="presOf" srcId="{1E7E0D1E-2150-45C3-A352-5EFF3F62A0C9}" destId="{0E286260-CB40-49A3-9EDE-BB56B3194B99}" srcOrd="1" destOrd="0" presId="urn:microsoft.com/office/officeart/2005/8/layout/orgChart1"/>
    <dgm:cxn modelId="{0DBFE4C4-3E83-4B0B-9E46-8E5A5DF0E96B}" srcId="{ACB6EFDB-33AC-4C86-9687-42774DB74A1B}" destId="{3DBC9994-CD5E-45D8-95A8-111E002CA224}" srcOrd="0" destOrd="0" parTransId="{BEEE0126-8AE8-462E-87C3-9199FEC02779}" sibTransId="{FA8D96C4-4A99-4978-BAFA-32572F2F22C3}"/>
    <dgm:cxn modelId="{6E89D1B2-F0A6-4D30-A7FC-85F6C15E5AC5}" type="presOf" srcId="{03040975-00BB-44D0-BFC7-028E6CF381F5}" destId="{FD8E048F-F37E-4273-9993-2C50CF2CC9D9}" srcOrd="0" destOrd="0" presId="urn:microsoft.com/office/officeart/2005/8/layout/orgChart1"/>
    <dgm:cxn modelId="{FD549E34-E949-4DEB-BBDB-4B7A79338BDD}" type="presOf" srcId="{1E7E0D1E-2150-45C3-A352-5EFF3F62A0C9}" destId="{51BC1A25-5AED-4DF8-A363-D040D41E99A7}" srcOrd="0" destOrd="0" presId="urn:microsoft.com/office/officeart/2005/8/layout/orgChart1"/>
    <dgm:cxn modelId="{DC1AD604-5D93-4442-A1BC-2F7D84CA377D}" type="presOf" srcId="{ACB6EFDB-33AC-4C86-9687-42774DB74A1B}" destId="{298AA672-29C6-4AFE-BAB2-3D3C08ADAA5D}" srcOrd="0" destOrd="0" presId="urn:microsoft.com/office/officeart/2005/8/layout/orgChart1"/>
    <dgm:cxn modelId="{665B2BB4-DE41-4A99-ABA4-BBEA33264A45}" srcId="{ACB6EFDB-33AC-4C86-9687-42774DB74A1B}" destId="{7B3EA7F0-4544-496E-A77F-BE60ADF3B249}" srcOrd="1" destOrd="0" parTransId="{8221DD43-4109-4020-A241-062EB759701A}" sibTransId="{7E556D27-485C-41B6-B3DE-2321D1213F68}"/>
    <dgm:cxn modelId="{34254F76-8293-4FA0-A0BD-07CD7C8B98D2}" type="presOf" srcId="{7B3EA7F0-4544-496E-A77F-BE60ADF3B249}" destId="{06154145-7BBE-4F0B-BB57-63BEC948DE13}" srcOrd="0" destOrd="0" presId="urn:microsoft.com/office/officeart/2005/8/layout/orgChart1"/>
    <dgm:cxn modelId="{CE5FDA15-8F5C-4D7A-AE7C-CEC92A47216F}" type="presOf" srcId="{C4FEFD50-B44D-4098-BCCC-85AD133A4122}" destId="{B142DEE5-08DA-4A0C-8C02-EF51327289EA}" srcOrd="0" destOrd="0" presId="urn:microsoft.com/office/officeart/2005/8/layout/orgChart1"/>
    <dgm:cxn modelId="{EB1C3243-649C-4346-A1D7-FE820F4F116D}" type="presOf" srcId="{8221DD43-4109-4020-A241-062EB759701A}" destId="{49FB6E04-03A0-42D7-8F79-D2152C104D0A}" srcOrd="0" destOrd="0" presId="urn:microsoft.com/office/officeart/2005/8/layout/orgChart1"/>
    <dgm:cxn modelId="{5541D934-3D02-4648-AD61-B7BE6430FD64}" type="presOf" srcId="{3DBC9994-CD5E-45D8-95A8-111E002CA224}" destId="{BBB94502-DD6E-41BC-9833-D4DC7B030C9D}" srcOrd="1" destOrd="0" presId="urn:microsoft.com/office/officeart/2005/8/layout/orgChart1"/>
    <dgm:cxn modelId="{433788E0-4EAB-42FA-8B81-D1241E835BD5}" type="presOf" srcId="{BEEE0126-8AE8-462E-87C3-9199FEC02779}" destId="{44106477-0339-4901-A7FD-4418F34CE867}" srcOrd="0" destOrd="0" presId="urn:microsoft.com/office/officeart/2005/8/layout/orgChart1"/>
    <dgm:cxn modelId="{1F65FA69-866F-4603-9814-78D442E057BA}" type="presOf" srcId="{ACB6EFDB-33AC-4C86-9687-42774DB74A1B}" destId="{4EF50DC0-E479-4F35-8CAB-85C9D4C25DD8}" srcOrd="1" destOrd="0" presId="urn:microsoft.com/office/officeart/2005/8/layout/orgChart1"/>
    <dgm:cxn modelId="{BFCCB82E-24A9-4BC3-A3B2-6CDD193A85E0}" type="presParOf" srcId="{B142DEE5-08DA-4A0C-8C02-EF51327289EA}" destId="{3C8A873F-03EB-45EB-A249-8DFFBBE07354}" srcOrd="0" destOrd="0" presId="urn:microsoft.com/office/officeart/2005/8/layout/orgChart1"/>
    <dgm:cxn modelId="{28D44821-71B4-4FA1-887E-A4D6FCFAFDF0}" type="presParOf" srcId="{3C8A873F-03EB-45EB-A249-8DFFBBE07354}" destId="{791A43E8-F93A-4AC6-B86A-35714A9B2535}" srcOrd="0" destOrd="0" presId="urn:microsoft.com/office/officeart/2005/8/layout/orgChart1"/>
    <dgm:cxn modelId="{55E1CB0C-A976-44FC-83AD-DA66AD4125DA}" type="presParOf" srcId="{791A43E8-F93A-4AC6-B86A-35714A9B2535}" destId="{298AA672-29C6-4AFE-BAB2-3D3C08ADAA5D}" srcOrd="0" destOrd="0" presId="urn:microsoft.com/office/officeart/2005/8/layout/orgChart1"/>
    <dgm:cxn modelId="{2B32635F-E998-47F2-B55F-656C151B51E6}" type="presParOf" srcId="{791A43E8-F93A-4AC6-B86A-35714A9B2535}" destId="{4EF50DC0-E479-4F35-8CAB-85C9D4C25DD8}" srcOrd="1" destOrd="0" presId="urn:microsoft.com/office/officeart/2005/8/layout/orgChart1"/>
    <dgm:cxn modelId="{FDD2FF25-7F80-478B-AD70-910230FB250C}" type="presParOf" srcId="{3C8A873F-03EB-45EB-A249-8DFFBBE07354}" destId="{7B175053-70FB-44B9-AF21-AEA5536652A3}" srcOrd="1" destOrd="0" presId="urn:microsoft.com/office/officeart/2005/8/layout/orgChart1"/>
    <dgm:cxn modelId="{62E5C70A-63EC-404F-9B5A-ADFD1B082B3E}" type="presParOf" srcId="{7B175053-70FB-44B9-AF21-AEA5536652A3}" destId="{44106477-0339-4901-A7FD-4418F34CE867}" srcOrd="0" destOrd="0" presId="urn:microsoft.com/office/officeart/2005/8/layout/orgChart1"/>
    <dgm:cxn modelId="{6C746561-935C-457E-88C4-6AFF5978A5ED}" type="presParOf" srcId="{7B175053-70FB-44B9-AF21-AEA5536652A3}" destId="{349783D0-ECA3-45B0-B8EC-3DA14B514D9B}" srcOrd="1" destOrd="0" presId="urn:microsoft.com/office/officeart/2005/8/layout/orgChart1"/>
    <dgm:cxn modelId="{F7AD735D-966B-48D2-8051-511FC35AFC0D}" type="presParOf" srcId="{349783D0-ECA3-45B0-B8EC-3DA14B514D9B}" destId="{4B469A0E-96C9-445E-B625-6B25D850B800}" srcOrd="0" destOrd="0" presId="urn:microsoft.com/office/officeart/2005/8/layout/orgChart1"/>
    <dgm:cxn modelId="{EC72C77C-A86D-4591-9EBF-E6772ECE20D8}" type="presParOf" srcId="{4B469A0E-96C9-445E-B625-6B25D850B800}" destId="{D61CFC32-2BE3-4130-A6B8-614631A1E335}" srcOrd="0" destOrd="0" presId="urn:microsoft.com/office/officeart/2005/8/layout/orgChart1"/>
    <dgm:cxn modelId="{82BBA21A-A714-47A3-A6E7-BA08A6A1A35E}" type="presParOf" srcId="{4B469A0E-96C9-445E-B625-6B25D850B800}" destId="{BBB94502-DD6E-41BC-9833-D4DC7B030C9D}" srcOrd="1" destOrd="0" presId="urn:microsoft.com/office/officeart/2005/8/layout/orgChart1"/>
    <dgm:cxn modelId="{6B912011-11EE-4267-9A97-DFF62F84D124}" type="presParOf" srcId="{349783D0-ECA3-45B0-B8EC-3DA14B514D9B}" destId="{6DED0DB4-8D4D-4921-9DC8-7222F958E897}" srcOrd="1" destOrd="0" presId="urn:microsoft.com/office/officeart/2005/8/layout/orgChart1"/>
    <dgm:cxn modelId="{125DECFF-1D45-47D0-BBF0-28BF2A6493B1}" type="presParOf" srcId="{349783D0-ECA3-45B0-B8EC-3DA14B514D9B}" destId="{4424160F-0FEC-41BD-AF7F-ED846E8EEABE}" srcOrd="2" destOrd="0" presId="urn:microsoft.com/office/officeart/2005/8/layout/orgChart1"/>
    <dgm:cxn modelId="{EFDC59F3-9D8E-473E-A62A-C699D7638874}" type="presParOf" srcId="{7B175053-70FB-44B9-AF21-AEA5536652A3}" destId="{49FB6E04-03A0-42D7-8F79-D2152C104D0A}" srcOrd="2" destOrd="0" presId="urn:microsoft.com/office/officeart/2005/8/layout/orgChart1"/>
    <dgm:cxn modelId="{1C325898-E062-47CC-AB16-ABE7E9FC510C}" type="presParOf" srcId="{7B175053-70FB-44B9-AF21-AEA5536652A3}" destId="{F167267E-A71B-480F-AD81-6186F567DD72}" srcOrd="3" destOrd="0" presId="urn:microsoft.com/office/officeart/2005/8/layout/orgChart1"/>
    <dgm:cxn modelId="{7799B0F0-99ED-43E3-8B4A-53153491CA87}" type="presParOf" srcId="{F167267E-A71B-480F-AD81-6186F567DD72}" destId="{17818642-C9A4-4C5A-B8EE-B1B723BCAB77}" srcOrd="0" destOrd="0" presId="urn:microsoft.com/office/officeart/2005/8/layout/orgChart1"/>
    <dgm:cxn modelId="{70A21E45-4FA3-47BA-B454-D2A17B2CD223}" type="presParOf" srcId="{17818642-C9A4-4C5A-B8EE-B1B723BCAB77}" destId="{06154145-7BBE-4F0B-BB57-63BEC948DE13}" srcOrd="0" destOrd="0" presId="urn:microsoft.com/office/officeart/2005/8/layout/orgChart1"/>
    <dgm:cxn modelId="{4D77AB56-33B1-4E75-A7EC-8D5876DF3BC7}" type="presParOf" srcId="{17818642-C9A4-4C5A-B8EE-B1B723BCAB77}" destId="{6EDC2232-3060-4006-9A69-25718F6E754C}" srcOrd="1" destOrd="0" presId="urn:microsoft.com/office/officeart/2005/8/layout/orgChart1"/>
    <dgm:cxn modelId="{344024D7-0852-4A9C-BA34-D42DB8000E90}" type="presParOf" srcId="{F167267E-A71B-480F-AD81-6186F567DD72}" destId="{3BA77443-BE51-4B1E-9985-CE09DA8E97C0}" srcOrd="1" destOrd="0" presId="urn:microsoft.com/office/officeart/2005/8/layout/orgChart1"/>
    <dgm:cxn modelId="{D6FBFF30-7907-4BE6-92C8-8395847D4F5F}" type="presParOf" srcId="{F167267E-A71B-480F-AD81-6186F567DD72}" destId="{E2CE21E6-17B5-4387-8848-2017F5414BDD}" srcOrd="2" destOrd="0" presId="urn:microsoft.com/office/officeart/2005/8/layout/orgChart1"/>
    <dgm:cxn modelId="{DC33BE61-DE2D-4235-A654-6BE2D2E710FE}" type="presParOf" srcId="{7B175053-70FB-44B9-AF21-AEA5536652A3}" destId="{FD8E048F-F37E-4273-9993-2C50CF2CC9D9}" srcOrd="4" destOrd="0" presId="urn:microsoft.com/office/officeart/2005/8/layout/orgChart1"/>
    <dgm:cxn modelId="{56B8E6B6-9329-4EC0-8779-35E009CEA08A}" type="presParOf" srcId="{7B175053-70FB-44B9-AF21-AEA5536652A3}" destId="{2E66DD79-CB7A-4840-A43C-32DCFE29F23A}" srcOrd="5" destOrd="0" presId="urn:microsoft.com/office/officeart/2005/8/layout/orgChart1"/>
    <dgm:cxn modelId="{24249B28-7213-445C-8B1C-5BF8FBDBD939}" type="presParOf" srcId="{2E66DD79-CB7A-4840-A43C-32DCFE29F23A}" destId="{638D804A-B2FB-4B87-8E06-C8D67C526915}" srcOrd="0" destOrd="0" presId="urn:microsoft.com/office/officeart/2005/8/layout/orgChart1"/>
    <dgm:cxn modelId="{046447B7-10BE-46A0-91C4-227AE276BE91}" type="presParOf" srcId="{638D804A-B2FB-4B87-8E06-C8D67C526915}" destId="{51BC1A25-5AED-4DF8-A363-D040D41E99A7}" srcOrd="0" destOrd="0" presId="urn:microsoft.com/office/officeart/2005/8/layout/orgChart1"/>
    <dgm:cxn modelId="{7B3ADF03-00D2-44A4-A6CC-80C2E73ED8E7}" type="presParOf" srcId="{638D804A-B2FB-4B87-8E06-C8D67C526915}" destId="{0E286260-CB40-49A3-9EDE-BB56B3194B99}" srcOrd="1" destOrd="0" presId="urn:microsoft.com/office/officeart/2005/8/layout/orgChart1"/>
    <dgm:cxn modelId="{D75F4514-2C01-4781-BD15-622EE1DF583B}" type="presParOf" srcId="{2E66DD79-CB7A-4840-A43C-32DCFE29F23A}" destId="{A249D7C1-F3DE-4BCF-A43B-CCBB711B9537}" srcOrd="1" destOrd="0" presId="urn:microsoft.com/office/officeart/2005/8/layout/orgChart1"/>
    <dgm:cxn modelId="{9B0B2E65-F715-4E10-A241-0B06F61CD173}" type="presParOf" srcId="{2E66DD79-CB7A-4840-A43C-32DCFE29F23A}" destId="{250DE17D-C58E-47BE-B558-7BB2BDEF14F4}" srcOrd="2" destOrd="0" presId="urn:microsoft.com/office/officeart/2005/8/layout/orgChart1"/>
    <dgm:cxn modelId="{3D2B2568-AF33-4DA0-80C1-387D992D27C5}" type="presParOf" srcId="{3C8A873F-03EB-45EB-A249-8DFFBBE07354}" destId="{3AB8AFEE-9038-47FF-A53A-3CEEF4CD9A1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8E048F-F37E-4273-9993-2C50CF2CC9D9}">
      <dsp:nvSpPr>
        <dsp:cNvPr id="0" name=""/>
        <dsp:cNvSpPr/>
      </dsp:nvSpPr>
      <dsp:spPr>
        <a:xfrm>
          <a:off x="4343400" y="1007650"/>
          <a:ext cx="2437860" cy="4230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1549"/>
              </a:lnTo>
              <a:lnTo>
                <a:pt x="2437860" y="211549"/>
              </a:lnTo>
              <a:lnTo>
                <a:pt x="2437860" y="423099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FB6E04-03A0-42D7-8F79-D2152C104D0A}">
      <dsp:nvSpPr>
        <dsp:cNvPr id="0" name=""/>
        <dsp:cNvSpPr/>
      </dsp:nvSpPr>
      <dsp:spPr>
        <a:xfrm>
          <a:off x="4297680" y="1007650"/>
          <a:ext cx="91440" cy="42309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3099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106477-0339-4901-A7FD-4418F34CE867}">
      <dsp:nvSpPr>
        <dsp:cNvPr id="0" name=""/>
        <dsp:cNvSpPr/>
      </dsp:nvSpPr>
      <dsp:spPr>
        <a:xfrm>
          <a:off x="1905539" y="1007650"/>
          <a:ext cx="2437860" cy="423099"/>
        </a:xfrm>
        <a:custGeom>
          <a:avLst/>
          <a:gdLst/>
          <a:ahLst/>
          <a:cxnLst/>
          <a:rect l="0" t="0" r="0" b="0"/>
          <a:pathLst>
            <a:path>
              <a:moveTo>
                <a:pt x="2437860" y="0"/>
              </a:moveTo>
              <a:lnTo>
                <a:pt x="2437860" y="211549"/>
              </a:lnTo>
              <a:lnTo>
                <a:pt x="0" y="211549"/>
              </a:lnTo>
              <a:lnTo>
                <a:pt x="0" y="423099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8AA672-29C6-4AFE-BAB2-3D3C08ADAA5D}">
      <dsp:nvSpPr>
        <dsp:cNvPr id="0" name=""/>
        <dsp:cNvSpPr/>
      </dsp:nvSpPr>
      <dsp:spPr>
        <a:xfrm>
          <a:off x="3336019" y="269"/>
          <a:ext cx="2014760" cy="10073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800" b="1" i="0" u="none" strike="noStrike" kern="1200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anose="020B0604020202020204" pitchFamily="34" charset="0"/>
            </a:rPr>
            <a:t>Планируемые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800" b="1" i="0" u="none" strike="noStrike" kern="1200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anose="020B0604020202020204" pitchFamily="34" charset="0"/>
            </a:rPr>
            <a:t> результаты</a:t>
          </a:r>
        </a:p>
      </dsp:txBody>
      <dsp:txXfrm>
        <a:off x="3336019" y="269"/>
        <a:ext cx="2014760" cy="1007380"/>
      </dsp:txXfrm>
    </dsp:sp>
    <dsp:sp modelId="{D61CFC32-2BE3-4130-A6B8-614631A1E335}">
      <dsp:nvSpPr>
        <dsp:cNvPr id="0" name=""/>
        <dsp:cNvSpPr/>
      </dsp:nvSpPr>
      <dsp:spPr>
        <a:xfrm>
          <a:off x="898159" y="1430749"/>
          <a:ext cx="2014760" cy="10073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8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rPr>
            <a:t>Личностные </a:t>
          </a:r>
          <a:r>
            <a:rPr kumimoji="0" lang="ru-RU" altLang="ru-RU" sz="1800" b="0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rPr>
            <a:t> </a:t>
          </a:r>
        </a:p>
      </dsp:txBody>
      <dsp:txXfrm>
        <a:off x="898159" y="1430749"/>
        <a:ext cx="2014760" cy="1007380"/>
      </dsp:txXfrm>
    </dsp:sp>
    <dsp:sp modelId="{06154145-7BBE-4F0B-BB57-63BEC948DE13}">
      <dsp:nvSpPr>
        <dsp:cNvPr id="0" name=""/>
        <dsp:cNvSpPr/>
      </dsp:nvSpPr>
      <dsp:spPr>
        <a:xfrm>
          <a:off x="3336019" y="1430749"/>
          <a:ext cx="2014760" cy="10073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800" b="1" i="0" u="none" strike="noStrike" kern="1200" cap="none" normalizeH="0" baseline="0" dirty="0" err="1" smtClean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rPr>
            <a:t>Метапредметные</a:t>
          </a:r>
          <a:r>
            <a:rPr kumimoji="0" lang="ru-RU" altLang="ru-RU" sz="1800" b="0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rPr>
            <a:t> </a:t>
          </a:r>
        </a:p>
      </dsp:txBody>
      <dsp:txXfrm>
        <a:off x="3336019" y="1430749"/>
        <a:ext cx="2014760" cy="1007380"/>
      </dsp:txXfrm>
    </dsp:sp>
    <dsp:sp modelId="{51BC1A25-5AED-4DF8-A363-D040D41E99A7}">
      <dsp:nvSpPr>
        <dsp:cNvPr id="0" name=""/>
        <dsp:cNvSpPr/>
      </dsp:nvSpPr>
      <dsp:spPr>
        <a:xfrm>
          <a:off x="5773880" y="1430749"/>
          <a:ext cx="2014760" cy="10073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8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rPr>
            <a:t>Предметные</a:t>
          </a:r>
          <a:r>
            <a:rPr kumimoji="0" lang="ru-RU" altLang="ru-RU" sz="18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rPr>
            <a:t> </a:t>
          </a:r>
        </a:p>
      </dsp:txBody>
      <dsp:txXfrm>
        <a:off x="5773880" y="1430749"/>
        <a:ext cx="2014760" cy="1007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10.11.2021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10.11.2021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10.11.2021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10.11.2021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10.11.2021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10.11.2021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10.11.2021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285728"/>
            <a:ext cx="8786842" cy="1928826"/>
          </a:xfrm>
          <a:ln>
            <a:noFill/>
          </a:ln>
        </p:spPr>
        <p:txBody>
          <a:bodyPr>
            <a:noAutofit/>
          </a:bodyPr>
          <a:lstStyle/>
          <a:p>
            <a:pPr lvl="0" algn="ctr" eaLnBrk="0" fontAlgn="base" hangingPunct="0">
              <a:spcAft>
                <a:spcPct val="0"/>
              </a:spcAft>
            </a:pPr>
            <a: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общеобразовательное учреждение  </a:t>
            </a:r>
            <a:b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«Средняя школа № </a:t>
            </a: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lang="en-US" sz="1800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0 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Ворошиловского района Волгограда»</a:t>
            </a:r>
            <a:b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1500174"/>
            <a:ext cx="7560840" cy="485778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Метапредметный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подход в обучении в соответствии с ФГОС ОО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dirty="0">
              <a:solidFill>
                <a:schemeClr val="tx1"/>
              </a:solidFill>
            </a:endParaRPr>
          </a:p>
          <a:p>
            <a:endParaRPr lang="ru-RU" sz="1400" dirty="0" smtClean="0">
              <a:solidFill>
                <a:schemeClr val="tx1"/>
              </a:solidFill>
            </a:endParaRP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Выполнили: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учителя МОУ СШ № 130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Коваленко Раиса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Давудовна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Мирошникова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Наталия Александровна,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Трофименко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Светлана Юрьевна</a:t>
            </a:r>
            <a:endParaRPr lang="ru-RU" sz="1400" dirty="0" smtClean="0">
              <a:solidFill>
                <a:schemeClr val="tx1"/>
              </a:solidFill>
            </a:endParaRPr>
          </a:p>
          <a:p>
            <a:endParaRPr lang="ru-RU" sz="1400" dirty="0" smtClean="0">
              <a:solidFill>
                <a:schemeClr val="tx1"/>
              </a:solidFill>
            </a:endParaRPr>
          </a:p>
          <a:p>
            <a:pPr algn="ctr"/>
            <a:r>
              <a:rPr lang="ru-RU" sz="1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Волгоград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202</a:t>
            </a:r>
            <a:r>
              <a:rPr lang="en-US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0150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Выявить значение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метапредметного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подхода в обучении в соответствии с ФГОС ОО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effectLst/>
                <a:latin typeface="Times New Roman" pitchFamily="18" charset="0"/>
                <a:cs typeface="Times New Roman" pitchFamily="18" charset="0"/>
              </a:rPr>
              <a:t>Цель</a:t>
            </a:r>
            <a:endParaRPr lang="ru-RU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Рассмотреть структуру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метапредметных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УУД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Выявить объект оценки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метапредметных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результатов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Охарактеризовать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метапредметные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результаты образования по ФГОС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Описать проект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Эковолонтерский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отряд «ВМЕСТЕ» как пример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метапредметного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подхода в обучении школьников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	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AutoShape 73"/>
          <p:cNvSpPr>
            <a:spLocks noChangeArrowheads="1"/>
          </p:cNvSpPr>
          <p:nvPr/>
        </p:nvSpPr>
        <p:spPr bwMode="auto">
          <a:xfrm>
            <a:off x="251520" y="2852936"/>
            <a:ext cx="2520280" cy="7920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800" dirty="0"/>
              <a:t>Самоопределение </a:t>
            </a:r>
          </a:p>
        </p:txBody>
      </p:sp>
      <p:sp>
        <p:nvSpPr>
          <p:cNvPr id="6" name="AutoShape 74"/>
          <p:cNvSpPr>
            <a:spLocks noChangeArrowheads="1"/>
          </p:cNvSpPr>
          <p:nvPr/>
        </p:nvSpPr>
        <p:spPr bwMode="auto">
          <a:xfrm>
            <a:off x="251520" y="3789040"/>
            <a:ext cx="2514600" cy="8382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800" dirty="0" err="1"/>
              <a:t>Смыслообразование</a:t>
            </a:r>
            <a:r>
              <a:rPr lang="ru-RU" sz="1800" b="0" dirty="0"/>
              <a:t> </a:t>
            </a:r>
          </a:p>
        </p:txBody>
      </p:sp>
      <p:sp>
        <p:nvSpPr>
          <p:cNvPr id="8" name="AutoShape 74"/>
          <p:cNvSpPr>
            <a:spLocks noChangeArrowheads="1"/>
          </p:cNvSpPr>
          <p:nvPr/>
        </p:nvSpPr>
        <p:spPr bwMode="auto">
          <a:xfrm>
            <a:off x="251520" y="3861048"/>
            <a:ext cx="2514600" cy="72008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800" dirty="0" err="1"/>
              <a:t>Смыслообразование</a:t>
            </a:r>
            <a:r>
              <a:rPr lang="ru-RU" sz="1800" b="0" dirty="0"/>
              <a:t> </a:t>
            </a:r>
          </a:p>
        </p:txBody>
      </p:sp>
      <p:sp>
        <p:nvSpPr>
          <p:cNvPr id="10" name="AutoShape 75"/>
          <p:cNvSpPr>
            <a:spLocks noChangeArrowheads="1"/>
          </p:cNvSpPr>
          <p:nvPr/>
        </p:nvSpPr>
        <p:spPr bwMode="auto">
          <a:xfrm>
            <a:off x="251520" y="4725144"/>
            <a:ext cx="2520280" cy="86409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800" dirty="0"/>
              <a:t>Ценностная и </a:t>
            </a:r>
          </a:p>
          <a:p>
            <a:pPr algn="ctr"/>
            <a:r>
              <a:rPr lang="ru-RU" sz="1800" dirty="0"/>
              <a:t>морально-этическая</a:t>
            </a:r>
          </a:p>
          <a:p>
            <a:pPr algn="ctr"/>
            <a:r>
              <a:rPr lang="ru-RU" sz="1800" dirty="0"/>
              <a:t>ориентация</a:t>
            </a:r>
          </a:p>
        </p:txBody>
      </p:sp>
      <p:sp>
        <p:nvSpPr>
          <p:cNvPr id="11" name="AutoShape 77"/>
          <p:cNvSpPr>
            <a:spLocks noChangeArrowheads="1"/>
          </p:cNvSpPr>
          <p:nvPr/>
        </p:nvSpPr>
        <p:spPr bwMode="auto">
          <a:xfrm>
            <a:off x="3352800" y="2780928"/>
            <a:ext cx="2514600" cy="100811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dirty="0" smtClean="0"/>
              <a:t>Коммуникативные, </a:t>
            </a:r>
          </a:p>
          <a:p>
            <a:pPr algn="ctr"/>
            <a:r>
              <a:rPr lang="ru-RU" dirty="0" smtClean="0"/>
              <a:t>регулятивные, </a:t>
            </a:r>
          </a:p>
          <a:p>
            <a:pPr algn="ctr"/>
            <a:r>
              <a:rPr lang="ru-RU" dirty="0" smtClean="0"/>
              <a:t>познавательные УУД</a:t>
            </a:r>
            <a:r>
              <a:rPr lang="ru-RU" sz="1800" dirty="0" smtClean="0"/>
              <a:t> </a:t>
            </a:r>
            <a:endParaRPr lang="ru-RU" sz="1800" dirty="0"/>
          </a:p>
        </p:txBody>
      </p:sp>
      <p:sp>
        <p:nvSpPr>
          <p:cNvPr id="12" name="AutoShape 76"/>
          <p:cNvSpPr>
            <a:spLocks noChangeArrowheads="1"/>
          </p:cNvSpPr>
          <p:nvPr/>
        </p:nvSpPr>
        <p:spPr bwMode="auto">
          <a:xfrm>
            <a:off x="3347864" y="3861048"/>
            <a:ext cx="2520280" cy="100811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800" dirty="0" err="1" smtClean="0"/>
              <a:t>Межпредметные</a:t>
            </a:r>
            <a:r>
              <a:rPr lang="ru-RU" sz="1800" dirty="0" smtClean="0"/>
              <a:t> </a:t>
            </a:r>
          </a:p>
          <a:p>
            <a:pPr algn="ctr"/>
            <a:r>
              <a:rPr lang="ru-RU" sz="1800" dirty="0" smtClean="0"/>
              <a:t>понятия </a:t>
            </a:r>
            <a:endParaRPr lang="ru-RU" sz="1800" dirty="0"/>
          </a:p>
        </p:txBody>
      </p:sp>
      <p:sp>
        <p:nvSpPr>
          <p:cNvPr id="13" name="AutoShape 81"/>
          <p:cNvSpPr>
            <a:spLocks noChangeArrowheads="1"/>
          </p:cNvSpPr>
          <p:nvPr/>
        </p:nvSpPr>
        <p:spPr bwMode="auto">
          <a:xfrm>
            <a:off x="3347864" y="5013176"/>
            <a:ext cx="2519536" cy="108012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800" dirty="0" smtClean="0"/>
              <a:t>Проектная и </a:t>
            </a:r>
          </a:p>
          <a:p>
            <a:pPr algn="ctr"/>
            <a:r>
              <a:rPr lang="ru-RU" sz="1800" dirty="0" smtClean="0"/>
              <a:t>исследовательская </a:t>
            </a:r>
          </a:p>
          <a:p>
            <a:pPr algn="ctr"/>
            <a:r>
              <a:rPr lang="ru-RU" sz="1800" dirty="0" smtClean="0"/>
              <a:t>деятельность </a:t>
            </a:r>
            <a:endParaRPr lang="ru-RU" sz="1800" dirty="0"/>
          </a:p>
        </p:txBody>
      </p:sp>
      <p:sp>
        <p:nvSpPr>
          <p:cNvPr id="14" name="AutoShape 80"/>
          <p:cNvSpPr>
            <a:spLocks noChangeArrowheads="1"/>
          </p:cNvSpPr>
          <p:nvPr/>
        </p:nvSpPr>
        <p:spPr bwMode="auto">
          <a:xfrm>
            <a:off x="6156176" y="2780928"/>
            <a:ext cx="2448272" cy="936104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800" dirty="0"/>
              <a:t>Основы системы </a:t>
            </a:r>
          </a:p>
          <a:p>
            <a:pPr algn="ctr"/>
            <a:r>
              <a:rPr lang="ru-RU" sz="1800" dirty="0"/>
              <a:t>научных знаний</a:t>
            </a:r>
          </a:p>
        </p:txBody>
      </p:sp>
      <p:sp>
        <p:nvSpPr>
          <p:cNvPr id="15" name="AutoShape 79"/>
          <p:cNvSpPr>
            <a:spLocks noChangeArrowheads="1"/>
          </p:cNvSpPr>
          <p:nvPr/>
        </p:nvSpPr>
        <p:spPr bwMode="auto">
          <a:xfrm>
            <a:off x="6228184" y="3789040"/>
            <a:ext cx="2304256" cy="100811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800" dirty="0"/>
              <a:t>Опыт предметной </a:t>
            </a:r>
          </a:p>
          <a:p>
            <a:pPr algn="ctr"/>
            <a:r>
              <a:rPr lang="ru-RU" sz="1800" dirty="0"/>
              <a:t>деятельности</a:t>
            </a:r>
          </a:p>
        </p:txBody>
      </p:sp>
      <p:sp>
        <p:nvSpPr>
          <p:cNvPr id="16" name="AutoShape 78"/>
          <p:cNvSpPr>
            <a:spLocks noChangeArrowheads="1"/>
          </p:cNvSpPr>
          <p:nvPr/>
        </p:nvSpPr>
        <p:spPr bwMode="auto">
          <a:xfrm>
            <a:off x="6228184" y="4869160"/>
            <a:ext cx="2520280" cy="936104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800" dirty="0"/>
              <a:t>Предметные и </a:t>
            </a:r>
          </a:p>
          <a:p>
            <a:pPr algn="ctr"/>
            <a:r>
              <a:rPr lang="ru-RU" sz="1800" dirty="0" err="1"/>
              <a:t>метапредметные</a:t>
            </a:r>
            <a:endParaRPr lang="ru-RU" sz="1800" dirty="0"/>
          </a:p>
          <a:p>
            <a:pPr algn="ctr"/>
            <a:r>
              <a:rPr lang="ru-RU" sz="1800" dirty="0"/>
              <a:t>действия</a:t>
            </a: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xmlns="" val="3585337874"/>
              </p:ext>
            </p:extLst>
          </p:nvPr>
        </p:nvGraphicFramePr>
        <p:xfrm>
          <a:off x="228600" y="228600"/>
          <a:ext cx="8686800" cy="243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/>
              <a:t>Существуют разные мнения о том, что такое </a:t>
            </a:r>
            <a:r>
              <a:rPr lang="ru-RU" sz="3200" b="1" dirty="0" err="1" smtClean="0"/>
              <a:t>метапредметность</a:t>
            </a:r>
            <a:r>
              <a:rPr lang="ru-RU" sz="3200" b="1" dirty="0" smtClean="0"/>
              <a:t>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3200" b="1" dirty="0" smtClean="0"/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Громыко Ю.В.  считает, что это «</a:t>
            </a:r>
            <a:r>
              <a:rPr lang="ru-RU" sz="2800" dirty="0" err="1" smtClean="0"/>
              <a:t>допредметность</a:t>
            </a:r>
            <a:r>
              <a:rPr lang="ru-RU" sz="2800" dirty="0" smtClean="0"/>
              <a:t>». 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По мнению А.В. Хуторского, </a:t>
            </a:r>
            <a:r>
              <a:rPr lang="ru-RU" sz="2800" dirty="0" err="1" smtClean="0"/>
              <a:t>метапредметность</a:t>
            </a:r>
            <a:r>
              <a:rPr lang="ru-RU" sz="2800" dirty="0" smtClean="0"/>
              <a:t>  - это фундаментальные образовательные объекты. 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/>
              <a:t>Понамарева Е.А. В широком смысле термин универсальные учебные действия означает умение учиться, т.е. способность субъекта к саморазвитию через сознательное и активное присвоение социального опыта.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err="1" smtClean="0">
                <a:effectLst/>
                <a:latin typeface="Times New Roman" pitchFamily="18" charset="0"/>
                <a:cs typeface="Times New Roman" pitchFamily="18" charset="0"/>
              </a:rPr>
              <a:t>Метапредметные</a:t>
            </a:r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 УУД</a:t>
            </a:r>
            <a:endParaRPr lang="ru-RU" sz="4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4400" dirty="0" smtClean="0">
                <a:solidFill>
                  <a:srgbClr val="0060A8"/>
                </a:solidFill>
              </a:rPr>
              <a:t>метод вживания;</a:t>
            </a:r>
          </a:p>
          <a:p>
            <a:pPr lvl="0"/>
            <a:r>
              <a:rPr lang="ru-RU" sz="4400" dirty="0" smtClean="0">
                <a:solidFill>
                  <a:srgbClr val="0060A8"/>
                </a:solidFill>
              </a:rPr>
              <a:t>метод образного видения;</a:t>
            </a:r>
          </a:p>
          <a:p>
            <a:pPr lvl="0"/>
            <a:r>
              <a:rPr lang="ru-RU" sz="4400" dirty="0" smtClean="0">
                <a:solidFill>
                  <a:srgbClr val="0060A8"/>
                </a:solidFill>
              </a:rPr>
              <a:t>метод графических ассоциаций;</a:t>
            </a:r>
          </a:p>
          <a:p>
            <a:pPr lvl="0"/>
            <a:r>
              <a:rPr lang="ru-RU" sz="4400" dirty="0" smtClean="0">
                <a:solidFill>
                  <a:srgbClr val="0060A8"/>
                </a:solidFill>
              </a:rPr>
              <a:t>метод гипотез (рабочих, реальных);</a:t>
            </a:r>
          </a:p>
          <a:p>
            <a:pPr lvl="0"/>
            <a:r>
              <a:rPr lang="ru-RU" sz="4400" dirty="0" smtClean="0">
                <a:solidFill>
                  <a:srgbClr val="0060A8"/>
                </a:solidFill>
              </a:rPr>
              <a:t>метод наблюдений;</a:t>
            </a:r>
          </a:p>
          <a:p>
            <a:pPr lvl="0"/>
            <a:r>
              <a:rPr lang="ru-RU" sz="4400" dirty="0" smtClean="0">
                <a:solidFill>
                  <a:srgbClr val="0060A8"/>
                </a:solidFill>
              </a:rPr>
              <a:t>метод сравнений;</a:t>
            </a:r>
          </a:p>
          <a:p>
            <a:pPr lvl="0"/>
            <a:r>
              <a:rPr lang="ru-RU" sz="4400" dirty="0" smtClean="0">
                <a:solidFill>
                  <a:srgbClr val="0060A8"/>
                </a:solidFill>
              </a:rPr>
              <a:t>метод эвристических бесед;</a:t>
            </a:r>
          </a:p>
          <a:p>
            <a:pPr lvl="0"/>
            <a:r>
              <a:rPr lang="ru-RU" sz="4400" dirty="0" smtClean="0">
                <a:solidFill>
                  <a:srgbClr val="0060A8"/>
                </a:solidFill>
              </a:rPr>
              <a:t>метод проб и ошибок;</a:t>
            </a:r>
          </a:p>
          <a:p>
            <a:pPr lvl="0"/>
            <a:r>
              <a:rPr lang="ru-RU" sz="4400" dirty="0" smtClean="0">
                <a:solidFill>
                  <a:srgbClr val="0060A8"/>
                </a:solidFill>
              </a:rPr>
              <a:t>эксперимент;</a:t>
            </a:r>
          </a:p>
          <a:p>
            <a:pPr lvl="0"/>
            <a:r>
              <a:rPr lang="ru-RU" sz="4400" dirty="0" smtClean="0">
                <a:solidFill>
                  <a:srgbClr val="0060A8"/>
                </a:solidFill>
              </a:rPr>
              <a:t>моделирование;</a:t>
            </a:r>
          </a:p>
          <a:p>
            <a:pPr lvl="0"/>
            <a:r>
              <a:rPr lang="ru-RU" sz="4400" dirty="0" smtClean="0">
                <a:solidFill>
                  <a:srgbClr val="0060A8"/>
                </a:solidFill>
              </a:rPr>
              <a:t>метод погружения.</a:t>
            </a:r>
          </a:p>
          <a:p>
            <a:endParaRPr lang="ru-RU" sz="4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Метапредметные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методы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ru-RU" dirty="0" smtClean="0"/>
              <a:t>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 bwMode="auto">
          <a:xfrm>
            <a:off x="611560" y="1268760"/>
            <a:ext cx="7344816" cy="2304256"/>
          </a:xfrm>
          <a:prstGeom prst="roundRect">
            <a:avLst/>
          </a:prstGeom>
          <a:solidFill>
            <a:srgbClr val="C9E7A7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200" dirty="0">
                <a:solidFill>
                  <a:srgbClr val="000000"/>
                </a:solidFill>
                <a:latin typeface="Times New Roman"/>
              </a:rPr>
              <a:t>Основным   </a:t>
            </a:r>
            <a:r>
              <a:rPr lang="ru-RU" sz="2200" b="1" dirty="0">
                <a:solidFill>
                  <a:srgbClr val="000000"/>
                </a:solidFill>
                <a:latin typeface="Times New Roman"/>
              </a:rPr>
              <a:t>объектом оценки </a:t>
            </a:r>
            <a:r>
              <a:rPr lang="ru-RU" sz="2200" dirty="0" err="1">
                <a:solidFill>
                  <a:srgbClr val="000000"/>
                </a:solidFill>
                <a:latin typeface="Times New Roman"/>
              </a:rPr>
              <a:t>метапредметных</a:t>
            </a:r>
            <a:r>
              <a:rPr lang="ru-RU" sz="2200" dirty="0">
                <a:solidFill>
                  <a:srgbClr val="000000"/>
                </a:solidFill>
                <a:latin typeface="Times New Roman"/>
              </a:rPr>
              <a:t> результатов является </a:t>
            </a:r>
            <a:r>
              <a:rPr lang="ru-RU" sz="2200" dirty="0" err="1">
                <a:solidFill>
                  <a:srgbClr val="000000"/>
                </a:solidFill>
                <a:latin typeface="Times New Roman"/>
              </a:rPr>
              <a:t>сформированность</a:t>
            </a:r>
            <a:r>
              <a:rPr lang="ru-RU" sz="2200" dirty="0">
                <a:solidFill>
                  <a:srgbClr val="000000"/>
                </a:solidFill>
                <a:latin typeface="Times New Roman"/>
              </a:rPr>
              <a:t> ряда регулятивных, коммуникативных и познавательных универсальных действий, т.е. таких умственных действий обучающихся, которые направлены на анализ и управление своей познавательной деятельностью.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 bwMode="auto">
          <a:prstGeom prst="roundRect">
            <a:avLst/>
          </a:prstGeom>
          <a:solidFill>
            <a:schemeClr val="bg1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200" dirty="0">
                <a:solidFill>
                  <a:srgbClr val="000000"/>
                </a:solidFill>
                <a:latin typeface="Times New Roman"/>
              </a:rPr>
              <a:t>Основное </a:t>
            </a:r>
            <a:r>
              <a:rPr lang="ru-RU" sz="2200" b="1" dirty="0">
                <a:solidFill>
                  <a:srgbClr val="000000"/>
                </a:solidFill>
                <a:latin typeface="Times New Roman"/>
              </a:rPr>
              <a:t>содержание оценки </a:t>
            </a:r>
            <a:r>
              <a:rPr lang="ru-RU" sz="2200" dirty="0" err="1">
                <a:solidFill>
                  <a:srgbClr val="000000"/>
                </a:solidFill>
                <a:latin typeface="Times New Roman"/>
              </a:rPr>
              <a:t>метапредметных</a:t>
            </a:r>
            <a:r>
              <a:rPr lang="ru-RU" sz="2200" dirty="0">
                <a:solidFill>
                  <a:srgbClr val="000000"/>
                </a:solidFill>
                <a:latin typeface="Times New Roman"/>
              </a:rPr>
              <a:t> результатов  - </a:t>
            </a:r>
            <a:r>
              <a:rPr lang="ru-RU" sz="3200" b="1" dirty="0">
                <a:solidFill>
                  <a:srgbClr val="000000"/>
                </a:solidFill>
                <a:latin typeface="Times New Roman"/>
              </a:rPr>
              <a:t>умение учиться</a:t>
            </a:r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683568" y="3717032"/>
            <a:ext cx="7416824" cy="2232248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dirty="0">
                <a:solidFill>
                  <a:srgbClr val="000000"/>
                </a:solidFill>
                <a:latin typeface="Times New Roman"/>
              </a:rPr>
              <a:t>Фиксирование </a:t>
            </a:r>
            <a:r>
              <a:rPr lang="ru-RU" sz="2200" b="1" dirty="0" err="1">
                <a:solidFill>
                  <a:srgbClr val="000000"/>
                </a:solidFill>
                <a:latin typeface="Times New Roman"/>
              </a:rPr>
              <a:t>сформированности</a:t>
            </a:r>
            <a:r>
              <a:rPr lang="ru-RU" sz="2200" b="1" dirty="0">
                <a:solidFill>
                  <a:srgbClr val="000000"/>
                </a:solidFill>
                <a:latin typeface="Times New Roman"/>
              </a:rPr>
              <a:t> УУД</a:t>
            </a:r>
            <a:r>
              <a:rPr lang="ru-RU" sz="2200" dirty="0">
                <a:solidFill>
                  <a:srgbClr val="000000"/>
                </a:solidFill>
                <a:latin typeface="Times New Roman"/>
              </a:rPr>
              <a:t> -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rgbClr val="000000"/>
                </a:solidFill>
                <a:latin typeface="Times New Roman"/>
              </a:rPr>
              <a:t>мониторинг </a:t>
            </a:r>
            <a:r>
              <a:rPr lang="ru-RU" sz="2200" dirty="0" err="1">
                <a:solidFill>
                  <a:srgbClr val="000000"/>
                </a:solidFill>
                <a:latin typeface="Times New Roman"/>
              </a:rPr>
              <a:t>сформированности</a:t>
            </a:r>
            <a:r>
              <a:rPr lang="ru-RU" sz="22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/>
              </a:rPr>
              <a:t>метапредметных</a:t>
            </a:r>
            <a:r>
              <a:rPr lang="ru-RU" sz="2200" dirty="0">
                <a:solidFill>
                  <a:srgbClr val="000000"/>
                </a:solidFill>
                <a:latin typeface="Times New Roman"/>
              </a:rPr>
              <a:t> учебных умений предполагает использование накопительной системы оценки в ходе текущего образовательного процесса. Для этих целей может использоваться таблицы </a:t>
            </a:r>
            <a:r>
              <a:rPr lang="ru-RU" sz="2200" dirty="0" err="1">
                <a:solidFill>
                  <a:srgbClr val="000000"/>
                </a:solidFill>
                <a:latin typeface="Times New Roman"/>
              </a:rPr>
              <a:t>метапредметных</a:t>
            </a:r>
            <a:r>
              <a:rPr lang="ru-RU" sz="2200" dirty="0">
                <a:solidFill>
                  <a:srgbClr val="000000"/>
                </a:solidFill>
                <a:latin typeface="Times New Roman"/>
              </a:rPr>
              <a:t> результатов  </a:t>
            </a:r>
          </a:p>
        </p:txBody>
      </p:sp>
    </p:spTree>
    <p:extLst>
      <p:ext uri="{BB962C8B-B14F-4D97-AF65-F5344CB8AC3E}">
        <p14:creationId xmlns="" xmlns:p14="http://schemas.microsoft.com/office/powerpoint/2010/main" val="100938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	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Универсальные учебные действия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250753426"/>
              </p:ext>
            </p:extLst>
          </p:nvPr>
        </p:nvGraphicFramePr>
        <p:xfrm>
          <a:off x="395536" y="1348433"/>
          <a:ext cx="8424936" cy="5052783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2778585"/>
                <a:gridCol w="2694023"/>
                <a:gridCol w="2952328"/>
              </a:tblGrid>
              <a:tr h="8030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Познавательные УУД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2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Регулятивные УУД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2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Коммуникативные УУД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2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/>
                </a:tc>
              </a:tr>
              <a:tr h="42298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Общеучебные</a:t>
                      </a:r>
                      <a:endParaRPr kumimoji="0" lang="ru-RU" sz="2000" u="none" strike="noStrike" cap="none" normalizeH="0" baseline="0" dirty="0" smtClean="0">
                        <a:ln>
                          <a:noFill/>
                        </a:ln>
                        <a:effectLst/>
                        <a:latin typeface="+mj-lt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Логические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Действия постановки и решения проблем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Целеполагание</a:t>
                      </a:r>
                      <a:endParaRPr kumimoji="0" lang="ru-RU" sz="2000" u="none" strike="noStrike" cap="none" normalizeH="0" baseline="0" dirty="0" smtClean="0">
                        <a:ln>
                          <a:noFill/>
                        </a:ln>
                        <a:effectLst/>
                        <a:latin typeface="+mj-lt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Планирование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Прогнозирование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Контроль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Коррекция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Оценка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Волевая </a:t>
                      </a:r>
                      <a:r>
                        <a:rPr kumimoji="0" lang="ru-RU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саморегуляция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Планирование учебного сотрудничества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Постановка вопросов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Разрешение конфликтов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Управление поведением партнера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j-lt"/>
                        </a:rPr>
                        <a:t>Умение выражать свои мысли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	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sz="4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Метапроекты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91680" y="1340768"/>
            <a:ext cx="5544616" cy="3697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«Мой город».</a:t>
            </a:r>
          </a:p>
          <a:p>
            <a:pPr lvl="0">
              <a:lnSpc>
                <a:spcPct val="150000"/>
              </a:lnSpc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«Наш дом».</a:t>
            </a:r>
          </a:p>
          <a:p>
            <a:pPr lvl="0">
              <a:lnSpc>
                <a:spcPct val="150000"/>
              </a:lnSpc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«Периодичность в природе».</a:t>
            </a:r>
          </a:p>
          <a:p>
            <a:pPr lvl="0">
              <a:lnSpc>
                <a:spcPct val="150000"/>
              </a:lnSpc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«Сотовый телефон».</a:t>
            </a:r>
          </a:p>
          <a:p>
            <a:pPr lvl="0">
              <a:lnSpc>
                <a:spcPct val="150000"/>
              </a:lnSpc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«Грамотный покупатель».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	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Формы, методы, инструменты контроля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метапредметных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результатов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251520" y="1268760"/>
            <a:ext cx="8712968" cy="547260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+mj-lt"/>
              </a:rPr>
              <a:t>Основным </a:t>
            </a:r>
            <a:r>
              <a:rPr lang="ru-RU" sz="2400" dirty="0">
                <a:latin typeface="+mj-lt"/>
              </a:rPr>
              <a:t>объектом оценки </a:t>
            </a:r>
            <a:r>
              <a:rPr lang="ru-RU" sz="2400" dirty="0" err="1">
                <a:latin typeface="+mj-lt"/>
              </a:rPr>
              <a:t>метапредметных</a:t>
            </a:r>
            <a:r>
              <a:rPr lang="ru-RU" sz="2400" dirty="0">
                <a:latin typeface="+mj-lt"/>
              </a:rPr>
              <a:t> результатов служит </a:t>
            </a:r>
            <a:r>
              <a:rPr lang="ru-RU" sz="2400" dirty="0" err="1">
                <a:latin typeface="+mj-lt"/>
              </a:rPr>
              <a:t>сформированность</a:t>
            </a:r>
            <a:r>
              <a:rPr lang="ru-RU" sz="2400" dirty="0">
                <a:latin typeface="+mj-lt"/>
              </a:rPr>
              <a:t> у обучающихся регулятивных, коммуникативных и познавательных </a:t>
            </a:r>
            <a:r>
              <a:rPr lang="ru-RU" sz="2400" dirty="0" smtClean="0">
                <a:latin typeface="+mj-lt"/>
              </a:rPr>
              <a:t>УУД.</a:t>
            </a:r>
            <a:endParaRPr lang="ru-RU" sz="2400" dirty="0">
              <a:latin typeface="+mj-lt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latin typeface="+mj-lt"/>
              </a:rPr>
              <a:t>Методы контроля</a:t>
            </a:r>
            <a:r>
              <a:rPr lang="ru-RU" sz="2400" dirty="0" smtClean="0">
                <a:latin typeface="+mj-lt"/>
              </a:rPr>
              <a:t>: наблюдение</a:t>
            </a:r>
            <a:r>
              <a:rPr lang="ru-RU" sz="2400" dirty="0">
                <a:latin typeface="+mj-lt"/>
              </a:rPr>
              <a:t>, проектирование, </a:t>
            </a:r>
            <a:r>
              <a:rPr lang="ru-RU" sz="2400" dirty="0" smtClean="0">
                <a:latin typeface="+mj-lt"/>
              </a:rPr>
              <a:t>тестирование.</a:t>
            </a:r>
            <a:endParaRPr lang="ru-RU" sz="2400" dirty="0">
              <a:latin typeface="+mj-lt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latin typeface="+mj-lt"/>
              </a:rPr>
              <a:t>Формы контроля</a:t>
            </a:r>
            <a:r>
              <a:rPr lang="ru-RU" sz="2400" dirty="0">
                <a:latin typeface="+mj-lt"/>
              </a:rPr>
              <a:t>: индивидуальные, групповые, фронтальные формы; устный и письменный опрос;  персонифицированный и </a:t>
            </a:r>
            <a:r>
              <a:rPr lang="ru-RU" sz="2400" dirty="0" err="1" smtClean="0">
                <a:latin typeface="+mj-lt"/>
              </a:rPr>
              <a:t>неперсонифицированный</a:t>
            </a:r>
            <a:r>
              <a:rPr lang="ru-RU" sz="2400" dirty="0" smtClean="0">
                <a:latin typeface="+mj-lt"/>
              </a:rPr>
              <a:t>.</a:t>
            </a:r>
            <a:endParaRPr lang="ru-RU" sz="2400" dirty="0">
              <a:latin typeface="+mj-lt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latin typeface="+mj-lt"/>
              </a:rPr>
              <a:t>Инструментарий контроля</a:t>
            </a:r>
            <a:r>
              <a:rPr lang="ru-RU" sz="2400" b="1" dirty="0" smtClean="0">
                <a:latin typeface="+mj-lt"/>
              </a:rPr>
              <a:t>: </a:t>
            </a:r>
            <a:r>
              <a:rPr lang="ru-RU" sz="2400" dirty="0" smtClean="0">
                <a:latin typeface="+mj-lt"/>
              </a:rPr>
              <a:t>задания </a:t>
            </a:r>
            <a:r>
              <a:rPr lang="ru-RU" sz="2400" dirty="0">
                <a:latin typeface="+mj-lt"/>
              </a:rPr>
              <a:t>УУД, карта наблюдений, тест, карта мониторинга, лист или дневник </a:t>
            </a:r>
            <a:r>
              <a:rPr lang="ru-RU" sz="2400" dirty="0" smtClean="0">
                <a:latin typeface="+mj-lt"/>
              </a:rPr>
              <a:t>самооценки.</a:t>
            </a:r>
            <a:endParaRPr lang="ru-RU" sz="24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67544" y="1556792"/>
          <a:ext cx="8280919" cy="3384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923"/>
                <a:gridCol w="2855690"/>
                <a:gridCol w="2760306"/>
              </a:tblGrid>
              <a:tr h="63042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Универсальные учебные действия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Межпредметные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умения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Надпредметные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умения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3953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Регулятивные УУД (учебно-организационные)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Познавательные УУД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Коммуникативные УУД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Формировать…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Устанавливать…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Связывать между собой и обобщать…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Запоминать…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Ставить вопросы…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Отвечать на вопросы и решать задачи…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Составлять…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Выделять…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Сворачивать…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Пересказывать…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Создавать…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Принимать решения…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331640" y="620688"/>
            <a:ext cx="65527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Результаты образования по ФГОС</a:t>
            </a:r>
          </a:p>
          <a:p>
            <a:pPr algn="ctr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Метапредметные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5852" y="2500306"/>
            <a:ext cx="7000923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6600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836712"/>
            <a:ext cx="82089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Проект «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Эковолонтерский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отряд «ВМЕСТЕ»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700808"/>
            <a:ext cx="820891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Тема проекта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«Тропою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эковолонтера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объединение усилий единомышленников из разных классов образовательной организации для решения общих экологических проблем: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- формирование и развитие УУД учащихся;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- освоение сетевых форм взаимодействия;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- пропаганда проектных технологий обучения.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Сроки реализации:  1 этап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15.04.2021г. по 31.05.2021г.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2 этап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15.09.2021 г. по  31.05.2022 г.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Участники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проекта: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учащиеся, педагоги, родители.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Итоговый  продукт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проекта: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фотоальбом добрых дел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эковолонтерского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отряда «Вместе» по решению экологических проблем.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5852" y="2500306"/>
            <a:ext cx="7000923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6600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836712"/>
            <a:ext cx="82089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Проект «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Эковолонтерский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отряд «ВМЕСТЕ»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 этап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AutoShape 2" descr="C:\Documents and Settings\Admin\%D0%A0%D0%B0%D0%B1%D0%BE%D1%87%D0%B8%D0%B9 %D1%81%D1%82%D0%BE%D0%BB\%D0%A4%D0%BE%D1%82%D0%BE %D1%8D%D0%BA%D0%BE%D0%B2%D0%BE%D0%BB%D0%BE%D0%BD%D1%82%D0%B5%D1%80%D1%8B %D0%9C%D0%9E%D0%A3 %D0%A1%D0%A8 %E2%84%96 130\IMG_20210403_12425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Documents and Settings\Admin\%D0%A0%D0%B0%D0%B1%D0%BE%D1%87%D0%B8%D0%B9 %D1%81%D1%82%D0%BE%D0%BB\%D0%A4%D0%BE%D1%82%D0%BE %D1%8D%D0%BA%D0%BE%D0%B2%D0%BE%D0%BB%D0%BE%D0%BD%D1%82%D0%B5%D1%80%D1%8B %D0%9C%D0%9E%D0%A3 %D0%A1%D0%A8 %E2%84%96 130\IMG_20210403_12425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Documents and Settings\Admin\%D0%A0%D0%B0%D0%B1%D0%BE%D1%87%D0%B8%D0%B9 %D1%81%D1%82%D0%BE%D0%BB\%D0%A4%D0%BE%D1%82%D0%BE %D1%8D%D0%BA%D0%BE%D0%B2%D0%BE%D0%BB%D0%BE%D0%BD%D1%82%D0%B5%D1%80%D1%8B %D0%9C%D0%9E%D0%A3 %D0%A1%D0%A8 %E2%84%96 130\IMG_20210403_12425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0" name="AutoShape 2" descr="C:\Documents and Settings\Admin\%D0%A0%D0%B0%D0%B1%D0%BE%D1%87%D0%B8%D0%B9 %D1%81%D1%82%D0%BE%D0%BB\%D0%A4%D0%BE%D1%82%D0%BE %D1%8D%D0%BA%D0%BE%D0%B2%D0%BE%D0%BB%D0%BE%D0%BD%D1%82%D0%B5%D1%80%D1%8B %D0%9C%D0%9E%D0%A3 %D0%A1%D0%A8 %E2%84%96 130\IMG_20210403_12425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 descr="F:\Фото эковолонтеры МОУ СШ № 130\IMG_20210403_1243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988840"/>
            <a:ext cx="2700300" cy="3600400"/>
          </a:xfrm>
          <a:prstGeom prst="rect">
            <a:avLst/>
          </a:prstGeom>
          <a:noFill/>
        </p:spPr>
      </p:pic>
      <p:pic>
        <p:nvPicPr>
          <p:cNvPr id="10" name="Picture 4" descr="C:\Documents and Settings\Admin\Рабочий стол\Фото эковолонтеры МОУ СШ № 130\IMG_20210407_1119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265068" y="-31278856"/>
            <a:ext cx="1326731" cy="970360"/>
          </a:xfrm>
          <a:prstGeom prst="rect">
            <a:avLst/>
          </a:prstGeom>
          <a:noFill/>
        </p:spPr>
      </p:pic>
      <p:pic>
        <p:nvPicPr>
          <p:cNvPr id="2" name="Picture 2" descr="F:\Фото эковолонтеры МОУ СШ № 130\IMG_20210512_1047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1772816"/>
            <a:ext cx="2232248" cy="2736304"/>
          </a:xfrm>
          <a:prstGeom prst="rect">
            <a:avLst/>
          </a:prstGeom>
          <a:noFill/>
        </p:spPr>
      </p:pic>
      <p:pic>
        <p:nvPicPr>
          <p:cNvPr id="1027" name="Picture 3" descr="F:\Фото эковолонтеры МОУ СШ № 130\IMG_20210410_12401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4293096"/>
            <a:ext cx="2592288" cy="1944216"/>
          </a:xfrm>
          <a:prstGeom prst="rect">
            <a:avLst/>
          </a:prstGeom>
          <a:noFill/>
        </p:spPr>
      </p:pic>
      <p:pic>
        <p:nvPicPr>
          <p:cNvPr id="5" name="Picture 4" descr="F:\Фото эковолонтеры МОУ СШ № 130\IMG-20210407-WA001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4869160"/>
            <a:ext cx="1332148" cy="1776197"/>
          </a:xfrm>
          <a:prstGeom prst="rect">
            <a:avLst/>
          </a:prstGeom>
          <a:noFill/>
        </p:spPr>
      </p:pic>
      <p:pic>
        <p:nvPicPr>
          <p:cNvPr id="1029" name="Picture 5" descr="F:\Фото эковолонтеры МОУ СШ № 130\IMG_20210428_19113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2132856"/>
            <a:ext cx="2352261" cy="17641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>Проект «</a:t>
            </a:r>
            <a:r>
              <a:rPr lang="ru-RU" sz="2700" dirty="0" err="1" smtClean="0">
                <a:effectLst/>
                <a:latin typeface="Times New Roman" pitchFamily="18" charset="0"/>
                <a:cs typeface="Times New Roman" pitchFamily="18" charset="0"/>
              </a:rPr>
              <a:t>Эковолонтерский</a:t>
            </a:r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> отряд «ВМЕСТЕ»</a:t>
            </a:r>
            <a:r>
              <a:rPr lang="ru-RU" sz="270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smtClean="0">
                <a:effectLst/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>этап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1026" name="Picture 2" descr="F:\школа\эковолонтеры 130 от 12.10.2021\IMG-20211012-WA01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481138"/>
            <a:ext cx="2892209" cy="1947862"/>
          </a:xfrm>
          <a:prstGeom prst="rect">
            <a:avLst/>
          </a:prstGeom>
          <a:noFill/>
        </p:spPr>
      </p:pic>
      <p:pic>
        <p:nvPicPr>
          <p:cNvPr id="1027" name="Picture 3" descr="F:\школа\эковолонтеры 130 от 12.10.2021\IMG-20211012-WA01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764704"/>
            <a:ext cx="2040563" cy="2720751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3140968"/>
            <a:ext cx="2448272" cy="2982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3717032"/>
            <a:ext cx="1656184" cy="2208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4509120"/>
            <a:ext cx="2208245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5852" y="2500306"/>
            <a:ext cx="700092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Благодарим </a:t>
            </a:r>
            <a:endParaRPr lang="en-US" sz="6600" b="1" i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66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за внимание</a:t>
            </a:r>
            <a:r>
              <a:rPr lang="en-US" sz="66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!</a:t>
            </a:r>
            <a:endParaRPr lang="ru-RU" sz="6600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486</TotalTime>
  <Words>559</Words>
  <Application>Microsoft Office PowerPoint</Application>
  <PresentationFormat>Экран (4:3)</PresentationFormat>
  <Paragraphs>137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Открытая</vt:lpstr>
      <vt:lpstr>Муниципальное общеобразовательное учреждение   «Средняя школа № 130 Ворошиловского района Волгограда»    </vt:lpstr>
      <vt:lpstr>Цель</vt:lpstr>
      <vt:lpstr>Задачи</vt:lpstr>
      <vt:lpstr>Слайд 4</vt:lpstr>
      <vt:lpstr>Метапредметные УУД</vt:lpstr>
      <vt:lpstr>Метапредметные методы</vt:lpstr>
      <vt:lpstr>Основное содержание оценки метапредметных результатов  - умение учиться</vt:lpstr>
      <vt:lpstr>Универсальные учебные действия</vt:lpstr>
      <vt:lpstr>Метапроекты</vt:lpstr>
      <vt:lpstr>Формы, методы, инструменты контроля метапредметных результатов</vt:lpstr>
      <vt:lpstr>Слайд 11</vt:lpstr>
      <vt:lpstr>Слайд 12</vt:lpstr>
      <vt:lpstr>Слайд 13</vt:lpstr>
      <vt:lpstr> Проект «Эковолонтерский отряд «ВМЕСТЕ» 2 этап  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Этикетные формулы в речи современных школьников   </dc:title>
  <dc:creator>Я</dc:creator>
  <cp:lastModifiedBy>user</cp:lastModifiedBy>
  <cp:revision>68</cp:revision>
  <dcterms:created xsi:type="dcterms:W3CDTF">2020-01-28T13:53:13Z</dcterms:created>
  <dcterms:modified xsi:type="dcterms:W3CDTF">2021-11-10T14:08:48Z</dcterms:modified>
</cp:coreProperties>
</file>