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4" r:id="rId4"/>
    <p:sldId id="264" r:id="rId5"/>
    <p:sldId id="265" r:id="rId6"/>
    <p:sldId id="266" r:id="rId7"/>
    <p:sldId id="268" r:id="rId8"/>
    <p:sldId id="267" r:id="rId9"/>
    <p:sldId id="270" r:id="rId10"/>
    <p:sldId id="262" r:id="rId11"/>
    <p:sldId id="272" r:id="rId12"/>
    <p:sldId id="273" r:id="rId13"/>
    <p:sldId id="258" r:id="rId14"/>
    <p:sldId id="275" r:id="rId15"/>
    <p:sldId id="276" r:id="rId16"/>
    <p:sldId id="271" r:id="rId17"/>
    <p:sldId id="27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tochka-na-karte.ru/Goroda-i-Gosudarstva/358-Chuvashija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2517" y="669174"/>
            <a:ext cx="8001000" cy="2971801"/>
          </a:xfrm>
        </p:spPr>
        <p:txBody>
          <a:bodyPr>
            <a:normAutofit/>
          </a:bodyPr>
          <a:lstStyle/>
          <a:p>
            <a:r>
              <a:rPr lang="ru-RU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</a:t>
            </a:r>
            <a:endParaRPr lang="ru-RU" sz="8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вера Келта - Лети, лети кукушка (чувашская народная)_минус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471659"/>
      </p:ext>
    </p:extLst>
  </p:cSld>
  <p:clrMapOvr>
    <a:masterClrMapping/>
  </p:clrMapOvr>
  <p:transition spd="slow" advClick="0" advTm="431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545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853738"/>
          </a:xfrm>
        </p:spPr>
        <p:txBody>
          <a:bodyPr/>
          <a:lstStyle/>
          <a:p>
            <a:pPr algn="ctr"/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города</a:t>
            </a:r>
            <a:endParaRPr lang="ru-RU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6620" y="2231967"/>
            <a:ext cx="8534400" cy="3615267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3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 основан 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1589 году как </a:t>
            </a:r>
            <a:r>
              <a:rPr lang="ru-RU" sz="3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</a:t>
            </a:r>
            <a:r>
              <a:rPr lang="ru-RU" sz="3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опорнкрепости</a:t>
            </a:r>
            <a:r>
              <a:rPr lang="ru-RU" sz="3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завершено в 1590 году. Город не раз уничтожался во времена </a:t>
            </a:r>
            <a:r>
              <a:rPr lang="ru-RU" sz="3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крестьяный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пункт 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Русского царства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 месте чувашского поселения </a:t>
            </a:r>
            <a:r>
              <a:rPr lang="ru-RU" sz="3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Сюрбеево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Ҫӗрпӳ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где проживал сотенный князь (</a:t>
            </a:r>
            <a:r>
              <a:rPr lang="ru-RU" sz="3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чуваш.</a:t>
            </a:r>
            <a:r>
              <a:rPr lang="ru-RU" sz="38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ҫӗрпӳ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командир войска в сто человек, сотник). Строительство деревянных сооружений </a:t>
            </a:r>
            <a:r>
              <a:rPr lang="ru-RU" sz="3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ских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восстаний, сгорал в пожарах, но вновь отстраивался на прежнем месте. Деревянный кремль (занимал площадь 4,66 га) и возникшие за крепостью слободы были окружены острогом. Первые жители — стрельцы, пушкари, приказные строители, боярские дети, духовенство. В 1781 году Цивильск получил статус уездного города. В XVII веке военное значение города упало, и далее он развивался как торгово-промышленный центр, в составе его жителей появляются купцы, ремесленники и прочий люд. Современное чувашское название — </a:t>
            </a:r>
            <a:r>
              <a:rPr lang="ru-RU" sz="3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Ҫӗрпӳ</a:t>
            </a:r>
            <a:r>
              <a:rPr lang="ru-RU" sz="3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sz="3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при слиянии Большого и Малого </a:t>
            </a:r>
            <a:r>
              <a:rPr lang="ru-RU" sz="3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Цивилей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Находится в 36 км от Чебоксар на перекрестке автомагистралей государственного значения Нижний Новгород — Казань </a:t>
            </a:r>
            <a:r>
              <a:rPr lang="ru-RU" sz="3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M7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 Цивильск — Ульяновск — Сызрань </a:t>
            </a:r>
            <a:r>
              <a:rPr lang="ru-RU" sz="3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A151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 автодорог республиканского значения. В 6 км от </a:t>
            </a:r>
            <a:r>
              <a:rPr lang="ru-RU" sz="3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Цивильска</a:t>
            </a:r>
            <a:r>
              <a:rPr lang="ru-RU" sz="3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проходит железнодорожная ветка Канаш — Чебоксары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607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3008">
        <p14:reveal/>
      </p:transition>
    </mc:Choice>
    <mc:Fallback xmlns="">
      <p:transition spd="slow" advTm="13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rpp.nashaucheba.ru/pars_docs/refs/50/50000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247" y="507075"/>
            <a:ext cx="8201892" cy="615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464957"/>
      </p:ext>
    </p:extLst>
  </p:cSld>
  <p:clrMapOvr>
    <a:masterClrMapping/>
  </p:clrMapOvr>
  <p:transition spd="slow" advTm="8932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5883" y="149630"/>
            <a:ext cx="11770822" cy="4778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Цивильск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 в ведении Приказа Казанского дворца, учрежденного еще в середине XVI века для управления территорией бывшего Казанского ханства. Город и приписанная к нему в административном порядке территория составляли уезд.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Городом и уездом управлял воевода ( в числе первых воевод Цивильска был Т. С. Пушкин (1618 год) – прямой предок А. С. Пушкина). Он был всем: начальником и военачальником , прокурором и судьей. Его контора называлось приказной избой, здесь служили подьячий, приставы и толмачи (переводчики). Законами для них были судебник 1550 года и царские указы. Приказной избе подчинялись тюрьма и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аманатный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двор, где содержались заложники из чувашских волостей, головой своей отвечавшие за исправную уплату всевозможных податей ясачными людьми – крестьянами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50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Весь аппарат состоял из русских. На местах – в волостях , станах и сотнях – им помогали в управлении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сотные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десятные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князьки (назывались так по количеству подчиненных им людей в отрядах). Все официальные дела велись на русском языке.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XIX век вошел в историю России время разложения и кризиса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феодально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крепостнической системы хозяйства, формирования промышленного капитализма и утверждения капиталистического способа производства.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Предприятия типа капиталистической мануфактуры начинают возникать в Цивильске со второй половины XIX века , после отмены крепостного права. В 1865 году купец Н. П. Курбатов завел кулеткацкое предприятие. В 1875 году его мануфактуре имелось 15 станков, работало 48 человек (заведение функционировало до 1894 года ).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Вблизи города находились две крупные мельницы Н. П. и П. В. Курбатовых, на них было занято 8 рабочих. Им же принадлежали на Большой улице три склада для хлеба, где работало по найму до 28 человек. В хлебных складах Ф. М.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Баражева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Кузнечной улице трудилось до 20 человек.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Отмена откупной системы ( с 1863 года) и замена ее акцизом благоприятствовали развитию винокуренного производства. В 1863 году П. И. Шишов и П. Ф .Зарубин построили два оптовых склада, на которых очищалось до 27 тысяч ведер вина в год на сумму 92 тысячи рублей. К 1900 году у Шишова работало 15, у Зарубина – 14 наемных работников. Оба предприятия прекратили свою деятельность после введения в начале XX века винной монополии.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других предприятий следует выделить земскую типографию с переплетной мастерской ( начала работать с 23 мая 1915 года) и кирпичную мануфактуру (появилась в 1916 году).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Развивалось мелкое товарное производство, представленное небольшими кустарными заведениями. В первой половине XIX века в них, как правило, трудилось 1-2 человека: сам хозяин да его помощник. Из кустарей особенно славились штукатуры. башмачники, маляры, кузнецы ( в городе имелось 7 кузниц) , портные, плотники и т.п.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годами, в условиях складывания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производственно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общественных отношений капиталистического типа, мелкая крестьянская промышленность постепенно обособлялась от земледелия , возникали новые предприятия.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XVIII веке среди других заштатных городов страны Цивильск ничем особенно примечательным не выделялся. Это был деревянный город с беспорядочно, или как тогда писали « без прожекта» расположенными на кривых и узких грязных улицах зданиями. На общем фоне деревянных домов выделялись силуэты возведенных в XVIII и ранее высоких монастырских и церковных построек: Тихвинского женского монастыря, Троицкий соборной (каменное здания возведены в 1734 году), Казанско-Богородицкой (1735 год) и Кладбищенской (1781 год ) церквей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последней четверти XVIII века наметились некоторые сдвиги в градостроительстве и развитии городского хозяйства. В 1795 году город занимал территорию в 58, 2 гектара. В 1800 здесь 5 каменных и 210 деревянных домов. Имелись амбары для складирования казенной соли, винный подвал для хранения поставляемого вина, три питейных дома.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городов в России шло стихийно,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беспланово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с начала XIX века правительство приступило к регламентации городской застройки. 1 марта 1835 года был утвержден план Цивильска. С этого времени беспорядочные застройки постепенно начинают заменятся правильными кварталами домов. Но в архитектурном отношении город мало чем отличается от деревни. Статистик середины XIX века М. Лаптев отмечал, что «Цивильске … целые улицы, совершено похожие на порядочные деревни…».</a:t>
            </a:r>
          </a:p>
        </p:txBody>
      </p:sp>
      <p:pic>
        <p:nvPicPr>
          <p:cNvPr id="3074" name="Picture 2" descr="https://im0-tub-ru.yandex.net/i?id=b222f92eb988267a7c061ac77e562f28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606" y="4754880"/>
            <a:ext cx="2918906" cy="19451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5047201" y="5629293"/>
            <a:ext cx="2180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Дом Курбатовых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152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3374">
        <p14:reveal/>
      </p:transition>
    </mc:Choice>
    <mc:Fallback xmlns="">
      <p:transition spd="slow" advTm="133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vyato.info/uploads/posts/2017-04/1491840678_rodnik-churashka-svyatoy-istochnik-iverskoy-ikony-bozhiey-materi-derevnya-baygeevo-civilskiy-rayon-chuvashskaya-respubli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56" y="2519834"/>
            <a:ext cx="2230605" cy="14812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Прямоугольник 1"/>
          <p:cNvSpPr/>
          <p:nvPr/>
        </p:nvSpPr>
        <p:spPr>
          <a:xfrm>
            <a:off x="74815" y="0"/>
            <a:ext cx="7082443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середины XIX века темпы городского строительства ускорились. Если в 1861 году в Цивильске имелось 4 каменных здания и 251 деревянный дом, то в 1898 году соответственно 11 и 319, в 1908 году – 14 и 396.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первые шаги делали озеленители города. С осени 1866 года по инициативе городского главы заложили общественный сад. Цветы рассаживали по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венземову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изображения имени царя, отчего сад стал называться Александровским.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развитием экономики ежегодно в среднем на 11, 5 % росла доходная часть городского бюджета, что позволяло несколько увеличить и средства, выделяемые на благоустройство.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Много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неудобств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цивилянам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доставляла переправа через Большой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ежегодно во время весеннего половодья бревенчатый мост разрушался. В 1910 г. здесь на средства земства был построен железобетонный мост.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 населения Цивильска и его окрестностей разнообразили ярмарки Тихвинская и Ильинская, устраивающиеся каждый год. По воскресеньям и средам устраивались базары, где горожане и крестьяне окрестных сел сбывали свои товары. Осенью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цивиляне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начинали стричь овец. По этому случаю варили пиво и созывали гостей.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Во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половине XIX начале XX в. стали действовать городской общественный банк, сберегательная касса, почтово-телеграфная контора. В декабре 1983 г. в Цивильске открылась библиотека. В 1909 г. при земской управе был создан отдел внешкольного образования для руководства деятельностью 12 волостных библиотек, а также открытым в 1913 г. педагогическим музеем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000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1908 г. в здании уездной земской управы и в доме Н. П, Курбатова заработали телефонные аппараты, соединив их с абонентами в Чебоксарах,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Шинерах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Урмарах. Через два года в трактирах В. А.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Ашмарина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появились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грамофоны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1912 г. на Тихвинской ярмарке в деревянном балагане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цивиляне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впервые увидели кино.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Дореволюционный Цивильск, преимущественно с русским населением, оказывал определенное культурное воздействие на соседние села и деревни, в которых проживало в основном чувашское население.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 в. Цивильск ничем особо примечательным не выделялся. Это был деревянный город с беспорядочно расположенными на кривых и узких грязных улицах зданиями. На общем фоне деревянных домов выделялись силуэты возведенных в XVIII в. и ранее высоких монастырских и церковных построек: Тихвинского женского монастыря,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Троицко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-соборной 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здания возведены в 1734 г.), Казанско-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Богородцкой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(1734 г.) и Кладбищенской (1781 г.) церквей. 1 марта 1835 г. был утвержден план Цивильска и беспорядочные постройки постепенно начинают заменяться правильными кварталами домов.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мае 1919 г. в Цивильске открылась первая детская площадка, к осени их стало 4. В том же году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Ольгинский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Монастырский приюты были преобразованы в детские дома, открыты детские ясли. В начале 1918 г. открылся народный дом, несколько позднее клуб коммунистов. В марте 1919 г. организована районная библиотека, в 1920 г. заложен летний театр. В апреле 1918 г. при исполкоме был организован медико-санитарный отдел, в апреле 1919 г. начал функционировать тифозный барак на 24 койки, в доме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Серазеева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открылся зубоврачебный кабинет, был создан городской санитарный совет. В мае 1920 г. построена пожарная вышка, на базарной площади заложили сад.</a:t>
            </a:r>
            <a:endParaRPr lang="ru-RU" sz="1000" dirty="0" smtClean="0">
              <a:solidFill>
                <a:srgbClr val="6666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сентябре 1927 г. по настоящее время Цивильск продолжает оставаться центром одноименного района. В Цивильске, удаленном от водных и железнодорожных магистралей, строились предприятия местного значения. В 1929 г. заработала электростанция городского Совета, в 1931 г. первую продукцию начал давать маслозавод, в 1932 г. была открыта районная механическая мастерская. В апреле 1928 г. организовалось женское кустарно-промысловое товарищество «Артель», в декабре - кооперативная артель «Новая жизнь». Производство предметов первой необходимости было организовано также при профшколе, в детском городке им. В. И. Ленина, в артели «Труд инвалида». С середины 1935 г. начал выпускать продукцию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весозавод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последствии на его базе создан завод по производству примусных горелок. В завершающем году второй пятилетки закончилось строительство паровой мельницы. В 1937 г. на реке Б.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началось сооружение районной электростанции. Накануне Великой Отечественной войны действовали типография, МТС,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райпищекомбинат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Цивильск имел железнодорожное и автомобильное сообщение со столицей и многими районными центрами Чувашии.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1926 г. в Цивильске открылась школа кройки и шитья - впоследствии техническое училище № 5. В 1931 г. открылся животноводческий техникум (впоследствии сельскохозяйственный техникум).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57258" y="0"/>
            <a:ext cx="4846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 в. Цивильск ничем особо примечательным не выделялся. Это был деревянный город с беспорядочно расположенными на кривых и узких грязных улицах зданиями. На общем фоне деревянных домов выделялись силуэты возведенных в XVIII в. и ранее высоких монастырских и церковных построек: Тихвинского женского монастыря,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Троицко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-соборной (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здания возведены в 1734 г.), Казанско-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Богородцкой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(1734 г.) и Кладбищенской (1781 г.) церквей. 1 марта 1835 г. был утвержден план Цивильска и беспорядочные постройки постепенно начинают заменяться правильными кварталами домов.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мае 1919 г. в Цивильске открылась первая детская площадка, к осени их стало 4. В том же году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Ольгинский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Монастырский приюты были преобразованы в детские дома, открыты детские ясли. В начале 1918 г. открылся народный дом, несколько позднее клуб коммунистов. В марте 1919 г. организована районная библиотека, в 1920 г. заложен летний театр. В апреле 1918 г. при исполкоме был организован медико-санитарный отдел, в апреле 1919 г. начал функционировать тифозный барак на 24 койки, в доме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Серазеева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открылся зубоврачебный кабинет, был создан городской санитарный совет. В мае 1920 г. построена пожарная вышка, на базарной площади заложили сад.</a:t>
            </a:r>
            <a:endParaRPr lang="ru-RU" sz="1000" dirty="0">
              <a:solidFill>
                <a:srgbClr val="6666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000" dirty="0"/>
          </a:p>
        </p:txBody>
      </p:sp>
      <p:sp>
        <p:nvSpPr>
          <p:cNvPr id="4" name="TextBox 3"/>
          <p:cNvSpPr txBox="1"/>
          <p:nvPr/>
        </p:nvSpPr>
        <p:spPr>
          <a:xfrm>
            <a:off x="7222067" y="4001096"/>
            <a:ext cx="4781511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сентябре 1927 г. по настоящее время Цивильск продолжает оставаться центром одноименного района. В Цивильске, удаленном от водных и железнодорожных магистралей, строились предприятия местного значения. В 1929 г. заработала электростанция городского Совета, в 1931 г. первую продукцию начал давать маслозавод, в 1932 г. была открыта районная механическая мастерская. В апреле 1928 г. организовалось женское кустарно-промысловое товарищество «Артель», в декабре - кооперативная артель «Новая жизнь». Производство предметов первой необходимости было организовано также при профшколе, в детском городке им. В. И. Ленина, в артели «Труд инвалида». С середины 1935 г. начал выпускать продукцию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весозавод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последствии на его базе создан завод по производству примусных горелок. В завершающем году второй пятилетки закончилось строительство паровой мельницы. В 1937 г. на реке Б.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началось сооружение районной электростанции. Накануне Великой Отечественной войны действовали типография, МТС,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райпищекомбинат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Цивильск имел железнодорожное и автомобильное сообщение со столицей и многими районными центрами Чувашии.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1926 г. в Цивильске открылась школа кройки и шитья - впоследствии техническое училище № 5. В 1931 г. открылся животноводческий техникум (впоследствии сельскохозяйственный техникум).</a:t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95908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8103">
        <p14:reveal/>
      </p:transition>
    </mc:Choice>
    <mc:Fallback xmlns="">
      <p:transition spd="slow" advTm="181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923" y="130569"/>
            <a:ext cx="1178190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1930 г. открылась фельдшерская школа. Осенью 1931 г. в г. Цивильск из Чебоксар был переведен педагогический техникум. В 1930 г. новая больница, в 1936 г. поликлиника. В 1941 г. в Цивильск из города Вышний Волочек Калининской области была эвакуирована текстильная фабрика «Большевичка». В 1949 г. начались занятия в библиотечном техникуме (в 1958 г. преобразован в Чувашскую республиканскую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культпросветшколу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последствии – культпросветучилище). К концу 50 г. дети горожан в основном были охвачены семилетним образованием в двух школах горда. В 1958 г. была открыта детская музыкальная школа, в 1906 г. – средняя школа рабочей молодежи. С вводом в эксплуатацию 16 октября 1961 г. Чебоксарского телевизионного центра в 1962 г. жители города и района получили возможность ежедневно смотреть телевизионные передачи, в 1967 г. открыт краеведческий музей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ервое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упоминание о Цивильске относится к 1584 году, когда по распоряжению Бориса Годунова здесь была построена крепость, населенная русскими. Однако, по мнению историков, город основан как оборонный пункт Московского государства в 1589 году на месте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Сюрбеево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чувашского сотенного поселения. Известно, что черная полоса в истории городка продолжалась долго. В 1609-м Цивильск был сожжен черемисами, в 1671-м подвергся нападению отрядов Степана Разина, а в 1774-м был взят отрядами Емельяна Пугачева. Словом, в ту пору среди других городов ничем особенно примечательным не выделялся.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был деревянный посад с беспорядочно, или, как тогда писали, «без прожекта», расположенными на кривых и узких улицах зданиями.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Лишь выделялись силуэты высоких монастырских и церковных построек: Тихвинского женского монастыря, Троицкого собора, Казанско-Богородицкой и Кладбищенской церквей.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Незаметно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 утратил свое военное значение, его заселили ремесленники, купцы, крестьяне. Только с приобретением статуса уездного города Казанской губернии (1796 г.) началось постепенное развитие.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Местное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население занималось в основном сельским хозяйством, однако к концу 19 века (несмотря на население около 3 тысяч человек) действовало около 20 мелких промышленных предприятий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СВЯТОМ МЕСТЕ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Занимать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церкви под конторы было обычной практикой комиссаров. Известно, что в июле 1925 года Тихвинский монастырь был упразднен, а его здания переданы уездному отделению народного образования под культурно-просветительное учреждение.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же месяце началась очистка, вернее сказать - разграбление духовного комплекса.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Был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разобран иконостас, на ценные предметы составлена опись. В уездный исполком поступило заявление от верующих с просьбой передать Тихвинскую икону Божией Матери и некоторое имущество в Казанский храм, их просьба была удовлетворена.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Троицкий собор были переданы икона Великомученицы Варвары и Казанская икона Божией Матери с кивотом.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Эксперты утверждают, что ансамбль Троицкого собора с колокольней «Пугачевская башня» - один из интересных памятников русского культового зодчества первой половины XVIII века. Сам старинный собор относится к типу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бесстолпных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церквей с трапезной и боковыми приделами. К тому же облик фасадов характерен для чебоксарских церквей конца XVII - первой половины XVIII веков. Жаль, что в интерьере живопись и архитектурный декор не сохранились.</a:t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Известный ученый Л.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Браславский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книге «Православные храмы Чувашии» пишет о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цивильском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соборе Святой Троицы следующее: «Построен на средства прихожан в 1734 году, 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четырехпрестольный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плюс еще один, который находится под колокольней, отдельно стоящей от храма, Собор каменный, теплый. На церкви пять глав, иконостас в главном храме. Колокольня каменная представляет собой трехъярусную восьмигранную башню. Под ней-то и располагалась церковь Иоанна Милостивого, устроена во втором ярусе двухъярусного основания. Закрыта в 1940 г., верхняя часть была сломана».</a:t>
            </a:r>
          </a:p>
        </p:txBody>
      </p:sp>
      <p:pic>
        <p:nvPicPr>
          <p:cNvPr id="2050" name="Picture 2" descr="https://im0-tub-ru.yandex.net/i?id=e93bf2490bf4836e97bfac57355b6ebb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175" y="4829695"/>
            <a:ext cx="4417519" cy="18932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8291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5720">
        <p14:reveal/>
      </p:transition>
    </mc:Choice>
    <mc:Fallback xmlns="">
      <p:transition spd="slow" advTm="157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gov.cap.ru/UserFiles/orgs/GrvId_74/img_680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4" y="926767"/>
            <a:ext cx="9737357" cy="562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006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671">
        <p15:prstTrans prst="fallOver"/>
      </p:transition>
    </mc:Choice>
    <mc:Fallback xmlns="">
      <p:transition spd="slow" advTm="56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24" y="195438"/>
            <a:ext cx="1138289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Цивильская</a:t>
            </a:r>
            <a:r>
              <a:rPr lang="ru-RU" sz="1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ярмарка</a:t>
            </a:r>
            <a:br>
              <a:rPr lang="ru-RU" sz="1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Ярмарки 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возникли еще в средневековье. Слово «ярмарка» в переводе с немецкого   языка   означает «годовой рынок», так как ярмарки проводились в год один раз в одно и то же время и постоянно в одном и том же месте.  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    ярмарки как Тихвинская, так и Ильинская —   проводились в городе Цивильске на ярмарочной площади. Тихвинская ярмарка проводилась в каждый год в конце июня (по старому стилю) в течение пяти дней, Ильинская в Ильин день — 2 августа. На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ярмарки, зная об этом заранее, съезжались купцы всех гильдий из Казани, Нижнего Новгорода, Свияжска, Симбирска, Чебоксар. Заблаговременно запасались товарами для продажи купцы -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цивиляне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ярмарки съезжались   жители   из .разных волостей и уездов Чувашии с хлебом, продуктами, дровами, кустарными изделиями, .живностью.  Простым I крестьянам приходилось продавать. не  только  излишки,  но и последнюю, единственную корову, лошадь, овцу, чтобы рассчитаться с разными налогами. Многие так же заранее запасались деньгами, чтобы совершить необходимые покупки именно на ярмарке.</a:t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Ярмарки служили не только центром купли и продажи, но и центром общения между людьми, местом встреч дальних родственников, источником получения новостей жизни из разных волостей и уездов, деревень. В дни ярмарки жители окрестных деревень Цивильска созывали гостей на гулянье. Таким образом, в ярмарочные дни веселье продолжалось не только на самой ярмарке, но и в деревнях.</a:t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возникновения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Цивильских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ярмарок трудно восстановить.    Известный чувашский историк И. Д. Кузнецов в одной из своих книг приводит такие данные. В 1864 году на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Цивильских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  ярмарках    продано разных товаров на 258 тысяч рублей, в 1866 году — на 130 тысяч, в 1867 году—на   454   тысячи,    в 1904 году на 118 тысяч рублей. В 1827 году были привезены товары на сумму 55220.рублей, продано "на 52 тысячи рублей. Ходовым товаром било тряпье, его завезено на 13 тысяч, продано на 9 тысяч рублей. Торговцы этого товара потом тряпье отправляли за границу. В этом же году продано мануфактуры  на 5 тысяч рублей, скота — на 3,5  тысячи   рублей!  Чая-сахара привезено было на 5 тысяч, продано всего на 1825   рублей.   Этот   факт подтверждает, что раньше чуваши   мало   пили   чай. Успехи ярмарок в тот или иной год зависели от погоды   (обычно   в   эти   дни бывают дожди), и от того, как городские Органы подготовят все   необходимое: склады, лавки, помещения на площади к ярмаркам.</a:t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городские власти заранее готовились к ярмаркам. Приведем один документ из. архива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Цивильской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Думы в 1908 году еще 18 мая на заседании Городской Думы утверждается ярмарочный комитет в составе трех человек. А уже 13 июля Дума заслушивает отчет этого комитетам Из отчета видно, что в 1908 году на Тихвинской  ярмарке с торговцев собрано 2302 рубля, что на 233 рубля больше, чем в 1907 году. За порядком на ярмарке хорошо следил полицейский надзиратель Семенов. Однако отдельные купцы, как Игумновы,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Дрябловы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нагромождали проходы, крыши лавок ящиками, сундуками, создавая неудобства для покупателей, за что они были предупреждены.</a:t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же заседании Думы утверждается уже внутренний распорядок ярмарки 1909 года. Вся ярмарочная площадь разбивается на участки. Первый участок — для размещения продажи мелкого, простонародного и галантерейных товаров, игрушек, тряпок. Второй участок — для .продажи картин, икон, книг и павловских изделий. Третий участок — для продажи хлебобулочных изделий. Четвертый участок— для продажи телег, колес, экипажных ходов , плетеных и кузнечных изделий. Выделяется участок для продажи скота и для стоянок лошадей. Воспрещается торговцам без разрешения Городской Управы видоизменять внутреннее и внешнее устройство городских лавок, а также  занимать неуказанные лавки. Утверждается такса за место  лавок на ярмарке. Она зависела от занимаемого ряда, стороны и номера лавки. Например, на  Красном ряду по правой стороне за первые десять лавок надо было платить по 11 рублей, на .левой стороне за 1-16 лавки — 6-9 рублей. На Казанскою - фуражном ряду за 1-19 лавки такса доходила до 12 рублей . За пристрой к лавке надо было платить 30 рублей. Были также ряды Хрустальный, Мыльный,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Чебоксарско-Осламский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Мануфактурный, Шляпный, </a:t>
            </a:r>
            <a:r>
              <a:rPr lang="ru-RU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Сыромятский</a:t>
            </a: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Рукавичный... На каждом. ряду. от 10 до 20 лавок. Средняя такса —от 6 до 8 рублей. Вот посчитайте: сколько рядов, сколько лавок, чуть ли не московский ГУМ .Чем больше сбора, тем больше поступления денег в городскую казну.</a:t>
            </a:r>
            <a:b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Однако от дореволюционных ярмарок вернемся к советским ярмаркам. В годы новой, экономической политики ярмарки не теряют еще своего значения. Но с развитием советской торговли в деревнях ярмарки постепенно начали терять свое экономическое значение.</a:t>
            </a:r>
          </a:p>
        </p:txBody>
      </p:sp>
    </p:spTree>
    <p:extLst>
      <p:ext uri="{BB962C8B-B14F-4D97-AF65-F5344CB8AC3E}">
        <p14:creationId xmlns:p14="http://schemas.microsoft.com/office/powerpoint/2010/main" val="1820253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5335">
        <p15:prstTrans prst="curtains"/>
      </p:transition>
    </mc:Choice>
    <mc:Fallback xmlns="">
      <p:transition spd="slow" advTm="253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6117" y="221870"/>
            <a:ext cx="309510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наши дни Цивильск является перспективным местом для развития бизнеса, чему способствует близость с Чебоксарами и наличие федеральной трассы.</a:t>
            </a:r>
          </a:p>
          <a:p>
            <a:pPr algn="just"/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Достоин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монолитный железобетонный мост (первый в </a:t>
            </a:r>
            <a:r>
              <a:rPr lang="ru-RU" sz="1600" u="sng" dirty="0">
                <a:solidFill>
                  <a:srgbClr val="006AA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Чувашии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построенный немцами в 1913 году. </a:t>
            </a:r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komanda-k.ru/sites/default/files/Zhiv_brid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70" y="3515079"/>
            <a:ext cx="3662020" cy="27500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3"/>
          <a:stretch/>
        </p:blipFill>
        <p:spPr>
          <a:xfrm>
            <a:off x="3651587" y="98496"/>
            <a:ext cx="2790778" cy="3887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6" descr="http://komanda-k.ru/sites/default/files/ZivilskG%20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359" y="4266622"/>
            <a:ext cx="4452275" cy="2458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7777941" y="3704690"/>
            <a:ext cx="39485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достопримечательностью одного из самых чувашских городов республики является комплекс Тихвинского монастыря (17 век) с собором Троицы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Живоначальной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Ивановской и Казанской церквями.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46280" y="197452"/>
            <a:ext cx="16496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Гостей города на въезде приветствует огромный монумент, возведённый в честь 400-летия города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858" y="329935"/>
            <a:ext cx="3453826" cy="29495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333994" y="2842210"/>
            <a:ext cx="86801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6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0152" y="154912"/>
            <a:ext cx="37855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Автор монумента- </a:t>
            </a:r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скульптор Розов Анатолий Сидорович.</a:t>
            </a:r>
          </a:p>
          <a:p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 </a:t>
            </a: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имеет четыре грани, четыре стороны - символ связи с космосом и три уровня высоты. Автор этим монументом заложил начало добра для чуваш и </a:t>
            </a:r>
            <a:r>
              <a:rPr lang="ru-RU" sz="12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цивилян</a:t>
            </a: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 экстрасенс-целитель. На верхушке аккумулируется позитивная энергия, так как вокруг монумента постоянно движение-круговорот людей. Для блага нужно трижды обойти монумент, притрагиваясь и прося у Бога добра, здоровья.</a:t>
            </a:r>
            <a:b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уровня:</a:t>
            </a:r>
            <a:b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1.Символ человеческой деятельности и творения - строительство, здания.</a:t>
            </a:r>
            <a:b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2.Сам человек с его философией, взглядами.</a:t>
            </a:r>
            <a:b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3.Высший разум, вселенское божество, </a:t>
            </a:r>
            <a:r>
              <a:rPr lang="ru-RU" sz="12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оздоравливающее</a:t>
            </a:r>
            <a:r>
              <a:rPr lang="ru-RU" sz="1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человечество - птицы и гербы.</a:t>
            </a:r>
            <a:endParaRPr lang="ru-RU" sz="1200" b="0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27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531">
        <p15:prstTrans prst="wind"/>
      </p:transition>
    </mc:Choice>
    <mc:Fallback xmlns="">
      <p:transition spd="slow" advTm="125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5860" y="102124"/>
            <a:ext cx="29434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666666"/>
                </a:solidFill>
                <a:latin typeface="Tahoma" panose="020B0604030504040204" pitchFamily="34" charset="0"/>
              </a:rPr>
              <a:t>Церковь Казанской </a:t>
            </a:r>
            <a:endParaRPr lang="ru-RU" b="1" dirty="0" smtClean="0">
              <a:solidFill>
                <a:srgbClr val="666666"/>
              </a:solidFill>
              <a:latin typeface="Tahoma" panose="020B0604030504040204" pitchFamily="34" charset="0"/>
            </a:endParaRPr>
          </a:p>
          <a:p>
            <a:r>
              <a:rPr lang="ru-RU" b="1" dirty="0" smtClean="0">
                <a:solidFill>
                  <a:srgbClr val="666666"/>
                </a:solidFill>
                <a:latin typeface="Tahoma" panose="020B0604030504040204" pitchFamily="34" charset="0"/>
              </a:rPr>
              <a:t>иконы </a:t>
            </a:r>
            <a:r>
              <a:rPr lang="ru-RU" b="1" dirty="0">
                <a:solidFill>
                  <a:srgbClr val="666666"/>
                </a:solidFill>
                <a:latin typeface="Tahoma" panose="020B0604030504040204" pitchFamily="34" charset="0"/>
              </a:rPr>
              <a:t>Божией Матери</a:t>
            </a:r>
            <a:endParaRPr lang="ru-RU" dirty="0"/>
          </a:p>
        </p:txBody>
      </p:sp>
      <p:pic>
        <p:nvPicPr>
          <p:cNvPr id="5122" name="Picture 2" descr="http://komanda-k.ru/sites/default/files/KazanCiv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9" y="877944"/>
            <a:ext cx="3334975" cy="2630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3661488" y="243218"/>
            <a:ext cx="164526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Казанская церковь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Престолы: Казанской иконы Божией Матери 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Год постройки: 1735.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4700" y="3637460"/>
            <a:ext cx="35245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церковь на средства неизвестных лиц в 1735 году, </a:t>
            </a:r>
            <a:r>
              <a:rPr lang="ru-RU" sz="1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трехпрестольная</a:t>
            </a:r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Божией Матери Казанской, Св. Николая Чудотворца, Воздвижения Креста Господня. </a:t>
            </a:r>
            <a:b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каменная, теплая, длина с колокольней 18 сажень, наибольшая ширина 5 сажень, высота до верхнего 2 сажени. На церкви одна большая глава и три малых. Иконостас главного храма: длина 4 саж., высота 4 саж., в приделах - длина по 1,5 саж, высота 1 саж. Колокольня 2-ярусная: высота 8 сажень.</a:t>
            </a:r>
          </a:p>
          <a:p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Приходских поселений 3, штат причта: священник и псаломщик. Капитально перестроена.</a:t>
            </a:r>
            <a:b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Часовня при церкви, каменная, построена в 1857 году на месте бывшей церкви. Не сохранилась.</a:t>
            </a:r>
            <a:b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Дата закрытия 1931год.</a:t>
            </a:r>
            <a:endParaRPr lang="ru-RU" sz="1200" b="0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406070" y="222951"/>
            <a:ext cx="3946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666666"/>
                </a:solidFill>
                <a:latin typeface="Tahoma" panose="020B0604030504040204" pitchFamily="34" charset="0"/>
              </a:rPr>
              <a:t>Собор Троицы </a:t>
            </a:r>
            <a:r>
              <a:rPr lang="ru-RU" b="1" dirty="0" err="1">
                <a:solidFill>
                  <a:srgbClr val="666666"/>
                </a:solidFill>
                <a:latin typeface="Tahoma" panose="020B0604030504040204" pitchFamily="34" charset="0"/>
              </a:rPr>
              <a:t>Живоначальной</a:t>
            </a:r>
            <a:endParaRPr lang="ru-RU" dirty="0"/>
          </a:p>
        </p:txBody>
      </p:sp>
      <p:pic>
        <p:nvPicPr>
          <p:cNvPr id="5124" name="Picture 4" descr="http://komanda-k.ru/sites/default/files/TroicaZivi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294" y="3928728"/>
            <a:ext cx="5227526" cy="2885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4157278" y="1897403"/>
            <a:ext cx="22592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Троицкий собор</a:t>
            </a:r>
          </a:p>
          <a:p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Собор. Действует.    </a:t>
            </a:r>
            <a:b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</a:br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Престолы: Троицы </a:t>
            </a:r>
            <a:r>
              <a:rPr lang="ru-RU" sz="1400" dirty="0" err="1">
                <a:solidFill>
                  <a:srgbClr val="666666"/>
                </a:solidFill>
                <a:latin typeface="Tahoma" panose="020B0604030504040204" pitchFamily="34" charset="0"/>
              </a:rPr>
              <a:t>Живоначальной</a:t>
            </a:r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, Илии Пророка, Петра, Алексия, Ионы, Филиппа, святителей Московских </a:t>
            </a:r>
            <a:b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</a:br>
            <a:r>
              <a:rPr lang="ru-RU" sz="1400" dirty="0">
                <a:solidFill>
                  <a:srgbClr val="666666"/>
                </a:solidFill>
                <a:latin typeface="Tahoma" panose="020B0604030504040204" pitchFamily="34" charset="0"/>
              </a:rPr>
              <a:t>Год постройки: 1734.</a:t>
            </a:r>
            <a:endParaRPr lang="ru-RU" sz="1400" b="0" i="0" dirty="0">
              <a:solidFill>
                <a:srgbClr val="666666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03535" y="748455"/>
            <a:ext cx="50889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solidFill>
                  <a:srgbClr val="FF0000"/>
                </a:solidFill>
                <a:latin typeface="Tahoma" panose="020B0604030504040204" pitchFamily="34" charset="0"/>
              </a:rPr>
              <a:t>Собор 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г. Цивильска был построен на средства прихожан в 1734 г. Имел четыре престола : св. Троицы. св. Илии,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свв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. Петра, Алексия Филиппа, Ионы Московских чудотворцев, под колокольней, отдельно стоящей от храма - придел св. Иоанна Милостивого.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Собор был закрыт в 1940 г.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После проведения капитального ремонта, службы возобновлены с 1991 г. Придел под колокольней не восстановлен.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Цивильская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каменная церковь Святой Троицы построена в 1734 г., представляет собой тип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бесстолпных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церквей с трапезной и боковыми приделами в плане. По оси запад-восток последовательно расположены помещения притвора, трапезной и симметрично пристроенные приделы. Центральный храм — четверик с полукруглой апсидой. Внутри пространство четверика перекрыто сомкнутыми сводами. Помещение трапезной и приделов представляет собой единое пространство с двумя свободно стоящими опорами в средней части и перекрытыми системой крестовых сводов. В притворе перекрытие плоское.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Архитектурный декор фасадов храма характерен стилю конца XVII и начала XVIII вв. Фасады завершаются горизонтальными поясками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поребрика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и кронштейнов, с расположенными над ними полуциркульными декоративными закомарами, наличники окон — с тонкими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полуколонками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и фигурными в вершине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фронтончиками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Колокольня сооружена отдельно от здания церкви. В плане — это вытянутый с запада на восток прямоугольник. Первый ярус колокольни представляет собой сквозной арочный проезд, перекрытый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коробовым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сводом с тремя пониженными подпружными арками (в настоящее время заложен кирпичами). Во втором ярусе внутреннее пространство делится поперечной капитальной стеной на два прямоугольника, помещения перекрыты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коробовыми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 сводами. Восьмигранное трехъярусное завершение колокольни не сохранилось.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Углы фасадов первого яруса отмечены рустованными (необтесанными)пилястрами. На уровне первого и второго ярусов проходит по периметру фасадов профилированный карниз. Углы второго яруса и место пересечения внутренней стены снаружи отмечены пилястрами, окна второго яруса на северной и южной сторонах расположены в арочных нишах. Остальные окна имеют наличник с </a:t>
            </a:r>
            <a:r>
              <a:rPr lang="ru-RU" sz="1050" dirty="0" err="1">
                <a:solidFill>
                  <a:srgbClr val="FF0000"/>
                </a:solidFill>
                <a:latin typeface="Tahoma" panose="020B0604030504040204" pitchFamily="34" charset="0"/>
              </a:rPr>
              <a:t>полуколонками</a:t>
            </a: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, перехваченными в средней части валиком.</a:t>
            </a:r>
            <a:r>
              <a:rPr lang="ru-RU" sz="1050" dirty="0">
                <a:solidFill>
                  <a:srgbClr val="FF0000"/>
                </a:solidFill>
              </a:rPr>
              <a:t/>
            </a:r>
            <a:br>
              <a:rPr lang="ru-RU" sz="1050" dirty="0">
                <a:solidFill>
                  <a:srgbClr val="FF0000"/>
                </a:solidFill>
              </a:rPr>
            </a:br>
            <a:r>
              <a:rPr lang="ru-RU" sz="1050" dirty="0">
                <a:solidFill>
                  <a:srgbClr val="FF0000"/>
                </a:solidFill>
                <a:latin typeface="Tahoma" panose="020B0604030504040204" pitchFamily="34" charset="0"/>
              </a:rPr>
              <a:t> Церковь восстановлена без колокольни.</a:t>
            </a:r>
            <a:endParaRPr lang="ru-RU" sz="105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07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85">
        <p15:prstTrans prst="prestige"/>
      </p:transition>
    </mc:Choice>
    <mc:Fallback xmlns="">
      <p:transition spd="slow" advTm="160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592" y="0"/>
            <a:ext cx="2865863" cy="912324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41821" y="3399241"/>
            <a:ext cx="1712740" cy="64747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Памятники и скульптуры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ивильска 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ttp://memory-map.prosv.ru/memorials/00/12/10/6/27498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35" y="335989"/>
            <a:ext cx="2351954" cy="313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foto.cheb.ru/foto/foto.cheb.ru-616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025" y="883911"/>
            <a:ext cx="2126005" cy="316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07361" y="0"/>
            <a:ext cx="266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653644" y="68570"/>
            <a:ext cx="27358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3320" name="Picture 8" descr="http://pv21.ucoz.net/_nw/3/9239148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579" y="216772"/>
            <a:ext cx="3788498" cy="275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https://img-fotki.yandex.ru/get/6818/19498897.4a/0_db4f7_1cd2b4e7_XX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26" y="4384768"/>
            <a:ext cx="2866967" cy="215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i.mycdn.me/i?r=ADFGgIgr5ciOg4D8KJ_y2xBd8doczM5RhH66Tv8r3BYXESu-5vxsgJl5wvC8iMj50v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753" y="2974952"/>
            <a:ext cx="232410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https://img-fotki.yandex.ru/get/9513/311695.792/0_aee95_75f5ed5b_X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394" y="4500183"/>
            <a:ext cx="2766911" cy="207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https://forum.na-svyazi.ru/uploads/201508/post-11969-1438694996-946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224" y="271071"/>
            <a:ext cx="3543065" cy="199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18" descr="http://photocdn.photogoroda.com/source2/cn3159/r5600/c5618/68189622.jpg?v=2017121311213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398" y="2303785"/>
            <a:ext cx="3213944" cy="213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2" name="Picture 20" descr="https://forum.na-svyazi.ru/uploads/201608/post-11969-1471002691-52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506" y="4412687"/>
            <a:ext cx="3839076" cy="216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010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128">
        <p15:prstTrans prst="prestige"/>
      </p:transition>
    </mc:Choice>
    <mc:Fallback xmlns="">
      <p:transition spd="slow" advTm="121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65767" y="412168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</a:pPr>
            <a:r>
              <a:rPr lang="ru-RU" sz="1400" dirty="0" smtClean="0">
                <a:solidFill>
                  <a:srgbClr val="D06F1E">
                    <a:lumMod val="50000"/>
                  </a:srgbClr>
                </a:solidFill>
              </a:rPr>
              <a:t>.</a:t>
            </a:r>
            <a:endParaRPr lang="ru-RU" sz="1400" dirty="0">
              <a:solidFill>
                <a:srgbClr val="D06F1E">
                  <a:lumMod val="50000"/>
                </a:srgb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64889" y="172438"/>
            <a:ext cx="4448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80"/>
                </a:solidFill>
                <a:latin typeface="Verdana" panose="020B0604030504040204" pitchFamily="34" charset="0"/>
              </a:rPr>
              <a:t> </a:t>
            </a:r>
            <a:r>
              <a:rPr lang="ru-RU" sz="2400" b="1" dirty="0">
                <a:solidFill>
                  <a:srgbClr val="000080"/>
                </a:solidFill>
                <a:latin typeface="Verdana" panose="020B0604030504040204" pitchFamily="34" charset="0"/>
              </a:rPr>
              <a:t>Знаменитые уроженцы</a:t>
            </a:r>
            <a:endParaRPr lang="ru-RU" sz="2400" dirty="0"/>
          </a:p>
        </p:txBody>
      </p:sp>
      <p:pic>
        <p:nvPicPr>
          <p:cNvPr id="14338" name="Picture 2" descr="http://gov.cap.ru/UserFiles/orgs/GrvId_12/0.0.1.7.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812" y="4068031"/>
            <a:ext cx="3333750" cy="25717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238298" y="837215"/>
            <a:ext cx="4499957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Афанасьева Таисия Ивановна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Социалистического Труда;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Александров Анатолий Александрович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Социалистического труда;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 Михаил Иванович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Социалистического Труда;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Лукина Серафима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Фадеевна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Социалистического Труда;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Григорьева Нина Ильинична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Народная артистка Российской Федерации и Чувашской Республики, почетный гражданин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Цивильского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Григорьев Николай Данилович 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артист Российской Федерации и Чувашской Республики, почетный гражданин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Цивильского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Шорникова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Васильевна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артистка Чувашской АССР;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Охотников Николай Иванович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артист Чувашской Республики;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Вдовина Ираида Григорьевна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певица, исполнительница народных песен;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Орлов-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Шузьм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Аристарх Гаврилович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артист Российской Федерации, народный артист Чувашской Республики, композитор и хоровой дирижер;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Сергеев Александр Сергеевич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известный чувашский композитор;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Михайлов Анатолий Михайлович -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музыкально-общественный деятель;</a:t>
            </a:r>
            <a:endParaRPr lang="ru-RU" sz="1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72005" y="127062"/>
            <a:ext cx="384844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Розов Анатолий Сидорович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художник ЧР, лауреат премии им. И.Я. Яковлева, член Союза театральных деятелей РФ, член Союза художников ЧР;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 Михаил Михайлович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преподаватель училища культуры Чувашской Республики, чувашский эстрадный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певц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Димитриев Василий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Димитриевич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исторических наук, профессор, заслуженный деятель науки РФ и ЧР;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Иванов Леонид Иванович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хирург Чебоксарской городской больницы № 1, автор свыше 90 научных статей по медицине;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 Иван Николаевич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профессор, доктор военных наук, член-корреспондент Академии военных наук, является Почетным гражданином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Цивильского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Андреев Валерий Витальевич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работник культуры Чувашской Республики, имеет квалификационный разряд действительного государственного Советника Чувашской Республики III класса;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Чельцов Анатолий Александрович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работник транспорта Чувашской Республики";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Олимпиада Владимировна - 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серебрянный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призёр Олимпиады в Афинах 2004 года;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Воротников Михаил Антонович 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писатель, историк;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Михайлов Илья Михайлович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заслуженный работник культуры Чувашской АССР;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Шевлеби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(Ильина-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Юхма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Роза Ивановна-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педагог, прозаик, поэт, публицист;</a:t>
            </a:r>
          </a:p>
          <a:p>
            <a:pPr algn="just"/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Степанов Михаил Степанович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тренер, мастер спорта СССР по боксу, заслуженный работник физической культуры и спорта Чувашской АССР.</a:t>
            </a:r>
            <a:endParaRPr lang="ru-RU" sz="1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Picture 4" descr="http://gov.cap.ru/HOME/477/1208/022012/post-90790-12818513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699" y="959675"/>
            <a:ext cx="3412863" cy="2377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615548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228">
        <p15:prstTrans prst="prestige"/>
      </p:transition>
    </mc:Choice>
    <mc:Fallback xmlns="">
      <p:transition spd="slow" advTm="192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691" y="-407324"/>
            <a:ext cx="12192000" cy="1920239"/>
          </a:xfrm>
        </p:spPr>
        <p:txBody>
          <a:bodyPr/>
          <a:lstStyle/>
          <a:p>
            <a:pPr algn="ctr"/>
            <a:r>
              <a:rPr lang="ru-RU" b="1" dirty="0"/>
              <a:t>Памятники природы</a:t>
            </a:r>
            <a:endParaRPr lang="ru-RU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4596" y="1277082"/>
            <a:ext cx="5379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4104" name="Picture 8" descr="http://gov.cap.ru/UserFiles/orgs/GrvId_12/0.0.1.7.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20" y="1074913"/>
            <a:ext cx="3117273" cy="2337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Прямоугольник 6"/>
          <p:cNvSpPr/>
          <p:nvPr/>
        </p:nvSpPr>
        <p:spPr>
          <a:xfrm>
            <a:off x="124691" y="1108163"/>
            <a:ext cx="417298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памятника природы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«Зеленая зона»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обитает естественно сложившаяся популяция диких копытных – кабанов, встречаются заяц-русак, заяц-беляк, лиса, енот, белка, из птиц ястреб, филин, совы, в том числе зимой встречается полярная сова, а также другие виды птиц и животных.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4691" y="2786231"/>
            <a:ext cx="417298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Памятники природы -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родники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как правило расположены рядом с населенными пунктами, вода из них обладает хорошими вкусовыми качествами и пользуется спросом у населения для хозяйственно - питьевых нужд.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06393" y="1108163"/>
            <a:ext cx="465789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Озера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«Круглое болото»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«Куле»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ценны сложившимся водно-болотным биогеоценозом, основными объектами охраны являются озерные экосистемы и редкие растения включенные в Красную Книгу Чувашской Республики: ирис водный, горечавка крестообразная. Весной и осенью озера являются местом остановки водоплавающих птиц во время пролета.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06393" y="2828092"/>
            <a:ext cx="46498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Заказник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dirty="0" err="1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Цивильский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сурковый»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был образован для сохранения и воспроизводства сложившейся популяции сурков. Наблюдать за жизнью этих симпатичных и забавных зверьков приезжают учащиеся со школ района, а также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г.Чебокасры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других районов.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48000" y="417066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Заказник 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«Пойма реки </a:t>
            </a:r>
            <a:r>
              <a:rPr lang="ru-RU" sz="1400" b="1" dirty="0" err="1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был образован в конце 2007 года для охраны и изучения редких видов растений и животных пойменных биотопов. При проведении ботанических и энтомологических исследований на территории заказника было выявлено более 97 видов растений из 31 семейства, 42 вида Чешуекрылых, среди которых 20 являются редкими, требуют особой охраны и бережного отношения.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9137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756">
        <p15:prstTrans prst="wind"/>
      </p:transition>
    </mc:Choice>
    <mc:Fallback xmlns="">
      <p:transition spd="slow" advTm="137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4137" y="88315"/>
            <a:ext cx="99281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r>
              <a:rPr lang="ru-RU" b="1" dirty="0">
                <a:solidFill>
                  <a:srgbClr val="000080"/>
                </a:solidFill>
                <a:latin typeface="Verdana" panose="020B0604030504040204" pitchFamily="34" charset="0"/>
              </a:rPr>
              <a:t>Традиционные мероприятия, проводимые на </a:t>
            </a:r>
            <a:r>
              <a:rPr lang="ru-RU" b="1" dirty="0" smtClean="0">
                <a:solidFill>
                  <a:srgbClr val="000080"/>
                </a:solidFill>
                <a:latin typeface="Verdana" panose="020B0604030504040204" pitchFamily="34" charset="0"/>
              </a:rPr>
              <a:t>территории Цивильска</a:t>
            </a:r>
            <a:endParaRPr lang="ru-RU" dirty="0"/>
          </a:p>
        </p:txBody>
      </p:sp>
      <p:pic>
        <p:nvPicPr>
          <p:cNvPr id="16386" name="Picture 2" descr="http://gov.cap.ru/UserFiles/orgs/GrvId_12/0.0.1.7.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310" y="557400"/>
            <a:ext cx="3238500" cy="2428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196735" y="557400"/>
            <a:ext cx="492390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- 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Тихвинская Ярмарка, которая из года в год, уже более двухсот лет собирает более 25 тыс. жителей Чувашии и гостей из разных городов и регионов на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Цивильской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земле;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фольклорный фестиваль имени Ираиды Вдовиной, имени Анатолия Михайлова;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Асамат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кепере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Праздник песни и труда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Акатуй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республиканский музыкальный фестиваль им. А.М. Михайлова;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им. В.Г. Федорова;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Петровка. Проводится в июле месяце в лесных массивах;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Тапа. Проводится в июне. Концертные программы, угощение, конкурсы;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Слет передовиков производства. Проводится ежегодно в марте;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День работников сельского хозяйства;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День города. Проводится в начале августа;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«Масленица» - народное гуляние с традиционным угощением, с сжиганием чучела масленицы, конкурсы, концертная программа, катание на лошадях;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«Рождественские встречи»;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«День памяти» (Троица);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Дни улиц и дни малых деревень.</a:t>
            </a:r>
          </a:p>
          <a:p>
            <a:pPr algn="just"/>
            <a:r>
              <a:rPr lang="ru-RU" sz="12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Фольклорные фестивали, конкурсы, смотры:</a:t>
            </a: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детский районный фольклорный фестиваль «Печек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путене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фольклорных коллективов;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русского народного творчества «Звучи российская глубинка».</a:t>
            </a:r>
          </a:p>
          <a:p>
            <a:pPr algn="just"/>
            <a:r>
              <a:rPr lang="ru-RU" sz="12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Танцевальные фестивали и конкурсы:</a:t>
            </a: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народных и стилизованных танцев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Ташшине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яра-пар» - «Задорный каблучок»;</a:t>
            </a: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«Танцуют все».</a:t>
            </a:r>
          </a:p>
          <a:p>
            <a:pPr algn="just"/>
            <a:r>
              <a:rPr lang="ru-RU" sz="12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00749" y="2683128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фестивали и конкурсы:</a:t>
            </a: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«Одаренные дети»;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детской эстрадной песни «Солнечный зайчик»;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певческих коллективов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Хавхаланса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юрлать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детский фольклорный фестиваль «Печек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путене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праздник хоров, ансамблей «В краю ста тысяч песен»;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фольклорных коллективов;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фестиваль театральных коллективов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Ахрам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мухтав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детского творчества «Берег моего детства»;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республиканский музыкальный фестиваль им. А. Михайлова;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им. В.Г. Федорова;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композиторского творчества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Юх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Савал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савранса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фестиваль эстрадной песни «Сияние звезд»;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фестиваль им. И. Вдовиной;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фестиваль русского народного творчества «Звучи, российская глубинка»;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городской фестиваль «Шлягеры 90-х»;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праздник национального танца «Ай,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ташлар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районный праздник исполнителей на национальных инструментах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Вылля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хуткупас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смотр творчества любительских объединений и </a:t>
            </a: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кружков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3864486"/>
      </p:ext>
    </p:extLst>
  </p:cSld>
  <p:clrMapOvr>
    <a:masterClrMapping/>
  </p:clrMapOvr>
  <p:transition spd="slow" advTm="18376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58953" y="351505"/>
            <a:ext cx="3042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80"/>
                </a:solidFill>
                <a:latin typeface="Verdana" panose="020B0604030504040204" pitchFamily="34" charset="0"/>
              </a:rPr>
              <a:t>Народные промыслы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111" y="807131"/>
            <a:ext cx="1139120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 Цивильске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ведется работа по выявлению и поддержке юных дарований,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мастеров.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в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процесс активизации возрождения традиционных ремёсел. В целях пропаганды, выявления и поддержки наиболее интересных и перспективных самодеятельных художников – любителей и мастеров ДПИ в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Цивильске  проводятся городские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конкурсы, фестивали, выставки.</a:t>
            </a: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На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сегодняшний день в картотеке народных умельцев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Цивильска зарегистрированы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о 162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мастерах. Развиты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виды ДПИ: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ткачество, вышивка, </a:t>
            </a:r>
            <a:r>
              <a:rPr lang="ru-RU" sz="16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лозоплетение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резьба и роспись по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дереву,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валяние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валенок,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народных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инструментов. Развиваются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современные виды творчества: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лоскутная мозаика, макраме, соленое тесто.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http://gov.cap.ru/UserFiles/photo/201507/06/Albom111472/dscn16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7" y="2709307"/>
            <a:ext cx="3303780" cy="2477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412" name="Picture 4" descr="http://gov.cap.ru/UserFiles/photo/201604/01/Albom148958/img_2480_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633" y="4355941"/>
            <a:ext cx="3458095" cy="2400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414" name="Picture 6" descr="http://gov.cap.ru/UserFiles/photo/201604/01/Albom148958/img_2466_resiz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162" y="2623013"/>
            <a:ext cx="3626394" cy="2289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416" name="Picture 8" descr="http://gov.cap.ru/Home/12/1/2009/novosti/1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04" y="4266653"/>
            <a:ext cx="3279581" cy="24901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59786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103">
        <p15:prstTrans prst="fallOver"/>
      </p:transition>
    </mc:Choice>
    <mc:Fallback xmlns="">
      <p:transition spd="slow" advTm="181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8873" y="74576"/>
            <a:ext cx="39249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Туристическая инфраструктура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http://gov.cap.ru/UserFiles/orgs/GrvId_12/0.0.1.7.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77" y="540603"/>
            <a:ext cx="4242113" cy="2767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221673" y="3493992"/>
            <a:ext cx="49488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привлечения туристов Цивильском районе, в 35 км от г. Чебоксары по трассе М7 (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Цивильский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Тувсинское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сельское поселение,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Синьялская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плотина) открыта база отдыха «АZAMAT». База располагает 18 гектарами водной глади живописного озера и 4 гектарами массива смешанного леса.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93778" y="105354"/>
            <a:ext cx="3724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80"/>
                </a:solidFill>
                <a:latin typeface="Verdana" panose="020B0604030504040204" pitchFamily="34" charset="0"/>
              </a:rPr>
              <a:t> Туристические маршруты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18951" y="540603"/>
            <a:ext cx="503371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популярными прогулочными и туристическими маршрутами являются: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комплекс Тихвинского женского монастыря;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Александровский парк;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памятник местного значения «Зеленая зона»;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государственный природный заказник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Цивильский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сурковый».</a:t>
            </a:r>
          </a:p>
          <a:p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 "Комплекс Тихвинского женского монастыря"</a:t>
            </a:r>
            <a:r>
              <a:rPr lang="ru-RU" sz="1400" b="1" i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b="1" i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маршруте выделенные следующие посещаемые места:</a:t>
            </a:r>
          </a:p>
          <a:p>
            <a:r>
              <a:rPr lang="ru-RU" sz="1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природы «оз. Круглое болото»,</a:t>
            </a:r>
          </a:p>
          <a:p>
            <a:r>
              <a:rPr lang="ru-RU" sz="1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краеведческий музей в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Богатырево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памятник природы «оз. Куле»,</a:t>
            </a:r>
          </a:p>
          <a:p>
            <a:r>
              <a:rPr lang="ru-RU" sz="12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природы родник «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Анатри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-сал», 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место отдыха в районе с. Первомайское на пруду р.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Тажанарка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курган в районе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Тувси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400" b="1" dirty="0">
                <a:solidFill>
                  <a:srgbClr val="33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 "Александровский парк"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маршруте выделенные следующие посещаемые места: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место отдыха на прудах у р. Малый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места отдыха на крупных прудах в районе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Чиричкасы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памятник природы «родник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Шордауши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Шордауши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памятник природы «родник в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Булдеево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памятник природы «родник в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Тюнзыры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курган на р.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районе д.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Байгеево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детские лагеря отдыха на р. Малый </a:t>
            </a:r>
            <a:r>
              <a:rPr lang="ru-RU" sz="1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Цивиль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39934" y="537269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 пригодный для туристического обслуживания</a:t>
            </a:r>
            <a:r>
              <a:rPr lang="ru-RU" b="1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21673" y="5658256"/>
            <a:ext cx="118151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городе работает 1 автостанция по ул. Иванова, тел.:8 (83545) 21-2-58;</a:t>
            </a: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Действуют 3 службы круглосуточного такси: такси «Лидер» (тел. 22-3-30), такси «Эконом» (22-4-15), такси «Мобильное» (22-4-10);</a:t>
            </a: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Налажены регулярные автобусные рейсы с центрального автовокзала до городов республики и сельских населенных пунктов;</a:t>
            </a: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Общественным транспортом являются маршрутные автобусы.</a:t>
            </a:r>
            <a:endParaRPr lang="ru-RU" sz="14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634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3595">
        <p15:prstTrans prst="curtains"/>
      </p:transition>
    </mc:Choice>
    <mc:Fallback xmlns="">
      <p:transition spd="slow" advTm="33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74598" y="2742684"/>
            <a:ext cx="78391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2644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305</TotalTime>
  <Words>1330</Words>
  <Application>Microsoft Office PowerPoint</Application>
  <PresentationFormat>Широкоэкранный</PresentationFormat>
  <Paragraphs>152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Century Gothic</vt:lpstr>
      <vt:lpstr>Tahoma</vt:lpstr>
      <vt:lpstr>Times New Roman</vt:lpstr>
      <vt:lpstr>Verdana</vt:lpstr>
      <vt:lpstr>Wingdings 3</vt:lpstr>
      <vt:lpstr>Сектор</vt:lpstr>
      <vt:lpstr>Цивильск</vt:lpstr>
      <vt:lpstr>История города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Памятники природы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Цивильск</dc:title>
  <dc:creator>Женя</dc:creator>
  <cp:lastModifiedBy>Женя Яковлев</cp:lastModifiedBy>
  <cp:revision>35</cp:revision>
  <dcterms:created xsi:type="dcterms:W3CDTF">2018-04-25T11:44:46Z</dcterms:created>
  <dcterms:modified xsi:type="dcterms:W3CDTF">2020-09-19T11:51:21Z</dcterms:modified>
</cp:coreProperties>
</file>