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5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8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288C67-9B91-1138-6DBD-C2081CBEA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31AE34-0E2C-4851-8262-C4C6AFBCDE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5AAC34-6419-C875-4777-1131BCBFF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FA48B3-9A5A-5524-47D4-B4992AD9B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4986C1-CC99-6595-39A4-963158399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31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0FA750-6C1B-B113-DD51-8E3A9ACA3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0AC196-4E6D-26DB-A512-2F5BE3A58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31EC55-6742-235C-66CE-799A7C8FA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D18BDC-C1FA-4B90-2264-1765F7CE9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D22B06-7F79-772D-0F19-BB3508137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779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9DC50F-1C65-7A4E-22FC-30F80A2E3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EC1E91-C730-8189-F325-3E576F7C6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B07B61-5A24-E065-C902-E06217D67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D304F8-8286-9A03-14A6-C2BBBEAF9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53A008-B789-24EF-3316-1BF46C8F3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793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F779A2-796C-A31B-D3A3-4C8C6A746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938BD8-1B35-E183-A554-24C3E0A2D0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6BE5AE9-0B23-0311-2FF6-5E8DF928A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FAB9F8-DDEE-09ED-2387-ED0C02742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C05B24-8070-6A16-CE6D-D3518D2CF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6A8AD5-8554-E130-6EF4-834C3C047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698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D23F97-8CE5-2399-BABF-48A036F62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A204096-0627-A721-4F39-D62135F788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D818DC0-9C32-EF60-4C7A-9A8F3D1EAE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F1B0E81-3B0E-AF16-5A11-BEE47B0847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D4648D8-0DA7-9A5D-B854-04B6D23FC4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B21866F-1E44-CF56-C3EB-8BEC78EA3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0DA3FDF-28CC-7258-DF6B-1B819C6CC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8224F7F-222C-AF61-52AB-E264FCE51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637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D09C28-38E3-8057-5F3E-726D01C8E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F5FBF6B-FEC5-498C-2987-82640452D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530075A-006C-0E8E-003E-AF59F12FC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405E74-A7F1-F792-5C19-256E3CEC1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538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541490E-8272-87CC-75C3-9E5793D4F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715C9DF-1A8E-8F17-4DF1-DA45813E1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4EE4DB0-DF59-01F0-0B1F-3A0099B6C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77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9E773C-077F-AC93-B368-1C56E9070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0C5C85-A84C-A3B7-F321-63C90C3A2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019DBB4-AAED-A539-F25D-263F41178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8C9D9F-3626-329D-473F-9C89EBF65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46C69A1-AC4F-0C48-ED30-83514179E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C0AF9DA-A6DE-8446-A673-6343CA1DB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223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8654D5-BDDB-73EF-932D-7B6A6F1AF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1E40210-93A6-A23B-6273-9B7BF0382C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6F7F01E-2FEA-2FF4-C9B9-4C5B88FE71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55F668-1754-F9AA-9E87-2599B8FEE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1F2F209-B91F-6712-F260-6703A896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18203C-A9B7-5ED5-73C8-5475745FE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559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52753C-E9EC-CED4-430E-0ADCD9055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40467F-8FCE-8DC3-5005-3DDBCE06B9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7C5E89-607F-04F0-9005-13E188550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93D7373-2610-645B-18E5-648797547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BC5D39-0107-A836-1286-A767027D7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699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8B1500B-E12D-0CB6-FD93-C6F3622668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01FAB38-3B6E-D82B-6824-DC3EC055A2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9C102E-68B2-542E-4531-54E2BFCB4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5D338E-963D-BB1B-507A-8DA85B6AB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5ADE18-A7DA-A636-D3FE-27DB393CE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198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" name="arrow.wav"/>
          </p:stSnd>
        </p:sndAc>
      </p:transition>
    </mc:Choice>
    <mc:Fallback xmlns="">
      <p:transition spd="slow" advClick="0">
        <p:fade/>
        <p:sndAc>
          <p:stSnd>
            <p:snd r:embed="rId3" name="arrow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904383-4F50-0A3B-DE2B-28A27B538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034C68-80E7-96CF-04C6-4D3F95460F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59F0D6-B41C-9BB1-AE72-8984DB395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354A1-0E7B-418A-8AC5-1C58CD6055E5}" type="datetimeFigureOut">
              <a:rPr lang="ru-RU" smtClean="0"/>
              <a:t>18.07.2022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0EE828-E03A-2448-BEAA-9006775908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F5F83-E157-A1DF-2179-298FCA7D85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BAF7A-8FC8-4533-BAF7-A73CD1278D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664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13" name="arrow.wav"/>
          </p:stSnd>
        </p:sndAc>
      </p:transition>
    </mc:Choice>
    <mc:Fallback xmlns="">
      <p:transition spd="slow" advClick="0">
        <p:fade/>
        <p:sndAc>
          <p:stSnd>
            <p:snd r:embed="rId14" name="arrow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F0F810B1-AF4F-F269-30E5-A9635951A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6B742B-2101-0BC7-2506-B9C710F384DD}"/>
              </a:ext>
            </a:extLst>
          </p:cNvPr>
          <p:cNvSpPr txBox="1"/>
          <p:nvPr/>
        </p:nvSpPr>
        <p:spPr>
          <a:xfrm>
            <a:off x="2576423" y="1708030"/>
            <a:ext cx="70391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spc="600" dirty="0">
                <a:solidFill>
                  <a:schemeClr val="accent1">
                    <a:lumMod val="75000"/>
                  </a:schemeClr>
                </a:solidFill>
                <a:latin typeface="Eskal Font4You" panose="02000503020000020003" pitchFamily="2" charset="0"/>
              </a:rPr>
              <a:t>ВХОДНОЕ ТЕСТИРОВАНИЕ</a:t>
            </a:r>
          </a:p>
          <a:p>
            <a:pPr algn="ctr"/>
            <a:r>
              <a:rPr lang="ru-RU" sz="6000" spc="600" dirty="0">
                <a:solidFill>
                  <a:schemeClr val="accent1">
                    <a:lumMod val="75000"/>
                  </a:schemeClr>
                </a:solidFill>
                <a:latin typeface="Eskal Font4You" panose="02000503020000020003" pitchFamily="2" charset="0"/>
              </a:rPr>
              <a:t>2 класс</a:t>
            </a: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9C9C5AD7-58D0-CD30-71C4-6007F3C5F84B}"/>
              </a:ext>
            </a:extLst>
          </p:cNvPr>
          <p:cNvGrpSpPr/>
          <p:nvPr/>
        </p:nvGrpSpPr>
        <p:grpSpPr>
          <a:xfrm>
            <a:off x="4779034" y="4279421"/>
            <a:ext cx="2327694" cy="1741098"/>
            <a:chOff x="4779034" y="4279421"/>
            <a:chExt cx="2327694" cy="174109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8077250C-5119-00C5-599B-7FED4178FFF7}"/>
                </a:ext>
              </a:extLst>
            </p:cNvPr>
            <p:cNvSpPr/>
            <p:nvPr/>
          </p:nvSpPr>
          <p:spPr>
            <a:xfrm>
              <a:off x="4883989" y="5023465"/>
              <a:ext cx="1999890" cy="785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 descr="Повествование контур">
              <a:hlinkClick r:id="" action="ppaction://macro?name=start"/>
              <a:extLst>
                <a:ext uri="{FF2B5EF4-FFF2-40B4-BE49-F238E27FC236}">
                  <a16:creationId xmlns:a16="http://schemas.microsoft.com/office/drawing/2014/main" id="{933E41D9-0D74-C15F-097F-F5164F0D71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779034" y="4279421"/>
              <a:ext cx="2327694" cy="1741098"/>
            </a:xfrm>
            <a:prstGeom prst="rect">
              <a:avLst/>
            </a:prstGeom>
            <a:effectLst/>
          </p:spPr>
        </p:pic>
        <p:sp>
          <p:nvSpPr>
            <p:cNvPr id="5" name="TextBox 4">
              <a:hlinkClick r:id="" action="ppaction://macro?name=start"/>
              <a:extLst>
                <a:ext uri="{FF2B5EF4-FFF2-40B4-BE49-F238E27FC236}">
                  <a16:creationId xmlns:a16="http://schemas.microsoft.com/office/drawing/2014/main" id="{8FB7B32F-E9D4-27C4-BF29-312CED8343BE}"/>
                </a:ext>
              </a:extLst>
            </p:cNvPr>
            <p:cNvSpPr txBox="1"/>
            <p:nvPr/>
          </p:nvSpPr>
          <p:spPr>
            <a:xfrm>
              <a:off x="5287273" y="5246690"/>
              <a:ext cx="1311215" cy="338554"/>
            </a:xfrm>
            <a:prstGeom prst="rect">
              <a:avLst/>
            </a:prstGeom>
            <a:noFill/>
          </p:spPr>
          <p:txBody>
            <a:bodyPr wrap="square" rtlCol="0">
              <a:prstTxWarp prst="textTriangleInverted">
                <a:avLst/>
              </a:prstTxWarp>
              <a:spAutoFit/>
            </a:bodyPr>
            <a:lstStyle/>
            <a:p>
              <a:r>
                <a:rPr lang="ru-RU" sz="1600" b="1" i="1" dirty="0">
                  <a:solidFill>
                    <a:srgbClr val="002060"/>
                  </a:solidFill>
                </a:rPr>
                <a:t>ПРИСТУПИМ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32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>
        <p:sndAc>
          <p:stSnd>
            <p:snd r:embed="rId2" name="arrow.wav"/>
          </p:stSnd>
        </p:sndAc>
      </p:transition>
    </mc:Choice>
    <mc:Fallback xmlns="">
      <p:transition advClick="0">
        <p:sndAc>
          <p:stSnd>
            <p:snd r:embed="rId6" name="arrow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2514600" y="16002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1. Отметь  верный ответ</a:t>
            </a:r>
            <a:endParaRPr lang="ru-RU" sz="4400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2686050" y="24955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2686050" y="32194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2686050" y="3969841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2686050" y="4720232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3401826" y="2441670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8 – 3 = 7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3401826" y="3174846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1</a:t>
            </a:r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0 – 5 = 4</a:t>
            </a:r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Arial" panose="020B0604020202020204" pitchFamily="34" charset="0"/>
              </a:rPr>
              <a:t>   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3401826" y="3942538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7 + 3 = 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5229A0-8B76-4FBB-F5D3-99A6E69C1722}"/>
              </a:ext>
            </a:extLst>
          </p:cNvPr>
          <p:cNvSpPr txBox="1"/>
          <p:nvPr/>
        </p:nvSpPr>
        <p:spPr>
          <a:xfrm>
            <a:off x="3401826" y="4692967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 2 + 8 = 10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028425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2514600" y="16002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2. Вычисли: </a:t>
            </a:r>
            <a:r>
              <a:rPr lang="ru-RU" sz="4400" b="1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5 + 5 – 9 =</a:t>
            </a:r>
            <a:endParaRPr lang="ru-RU" sz="4400" b="1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2686050" y="4745027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2686050" y="32194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2686050" y="3969841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2686050" y="2469059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3401826" y="2441670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1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3401826" y="3174846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4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3401826" y="3942538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5229A0-8B76-4FBB-F5D3-99A6E69C1722}"/>
              </a:ext>
            </a:extLst>
          </p:cNvPr>
          <p:cNvSpPr txBox="1"/>
          <p:nvPr/>
        </p:nvSpPr>
        <p:spPr>
          <a:xfrm>
            <a:off x="3401826" y="4692967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 0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38354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1924050" y="1603133"/>
            <a:ext cx="78676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pc="600" dirty="0">
                <a:solidFill>
                  <a:srgbClr val="0070C0"/>
                </a:solidFill>
                <a:latin typeface="Eskal Font4You" panose="02000503020000020003" pitchFamily="2" charset="0"/>
              </a:rPr>
              <a:t>3</a:t>
            </a:r>
            <a:r>
              <a:rPr lang="ru-RU" sz="40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. В автобусе едут 5 мальчиков, а девочек на 2 больше. Сколько девочек едет в автобусе?</a:t>
            </a:r>
            <a:endParaRPr lang="ru-RU" sz="4000" b="1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6713725" y="5088739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3265488" y="5088739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3265488" y="4330139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6695025" y="4320071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3909569" y="4304109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800" i="1" spc="300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5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3827089" y="5057834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10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7312539" y="4304109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5229A0-8B76-4FBB-F5D3-99A6E69C1722}"/>
              </a:ext>
            </a:extLst>
          </p:cNvPr>
          <p:cNvSpPr txBox="1"/>
          <p:nvPr/>
        </p:nvSpPr>
        <p:spPr>
          <a:xfrm>
            <a:off x="7277101" y="5036679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 3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46422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1847850" y="1333486"/>
            <a:ext cx="90297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4. Найди картинку, на которой изображен лист тополя.</a:t>
            </a:r>
            <a:endParaRPr lang="ru-RU" sz="4400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2657475" y="32194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2686050" y="4332611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6724650" y="4292917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6724650" y="32194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Деревья. Веточки деревьев. Листья. Знакомим детей с названиями деревьев.  Запоминаем как выглядят веточки и листочки таких деревьев… | Листья, Фото  дерево, Растения">
            <a:extLst>
              <a:ext uri="{FF2B5EF4-FFF2-40B4-BE49-F238E27FC236}">
                <a16:creationId xmlns:a16="http://schemas.microsoft.com/office/drawing/2014/main" id="{B136D2FC-3549-29E1-1974-1E9EAAB5AA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7" t="8351" r="55120" b="70555"/>
          <a:stretch/>
        </p:blipFill>
        <p:spPr bwMode="auto">
          <a:xfrm>
            <a:off x="3236913" y="2705725"/>
            <a:ext cx="1803791" cy="136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Деревья. Веточки деревьев. Листья. Знакомим детей с названиями деревьев.  Запоминаем как выглядят веточки и листочки таких деревьев… | Листья, Фото  дерево, Растения">
            <a:extLst>
              <a:ext uri="{FF2B5EF4-FFF2-40B4-BE49-F238E27FC236}">
                <a16:creationId xmlns:a16="http://schemas.microsoft.com/office/drawing/2014/main" id="{1F6709C7-C05F-E699-AF77-E0F5264B34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9" t="39028" r="56118" b="39878"/>
          <a:stretch/>
        </p:blipFill>
        <p:spPr bwMode="auto">
          <a:xfrm>
            <a:off x="3302001" y="3999548"/>
            <a:ext cx="1803791" cy="136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Деревья. Веточки деревьев. Листья. Знакомим детей с названиями деревьев.  Запоминаем как выглядят веточки и листочки таких деревьев… | Листья, Фото  дерево, Растения">
            <a:extLst>
              <a:ext uri="{FF2B5EF4-FFF2-40B4-BE49-F238E27FC236}">
                <a16:creationId xmlns:a16="http://schemas.microsoft.com/office/drawing/2014/main" id="{2C385CAB-6F92-FAB0-E6A7-F07FAC89D3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6" t="8985" r="7151" b="69921"/>
          <a:stretch/>
        </p:blipFill>
        <p:spPr bwMode="auto">
          <a:xfrm>
            <a:off x="7375721" y="2706037"/>
            <a:ext cx="1803791" cy="136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Деревья. Веточки деревьев. Листья. Знакомим детей с названиями деревьев.  Запоминаем как выглядят веточки и листочки таких деревьев… | Листья, Фото  дерево, Растения">
            <a:extLst>
              <a:ext uri="{FF2B5EF4-FFF2-40B4-BE49-F238E27FC236}">
                <a16:creationId xmlns:a16="http://schemas.microsoft.com/office/drawing/2014/main" id="{55DD96E1-50C3-A0E8-B8BA-080C7656B4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73" t="38868" r="6214" b="40038"/>
          <a:stretch/>
        </p:blipFill>
        <p:spPr bwMode="auto">
          <a:xfrm>
            <a:off x="7298128" y="3999547"/>
            <a:ext cx="1803791" cy="136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498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5" name="arrow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2047875" y="1581538"/>
            <a:ext cx="78390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5. К какой группе относятся животные, у которых 6 конечностей?</a:t>
            </a:r>
            <a:endParaRPr lang="ru-RU" sz="4000" b="1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6180324" y="468767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2246500" y="4699066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6180324" y="3912484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2246500" y="3966333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2943226" y="3997486"/>
            <a:ext cx="27336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0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Arial" panose="020B0604020202020204" pitchFamily="34" charset="0"/>
              </a:rPr>
              <a:t>насекомые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2943226" y="4730662"/>
            <a:ext cx="25812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пауки</a:t>
            </a:r>
            <a:endParaRPr lang="ru-RU" sz="20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6896100" y="3885181"/>
            <a:ext cx="44386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000" i="1" spc="300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пресмыкающиеся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5229A0-8B76-4FBB-F5D3-99A6E69C1722}"/>
              </a:ext>
            </a:extLst>
          </p:cNvPr>
          <p:cNvSpPr txBox="1"/>
          <p:nvPr/>
        </p:nvSpPr>
        <p:spPr>
          <a:xfrm>
            <a:off x="6877050" y="4711810"/>
            <a:ext cx="25812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altLang="ru-RU" sz="20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 млекопитающие</a:t>
            </a:r>
            <a:endParaRPr lang="ru-RU" sz="20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06890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1868301" y="1538756"/>
            <a:ext cx="7867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pc="600" dirty="0">
                <a:solidFill>
                  <a:srgbClr val="0070C0"/>
                </a:solidFill>
                <a:latin typeface="Eskal Font4You" panose="02000503020000020003" pitchFamily="2" charset="0"/>
              </a:rPr>
              <a:t>6. К какому времени года относится эта картинка?</a:t>
            </a:r>
            <a:endParaRPr lang="ru-RU" sz="4000" b="1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2100074" y="5048465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2100074" y="3591292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2100074" y="2810135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2100074" y="4296357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2655886" y="2785845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лето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2655886" y="3539232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зима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2655886" y="4302726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800" i="1" spc="300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осень</a:t>
            </a:r>
            <a:endParaRPr kumimoji="0" lang="ru-RU" altLang="ru-RU" sz="28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5229A0-8B76-4FBB-F5D3-99A6E69C1722}"/>
              </a:ext>
            </a:extLst>
          </p:cNvPr>
          <p:cNvSpPr txBox="1"/>
          <p:nvPr/>
        </p:nvSpPr>
        <p:spPr>
          <a:xfrm>
            <a:off x="2655886" y="5057143"/>
            <a:ext cx="165118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 весна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pic>
        <p:nvPicPr>
          <p:cNvPr id="2050" name="Picture 2" descr="Осенний фон">
            <a:extLst>
              <a:ext uri="{FF2B5EF4-FFF2-40B4-BE49-F238E27FC236}">
                <a16:creationId xmlns:a16="http://schemas.microsoft.com/office/drawing/2014/main" id="{9EB8F2F9-9522-7894-6DFB-D6D1331ED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117" y="3078007"/>
            <a:ext cx="3714189" cy="2474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10588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5" name="arrow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1931192" y="1648985"/>
            <a:ext cx="88949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spc="600" dirty="0">
                <a:solidFill>
                  <a:srgbClr val="0070C0"/>
                </a:solidFill>
                <a:latin typeface="Eskal Font4You" panose="02000503020000020003" pitchFamily="2" charset="0"/>
              </a:rPr>
              <a:t>7. Какое высказывание  является предложением?</a:t>
            </a:r>
            <a:endParaRPr lang="ru-RU" sz="4000" b="1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3219074" y="474592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3224026" y="3193204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3219074" y="3974361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3779838" y="3168914"/>
            <a:ext cx="55356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На выставке много.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3779838" y="3922301"/>
            <a:ext cx="467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В саду цветут яблони.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3779838" y="4685795"/>
            <a:ext cx="53451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800" i="1" spc="300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В растут ягоды лесу.</a:t>
            </a:r>
            <a:endParaRPr kumimoji="0" lang="ru-RU" altLang="ru-RU" sz="28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265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2019300" y="1600200"/>
            <a:ext cx="80962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spc="600" dirty="0">
                <a:solidFill>
                  <a:srgbClr val="0070C0"/>
                </a:solidFill>
                <a:latin typeface="Eskal Font4You" panose="02000503020000020003" pitchFamily="2" charset="0"/>
              </a:rPr>
              <a:t>8</a:t>
            </a:r>
            <a:r>
              <a:rPr lang="ru-RU" sz="44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. Определи количество букв и звуков в слове «ДОЖДЬ».</a:t>
            </a:r>
            <a:endParaRPr lang="ru-RU" sz="4400" b="1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7264213" y="436761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3247885" y="433460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7264213" y="3592424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3247885" y="3577354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178871-D2C3-3AC2-EEAF-5856BC38C5BA}"/>
              </a:ext>
            </a:extLst>
          </p:cNvPr>
          <p:cNvSpPr txBox="1"/>
          <p:nvPr/>
        </p:nvSpPr>
        <p:spPr>
          <a:xfrm>
            <a:off x="3907491" y="3549364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5б., 4зв.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12F4C1-89D1-744C-01B6-FCEE7732561F}"/>
              </a:ext>
            </a:extLst>
          </p:cNvPr>
          <p:cNvSpPr txBox="1"/>
          <p:nvPr/>
        </p:nvSpPr>
        <p:spPr>
          <a:xfrm>
            <a:off x="3907491" y="4282540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4б., 5 </a:t>
            </a:r>
            <a:r>
              <a:rPr lang="ru-RU" altLang="ru-RU" sz="2800" i="1" dirty="0" err="1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зв</a:t>
            </a:r>
            <a:r>
              <a:rPr lang="ru-RU" altLang="ru-RU" sz="2800" i="1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. 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848BE3-485D-A39D-C2D6-F1ACBCB88C13}"/>
              </a:ext>
            </a:extLst>
          </p:cNvPr>
          <p:cNvSpPr txBox="1"/>
          <p:nvPr/>
        </p:nvSpPr>
        <p:spPr>
          <a:xfrm>
            <a:off x="7979989" y="3565121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5б., 5зв.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E5229A0-8B76-4FBB-F5D3-99A6E69C1722}"/>
              </a:ext>
            </a:extLst>
          </p:cNvPr>
          <p:cNvSpPr txBox="1"/>
          <p:nvPr/>
        </p:nvSpPr>
        <p:spPr>
          <a:xfrm>
            <a:off x="7979989" y="4315550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 5б., 6 </a:t>
            </a:r>
            <a:r>
              <a:rPr kumimoji="0" lang="ru-RU" altLang="ru-RU" sz="2800" i="1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зв</a:t>
            </a:r>
            <a:r>
              <a:rPr kumimoji="0" lang="ru-RU" altLang="ru-RU" sz="280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.</a:t>
            </a:r>
            <a:endParaRPr lang="ru-RU" sz="2800" i="1" dirty="0">
              <a:solidFill>
                <a:srgbClr val="002060"/>
              </a:solidFill>
              <a:latin typeface="Azov" panose="020000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16815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AB32F39A-EF98-89B1-6809-89393A47351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27AED0-870C-2210-C9E1-B5F7D4AE4510}"/>
              </a:ext>
            </a:extLst>
          </p:cNvPr>
          <p:cNvSpPr txBox="1"/>
          <p:nvPr/>
        </p:nvSpPr>
        <p:spPr>
          <a:xfrm>
            <a:off x="1882355" y="1411902"/>
            <a:ext cx="90297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spc="600" dirty="0">
                <a:solidFill>
                  <a:srgbClr val="0070C0"/>
                </a:solidFill>
                <a:latin typeface="Eskal Font4You" panose="02000503020000020003" pitchFamily="2" charset="0"/>
              </a:rPr>
              <a:t>9</a:t>
            </a:r>
            <a:r>
              <a:rPr lang="ru-RU" sz="4400" b="0" i="0" spc="600" dirty="0">
                <a:solidFill>
                  <a:srgbClr val="0070C0"/>
                </a:solidFill>
                <a:effectLst/>
                <a:latin typeface="Eskal Font4You" panose="02000503020000020003" pitchFamily="2" charset="0"/>
              </a:rPr>
              <a:t>. Какое слово начинается со звонкого согласного?</a:t>
            </a:r>
            <a:endParaRPr lang="ru-RU" sz="4400" spc="600" dirty="0">
              <a:solidFill>
                <a:srgbClr val="0070C0"/>
              </a:solidFill>
              <a:latin typeface="Eskal Font4You" panose="02000503020000020003" pitchFamily="2" charset="0"/>
            </a:endParaRPr>
          </a:p>
        </p:txBody>
      </p:sp>
      <p:sp>
        <p:nvSpPr>
          <p:cNvPr id="5" name="Овал 4">
            <a:hlinkClick r:id="" action="ppaction://macro?name=wrong"/>
            <a:extLst>
              <a:ext uri="{FF2B5EF4-FFF2-40B4-BE49-F238E27FC236}">
                <a16:creationId xmlns:a16="http://schemas.microsoft.com/office/drawing/2014/main" id="{299E88A7-003F-1E85-60AA-387307177679}"/>
              </a:ext>
            </a:extLst>
          </p:cNvPr>
          <p:cNvSpPr/>
          <p:nvPr/>
        </p:nvSpPr>
        <p:spPr>
          <a:xfrm>
            <a:off x="2657475" y="32194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</a:p>
        </p:txBody>
      </p:sp>
      <p:sp>
        <p:nvSpPr>
          <p:cNvPr id="8" name="Овал 7">
            <a:hlinkClick r:id="" action="ppaction://macro?name=wrong"/>
            <a:extLst>
              <a:ext uri="{FF2B5EF4-FFF2-40B4-BE49-F238E27FC236}">
                <a16:creationId xmlns:a16="http://schemas.microsoft.com/office/drawing/2014/main" id="{0A975584-D0E0-AB72-4799-7870F3C7EA4C}"/>
              </a:ext>
            </a:extLst>
          </p:cNvPr>
          <p:cNvSpPr/>
          <p:nvPr/>
        </p:nvSpPr>
        <p:spPr>
          <a:xfrm>
            <a:off x="2686050" y="4332611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Б</a:t>
            </a:r>
          </a:p>
        </p:txBody>
      </p:sp>
      <p:sp>
        <p:nvSpPr>
          <p:cNvPr id="9" name="Овал 8">
            <a:hlinkClick r:id="" action="ppaction://macro?name=wrong"/>
            <a:extLst>
              <a:ext uri="{FF2B5EF4-FFF2-40B4-BE49-F238E27FC236}">
                <a16:creationId xmlns:a16="http://schemas.microsoft.com/office/drawing/2014/main" id="{C7F94D72-B012-EE72-E0DD-3C61C641D257}"/>
              </a:ext>
            </a:extLst>
          </p:cNvPr>
          <p:cNvSpPr/>
          <p:nvPr/>
        </p:nvSpPr>
        <p:spPr>
          <a:xfrm>
            <a:off x="6724650" y="4292917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Г</a:t>
            </a:r>
          </a:p>
        </p:txBody>
      </p:sp>
      <p:sp>
        <p:nvSpPr>
          <p:cNvPr id="10" name="Овал 9">
            <a:hlinkClick r:id="" action="ppaction://macro?name=right"/>
            <a:extLst>
              <a:ext uri="{FF2B5EF4-FFF2-40B4-BE49-F238E27FC236}">
                <a16:creationId xmlns:a16="http://schemas.microsoft.com/office/drawing/2014/main" id="{91F9185F-5A81-1D7C-6863-2C8358D7FD2D}"/>
              </a:ext>
            </a:extLst>
          </p:cNvPr>
          <p:cNvSpPr/>
          <p:nvPr/>
        </p:nvSpPr>
        <p:spPr>
          <a:xfrm>
            <a:off x="6724650" y="3219450"/>
            <a:ext cx="514350" cy="4191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</a:t>
            </a: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ED648E11-EC89-E10A-2781-D74CDBF90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9838" y="-2667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B8E1F9-3359-76C7-C2BD-144A9AF869C4}"/>
              </a:ext>
            </a:extLst>
          </p:cNvPr>
          <p:cNvSpPr txBox="1"/>
          <p:nvPr/>
        </p:nvSpPr>
        <p:spPr>
          <a:xfrm>
            <a:off x="3248026" y="3167390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цапля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E153A1-3C44-BF62-2FFF-81900374AF55}"/>
              </a:ext>
            </a:extLst>
          </p:cNvPr>
          <p:cNvSpPr txBox="1"/>
          <p:nvPr/>
        </p:nvSpPr>
        <p:spPr>
          <a:xfrm>
            <a:off x="3305176" y="4281473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топор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171CAB-1ACF-8BF1-F857-213E901094A4}"/>
              </a:ext>
            </a:extLst>
          </p:cNvPr>
          <p:cNvSpPr txBox="1"/>
          <p:nvPr/>
        </p:nvSpPr>
        <p:spPr>
          <a:xfrm>
            <a:off x="7416741" y="4275670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altLang="ru-RU" sz="2800" i="1" spc="300" dirty="0">
                <a:solidFill>
                  <a:srgbClr val="002060"/>
                </a:solidFill>
                <a:latin typeface="Azov" panose="02000000000000000000" pitchFamily="2" charset="-52"/>
                <a:cs typeface="Times New Roman" panose="02020603050405020304" pitchFamily="18" charset="0"/>
              </a:rPr>
              <a:t>слог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CAF544-3044-CAFE-207E-43F730BED725}"/>
              </a:ext>
            </a:extLst>
          </p:cNvPr>
          <p:cNvSpPr txBox="1"/>
          <p:nvPr/>
        </p:nvSpPr>
        <p:spPr>
          <a:xfrm>
            <a:off x="7416741" y="3146613"/>
            <a:ext cx="25812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800" i="1" u="none" strike="noStrike" cap="none" spc="300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zov" panose="02000000000000000000" pitchFamily="2" charset="-52"/>
                <a:cs typeface="Times New Roman" panose="02020603050405020304" pitchFamily="18" charset="0"/>
              </a:rPr>
              <a:t>работа</a:t>
            </a:r>
            <a:endParaRPr kumimoji="0" lang="ru-RU" altLang="ru-RU" sz="2000" i="1" u="none" strike="noStrike" cap="none" spc="300" normalizeH="0" baseline="0" dirty="0">
              <a:ln>
                <a:noFill/>
              </a:ln>
              <a:solidFill>
                <a:srgbClr val="002060"/>
              </a:solidFill>
              <a:effectLst/>
              <a:latin typeface="Azov" panose="020000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518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4" name="arrow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Изображения Фон школа | Бесплатные векторы, стоковые фото и PSD">
            <a:extLst>
              <a:ext uri="{FF2B5EF4-FFF2-40B4-BE49-F238E27FC236}">
                <a16:creationId xmlns:a16="http://schemas.microsoft.com/office/drawing/2014/main" id="{5DDBD336-A3DF-A74D-4355-FD43BBB85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B1480599-D327-EFA4-A678-1E76BAF7991E}"/>
              </a:ext>
            </a:extLst>
          </p:cNvPr>
          <p:cNvGrpSpPr/>
          <p:nvPr/>
        </p:nvGrpSpPr>
        <p:grpSpPr>
          <a:xfrm>
            <a:off x="3837317" y="1853961"/>
            <a:ext cx="4517366" cy="3150079"/>
            <a:chOff x="4779034" y="4279421"/>
            <a:chExt cx="2327694" cy="1741098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6E200608-3428-9D7F-6BE4-8F92AC7C7B76}"/>
                </a:ext>
              </a:extLst>
            </p:cNvPr>
            <p:cNvSpPr/>
            <p:nvPr/>
          </p:nvSpPr>
          <p:spPr>
            <a:xfrm>
              <a:off x="4883989" y="5023465"/>
              <a:ext cx="1999890" cy="785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 descr="Повествование контур">
              <a:hlinkClick r:id="" action="ppaction://macro?name=answer"/>
              <a:extLst>
                <a:ext uri="{FF2B5EF4-FFF2-40B4-BE49-F238E27FC236}">
                  <a16:creationId xmlns:a16="http://schemas.microsoft.com/office/drawing/2014/main" id="{64E745E7-DED0-AEE5-8983-225A15A6E2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779034" y="4279421"/>
              <a:ext cx="2327694" cy="1741098"/>
            </a:xfrm>
            <a:prstGeom prst="rect">
              <a:avLst/>
            </a:prstGeom>
            <a:effectLst/>
          </p:spPr>
        </p:pic>
        <p:sp>
          <p:nvSpPr>
            <p:cNvPr id="5" name="TextBox 4">
              <a:hlinkClick r:id="" action="ppaction://macro?name=answer"/>
              <a:extLst>
                <a:ext uri="{FF2B5EF4-FFF2-40B4-BE49-F238E27FC236}">
                  <a16:creationId xmlns:a16="http://schemas.microsoft.com/office/drawing/2014/main" id="{2F20E06F-14A2-F25B-E195-807077D65483}"/>
                </a:ext>
              </a:extLst>
            </p:cNvPr>
            <p:cNvSpPr txBox="1"/>
            <p:nvPr/>
          </p:nvSpPr>
          <p:spPr>
            <a:xfrm>
              <a:off x="5287273" y="5246690"/>
              <a:ext cx="1311215" cy="338554"/>
            </a:xfrm>
            <a:prstGeom prst="rect">
              <a:avLst/>
            </a:prstGeom>
            <a:noFill/>
          </p:spPr>
          <p:txBody>
            <a:bodyPr wrap="square" rtlCol="0">
              <a:prstTxWarp prst="textTriangleInverted">
                <a:avLst/>
              </a:prstTxWarp>
              <a:spAutoFit/>
            </a:bodyPr>
            <a:lstStyle/>
            <a:p>
              <a:r>
                <a:rPr lang="ru-RU" sz="1600" b="1" i="1" dirty="0">
                  <a:solidFill>
                    <a:srgbClr val="002060"/>
                  </a:solidFill>
                </a:rPr>
                <a:t>РЕЗУЛЬТАТ</a:t>
              </a:r>
            </a:p>
          </p:txBody>
        </p:sp>
      </p:grpSp>
      <p:sp>
        <p:nvSpPr>
          <p:cNvPr id="7" name="Знак умножения 6">
            <a:hlinkClick r:id="" action="ppaction://hlinkshowjump?jump=endshow"/>
            <a:extLst>
              <a:ext uri="{FF2B5EF4-FFF2-40B4-BE49-F238E27FC236}">
                <a16:creationId xmlns:a16="http://schemas.microsoft.com/office/drawing/2014/main" id="{8559DC99-00B5-EC6B-857E-608287B0D5A1}"/>
              </a:ext>
            </a:extLst>
          </p:cNvPr>
          <p:cNvSpPr/>
          <p:nvPr/>
        </p:nvSpPr>
        <p:spPr>
          <a:xfrm>
            <a:off x="11559396" y="120769"/>
            <a:ext cx="632604" cy="396815"/>
          </a:xfrm>
          <a:prstGeom prst="mathMultiply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462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  <p:sndAc>
          <p:stSnd>
            <p:snd r:embed="rId2" name="arrow.wav"/>
          </p:stSnd>
        </p:sndAc>
      </p:transition>
    </mc:Choice>
    <mc:Fallback xmlns="">
      <p:transition spd="slow" advClick="0">
        <p:fade/>
        <p:sndAc>
          <p:stSnd>
            <p:snd r:embed="rId6" name="arrow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216</Words>
  <Application>Microsoft Office PowerPoint</Application>
  <PresentationFormat>Широкоэкранный</PresentationFormat>
  <Paragraphs>79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Azov</vt:lpstr>
      <vt:lpstr>Calibri</vt:lpstr>
      <vt:lpstr>Calibri Light</vt:lpstr>
      <vt:lpstr>Eskal Font4You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Anastasia Rudyashko</dc:creator>
  <cp:lastModifiedBy>Anastasia Rudyashko</cp:lastModifiedBy>
  <cp:revision>40</cp:revision>
  <dcterms:created xsi:type="dcterms:W3CDTF">2022-07-18T02:12:07Z</dcterms:created>
  <dcterms:modified xsi:type="dcterms:W3CDTF">2022-07-18T04:34:30Z</dcterms:modified>
</cp:coreProperties>
</file>