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68" r:id="rId1"/>
  </p:sldMasterIdLst>
  <p:notesMasterIdLst>
    <p:notesMasterId r:id="rId22"/>
  </p:notesMasterIdLst>
  <p:sldIdLst>
    <p:sldId id="256" r:id="rId2"/>
    <p:sldId id="257" r:id="rId3"/>
    <p:sldId id="259" r:id="rId4"/>
    <p:sldId id="273" r:id="rId5"/>
    <p:sldId id="260" r:id="rId6"/>
    <p:sldId id="272" r:id="rId7"/>
    <p:sldId id="261" r:id="rId8"/>
    <p:sldId id="270" r:id="rId9"/>
    <p:sldId id="262" r:id="rId10"/>
    <p:sldId id="271" r:id="rId11"/>
    <p:sldId id="263" r:id="rId12"/>
    <p:sldId id="274" r:id="rId13"/>
    <p:sldId id="275" r:id="rId14"/>
    <p:sldId id="264" r:id="rId15"/>
    <p:sldId id="265" r:id="rId16"/>
    <p:sldId id="276" r:id="rId17"/>
    <p:sldId id="268" r:id="rId18"/>
    <p:sldId id="269" r:id="rId19"/>
    <p:sldId id="267" r:id="rId20"/>
    <p:sldId id="266" r:id="rId21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00"/>
    <a:srgbClr val="FF6600"/>
    <a:srgbClr val="A50021"/>
    <a:srgbClr val="FF0066"/>
    <a:srgbClr val="FF3300"/>
    <a:srgbClr val="000E18"/>
    <a:srgbClr val="99FF33"/>
    <a:srgbClr val="66FF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543" autoAdjust="0"/>
    <p:restoredTop sz="94660"/>
  </p:normalViewPr>
  <p:slideViewPr>
    <p:cSldViewPr>
      <p:cViewPr varScale="1">
        <p:scale>
          <a:sx n="82" d="100"/>
          <a:sy n="82" d="100"/>
        </p:scale>
        <p:origin x="1478" y="5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2253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2867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253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noProof="0"/>
              <a:t>Образец текста</a:t>
            </a:r>
          </a:p>
          <a:p>
            <a:pPr lvl="1"/>
            <a:r>
              <a:rPr lang="ru-RU" noProof="0"/>
              <a:t>Второй уровень</a:t>
            </a:r>
          </a:p>
          <a:p>
            <a:pPr lvl="2"/>
            <a:r>
              <a:rPr lang="ru-RU" noProof="0"/>
              <a:t>Третий уровень</a:t>
            </a:r>
          </a:p>
          <a:p>
            <a:pPr lvl="3"/>
            <a:r>
              <a:rPr lang="ru-RU" noProof="0"/>
              <a:t>Четвертый уровень</a:t>
            </a:r>
          </a:p>
          <a:p>
            <a:pPr lvl="4"/>
            <a:r>
              <a:rPr lang="ru-RU" noProof="0"/>
              <a:t>Пятый уровень</a:t>
            </a:r>
          </a:p>
        </p:txBody>
      </p:sp>
      <p:sp>
        <p:nvSpPr>
          <p:cNvPr id="2253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2253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</a:defRPr>
            </a:lvl1pPr>
          </a:lstStyle>
          <a:p>
            <a:pPr>
              <a:defRPr/>
            </a:pPr>
            <a:fld id="{6B4DA4AC-F3D3-4FAB-AE15-5D373D15736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8466" y="-8468"/>
            <a:ext cx="9169804" cy="6874935"/>
            <a:chOff x="-8466" y="-8468"/>
            <a:chExt cx="9169804" cy="6874935"/>
          </a:xfrm>
        </p:grpSpPr>
        <p:cxnSp>
          <p:nvCxnSpPr>
            <p:cNvPr id="17" name="Straight Connector 16"/>
            <p:cNvCxnSpPr/>
            <p:nvPr/>
          </p:nvCxnSpPr>
          <p:spPr>
            <a:xfrm flipV="1">
              <a:off x="5130830" y="4175605"/>
              <a:ext cx="4022475" cy="2682396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7042707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9" name="Freeform 18"/>
            <p:cNvSpPr/>
            <p:nvPr/>
          </p:nvSpPr>
          <p:spPr>
            <a:xfrm>
              <a:off x="6891896" y="1"/>
              <a:ext cx="2269442" cy="686646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Freeform 19"/>
            <p:cNvSpPr/>
            <p:nvPr/>
          </p:nvSpPr>
          <p:spPr>
            <a:xfrm>
              <a:off x="7205158" y="-8467"/>
              <a:ext cx="1948147" cy="6866467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Freeform 20"/>
            <p:cNvSpPr/>
            <p:nvPr/>
          </p:nvSpPr>
          <p:spPr>
            <a:xfrm>
              <a:off x="6637896" y="3920066"/>
              <a:ext cx="2513565" cy="2937933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Freeform 21"/>
            <p:cNvSpPr/>
            <p:nvPr/>
          </p:nvSpPr>
          <p:spPr>
            <a:xfrm>
              <a:off x="7010429" y="-8467"/>
              <a:ext cx="2142876" cy="6866467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Freeform 22"/>
            <p:cNvSpPr/>
            <p:nvPr/>
          </p:nvSpPr>
          <p:spPr>
            <a:xfrm>
              <a:off x="8295776" y="-8467"/>
              <a:ext cx="857530" cy="6866467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Freeform 23"/>
            <p:cNvSpPr/>
            <p:nvPr/>
          </p:nvSpPr>
          <p:spPr>
            <a:xfrm>
              <a:off x="8077231" y="-8468"/>
              <a:ext cx="1066770" cy="6866467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Freeform 24"/>
            <p:cNvSpPr/>
            <p:nvPr/>
          </p:nvSpPr>
          <p:spPr>
            <a:xfrm>
              <a:off x="8060297" y="4893733"/>
              <a:ext cx="1094086" cy="1964267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Freeform 27"/>
            <p:cNvSpPr/>
            <p:nvPr/>
          </p:nvSpPr>
          <p:spPr>
            <a:xfrm>
              <a:off x="-8466" y="-8468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30595" y="2404534"/>
            <a:ext cx="5826719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30595" y="4050834"/>
            <a:ext cx="5826719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EED6015-EFDB-431F-A50E-4B5C7E645172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8591937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A6F024E-7CEB-4859-8426-9AB5DC3DEA64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1485985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8" y="2700868"/>
            <a:ext cx="6347715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6FCF9EB-23DC-4ADD-96CB-38D11D9EB2AF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8463348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6347714" cy="132080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2160589"/>
            <a:ext cx="3088109" cy="3880772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69204" y="2160590"/>
            <a:ext cx="3088110" cy="388077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F9B5B04-309E-43A2-9F9A-113763DBCF62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367626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3" cy="1320800"/>
          </a:xfrm>
        </p:spPr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9" y="2160983"/>
            <a:ext cx="309067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599" y="2737246"/>
            <a:ext cx="3090672" cy="330411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66640" y="2160983"/>
            <a:ext cx="309067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866640" y="2737246"/>
            <a:ext cx="3090672" cy="330411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83B70E7-54B9-410C-8E6B-B14FBDA480B4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7313520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4" cy="132080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E9BD7EA-0819-4368-A7B2-BC170D3C6701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8738974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D7C0E47-5B01-4C93-9132-10FC9BB03427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3021689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1498604"/>
            <a:ext cx="2790182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1275" y="514925"/>
            <a:ext cx="3386037" cy="552643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599" y="2777069"/>
            <a:ext cx="2790182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C627189-05F8-4DCC-810F-BE222CB7515F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622919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4800600"/>
            <a:ext cx="6347714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" y="609600"/>
            <a:ext cx="6347714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599" y="5367338"/>
            <a:ext cx="6347714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F9B5B04-309E-43A2-9F9A-113763DBCF62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8575962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6347714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4470400"/>
            <a:ext cx="6347714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F9B5B04-309E-43A2-9F9A-113763DBCF62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485025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4885" y="609600"/>
            <a:ext cx="6072182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101074" y="3632200"/>
            <a:ext cx="541980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470400"/>
            <a:ext cx="6347715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F9B5B04-309E-43A2-9F9A-113763DBCF62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482711" y="790378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747699" y="288655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75471049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8" y="1931988"/>
            <a:ext cx="6347715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F9B5B04-309E-43A2-9F9A-113763DBCF62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3964027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4885" y="609600"/>
            <a:ext cx="6072182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09597" y="4013200"/>
            <a:ext cx="6347716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F9B5B04-309E-43A2-9F9A-113763DBCF62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482711" y="790378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747699" y="288655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2069608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5848" y="609600"/>
            <a:ext cx="6341465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09597" y="4013200"/>
            <a:ext cx="6347716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F9B5B04-309E-43A2-9F9A-113763DBCF62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662964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DDFC7A4-A3B9-40FA-A3B2-E54B06247624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7664196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977312" y="609600"/>
            <a:ext cx="978812" cy="5251451"/>
          </a:xfrm>
        </p:spPr>
        <p:txBody>
          <a:bodyPr vert="eaVert" anchor="ctr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599" y="609600"/>
            <a:ext cx="5195026" cy="5251451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E583E4E-B5F3-486F-96E2-E6FFDD1444C1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7862927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/>
          <p:cNvGrpSpPr/>
          <p:nvPr/>
        </p:nvGrpSpPr>
        <p:grpSpPr>
          <a:xfrm>
            <a:off x="-8467" y="-8468"/>
            <a:ext cx="9169805" cy="6874935"/>
            <a:chOff x="-8467" y="-8468"/>
            <a:chExt cx="9169805" cy="6874935"/>
          </a:xfrm>
        </p:grpSpPr>
        <p:sp>
          <p:nvSpPr>
            <p:cNvPr id="7" name="Freeform 6"/>
            <p:cNvSpPr/>
            <p:nvPr/>
          </p:nvSpPr>
          <p:spPr>
            <a:xfrm>
              <a:off x="-8467" y="4013200"/>
              <a:ext cx="457200" cy="2853267"/>
            </a:xfrm>
            <a:custGeom>
              <a:avLst/>
              <a:gdLst/>
              <a:ahLst/>
              <a:cxnLst/>
              <a:rect l="l" t="t" r="r" b="b"/>
              <a:pathLst>
                <a:path w="457200" h="2853267">
                  <a:moveTo>
                    <a:pt x="0" y="0"/>
                  </a:moveTo>
                  <a:lnTo>
                    <a:pt x="457200" y="2853267"/>
                  </a:lnTo>
                  <a:lnTo>
                    <a:pt x="0" y="2844800"/>
                  </a:lnTo>
                  <a:cubicBezTo>
                    <a:pt x="2822" y="1905000"/>
                    <a:pt x="5645" y="965200"/>
                    <a:pt x="0" y="0"/>
                  </a:cubicBezTo>
                  <a:close/>
                </a:path>
              </a:pathLst>
            </a:cu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8" name="Straight Connector 7"/>
            <p:cNvCxnSpPr/>
            <p:nvPr/>
          </p:nvCxnSpPr>
          <p:spPr>
            <a:xfrm flipV="1">
              <a:off x="5130830" y="4175605"/>
              <a:ext cx="4022475" cy="2682396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7042707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Freeform 9"/>
            <p:cNvSpPr/>
            <p:nvPr/>
          </p:nvSpPr>
          <p:spPr>
            <a:xfrm>
              <a:off x="6891896" y="1"/>
              <a:ext cx="2269442" cy="686646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10"/>
            <p:cNvSpPr/>
            <p:nvPr/>
          </p:nvSpPr>
          <p:spPr>
            <a:xfrm>
              <a:off x="7205158" y="-8467"/>
              <a:ext cx="1948147" cy="6866467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11"/>
            <p:cNvSpPr/>
            <p:nvPr/>
          </p:nvSpPr>
          <p:spPr>
            <a:xfrm>
              <a:off x="6637896" y="3920066"/>
              <a:ext cx="2513565" cy="2937933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12"/>
            <p:cNvSpPr/>
            <p:nvPr/>
          </p:nvSpPr>
          <p:spPr>
            <a:xfrm>
              <a:off x="7010429" y="-8467"/>
              <a:ext cx="2142876" cy="6866467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13"/>
            <p:cNvSpPr/>
            <p:nvPr/>
          </p:nvSpPr>
          <p:spPr>
            <a:xfrm>
              <a:off x="8295776" y="-8467"/>
              <a:ext cx="857530" cy="6866467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Freeform 14"/>
            <p:cNvSpPr/>
            <p:nvPr/>
          </p:nvSpPr>
          <p:spPr>
            <a:xfrm>
              <a:off x="8077231" y="-8468"/>
              <a:ext cx="1066770" cy="6866467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Freeform 15"/>
            <p:cNvSpPr/>
            <p:nvPr/>
          </p:nvSpPr>
          <p:spPr>
            <a:xfrm>
              <a:off x="8060297" y="4893733"/>
              <a:ext cx="1094086" cy="1964267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3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9" y="2160590"/>
            <a:ext cx="6347714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405258" y="6041363"/>
            <a:ext cx="68413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09599" y="6041363"/>
            <a:ext cx="462297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44676" y="6041363"/>
            <a:ext cx="51263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pPr>
              <a:defRPr/>
            </a:pPr>
            <a:fld id="{EF9B5B04-309E-43A2-9F9A-113763DBCF62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894144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69" r:id="rId1"/>
    <p:sldLayoutId id="2147483970" r:id="rId2"/>
    <p:sldLayoutId id="2147483971" r:id="rId3"/>
    <p:sldLayoutId id="2147483972" r:id="rId4"/>
    <p:sldLayoutId id="2147483973" r:id="rId5"/>
    <p:sldLayoutId id="2147483974" r:id="rId6"/>
    <p:sldLayoutId id="2147483975" r:id="rId7"/>
    <p:sldLayoutId id="2147483976" r:id="rId8"/>
    <p:sldLayoutId id="2147483977" r:id="rId9"/>
    <p:sldLayoutId id="2147483978" r:id="rId10"/>
    <p:sldLayoutId id="2147483979" r:id="rId11"/>
    <p:sldLayoutId id="2147483980" r:id="rId12"/>
    <p:sldLayoutId id="2147483981" r:id="rId13"/>
    <p:sldLayoutId id="2147483982" r:id="rId14"/>
    <p:sldLayoutId id="2147483983" r:id="rId15"/>
    <p:sldLayoutId id="2147483984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900igr.net/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jpeg"/><Relationship Id="rId4" Type="http://schemas.openxmlformats.org/officeDocument/2006/relationships/image" Target="../media/image5.wmf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w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w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w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wmf"/><Relationship Id="rId2" Type="http://schemas.openxmlformats.org/officeDocument/2006/relationships/image" Target="../media/image23.wm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6.jpeg"/><Relationship Id="rId4" Type="http://schemas.openxmlformats.org/officeDocument/2006/relationships/image" Target="../media/image25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wm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0.wmf"/><Relationship Id="rId4" Type="http://schemas.openxmlformats.org/officeDocument/2006/relationships/image" Target="../media/image29.jpe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7" Type="http://schemas.openxmlformats.org/officeDocument/2006/relationships/image" Target="../media/image37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6.jpeg"/><Relationship Id="rId5" Type="http://schemas.openxmlformats.org/officeDocument/2006/relationships/image" Target="../media/image35.jpeg"/><Relationship Id="rId4" Type="http://schemas.openxmlformats.org/officeDocument/2006/relationships/image" Target="../media/image34.jpe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4.jpeg"/><Relationship Id="rId3" Type="http://schemas.openxmlformats.org/officeDocument/2006/relationships/image" Target="../media/image39.jpeg"/><Relationship Id="rId7" Type="http://schemas.openxmlformats.org/officeDocument/2006/relationships/image" Target="../media/image43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42.jpeg"/><Relationship Id="rId5" Type="http://schemas.openxmlformats.org/officeDocument/2006/relationships/image" Target="../media/image41.jpeg"/><Relationship Id="rId4" Type="http://schemas.openxmlformats.org/officeDocument/2006/relationships/image" Target="../media/image40.jpe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Рисунок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5800" y="1600200"/>
            <a:ext cx="7772400" cy="3916363"/>
          </a:xfrm>
        </p:spPr>
        <p:txBody>
          <a:bodyPr rtlCol="0">
            <a:no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8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Природу надо охранять.</a:t>
            </a:r>
            <a:br>
              <a:rPr lang="ru-RU" sz="8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</a:br>
            <a:endParaRPr lang="ru-RU" sz="8000" b="1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4" name="Скругленный прямоугольник 3">
            <a:hlinkClick r:id="rId3" tooltip=" Каталог презентаций "/>
          </p:cNvPr>
          <p:cNvSpPr/>
          <p:nvPr/>
        </p:nvSpPr>
        <p:spPr>
          <a:xfrm>
            <a:off x="3898900" y="6477000"/>
            <a:ext cx="1346200" cy="355600"/>
          </a:xfrm>
          <a:prstGeom prst="roundRect">
            <a:avLst/>
          </a:prstGeom>
          <a:gradFill flip="none" rotWithShape="1">
            <a:gsLst>
              <a:gs pos="0">
                <a:srgbClr val="FFFFFF"/>
              </a:gs>
              <a:gs pos="100000">
                <a:srgbClr val="FFFFFF">
                  <a:shade val="88000"/>
                </a:srgbClr>
              </a:gs>
            </a:gsLst>
            <a:lin ang="5400000" scaled="1"/>
            <a:tileRect/>
          </a:gradFill>
          <a:ln w="12700">
            <a:solidFill>
              <a:srgbClr val="3333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88900" tIns="25400" rIns="88900" bIns="50800" anchor="ctr" anchorCtr="1"/>
          <a:lstStyle/>
          <a:p>
            <a:pPr algn="ctr">
              <a:defRPr/>
            </a:pPr>
            <a:r>
              <a:rPr lang="en-US" sz="2000" u="sng">
                <a:solidFill>
                  <a:srgbClr val="3333CC"/>
                </a:solidFill>
                <a:latin typeface="Arial"/>
              </a:rPr>
              <a:t>pptcloud.ru</a:t>
            </a:r>
            <a:endParaRPr lang="ru-RU" sz="2000" u="sng">
              <a:solidFill>
                <a:srgbClr val="3333CC"/>
              </a:solidFill>
              <a:latin typeface="Arial"/>
            </a:endParaRPr>
          </a:p>
        </p:txBody>
      </p:sp>
    </p:spTree>
  </p:cSld>
  <p:clrMapOvr>
    <a:masterClrMapping/>
  </p:clrMapOvr>
  <p:transition spd="slow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Рисунок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22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sz="4000" b="1">
                <a:solidFill>
                  <a:srgbClr val="FF0000"/>
                </a:solidFill>
              </a:rPr>
              <a:t>Почему надо охранять природу?</a:t>
            </a:r>
          </a:p>
        </p:txBody>
      </p:sp>
      <p:sp>
        <p:nvSpPr>
          <p:cNvPr id="2" name="Rectangle 3"/>
          <p:cNvSpPr>
            <a:spLocks noGrp="1" noChangeArrowheads="1"/>
          </p:cNvSpPr>
          <p:nvPr>
            <p:ph idx="1"/>
          </p:nvPr>
        </p:nvSpPr>
        <p:spPr>
          <a:xfrm>
            <a:off x="468313" y="3933825"/>
            <a:ext cx="7408862" cy="2336800"/>
          </a:xfrm>
        </p:spPr>
        <p:txBody>
          <a:bodyPr>
            <a:normAutofit/>
          </a:bodyPr>
          <a:lstStyle/>
          <a:p>
            <a:pPr eaLnBrk="1" hangingPunct="1"/>
            <a:r>
              <a:rPr lang="ru-RU" sz="4000"/>
              <a:t>Природа-наш общий дом.</a:t>
            </a:r>
          </a:p>
          <a:p>
            <a:pPr eaLnBrk="1" hangingPunct="1"/>
            <a:r>
              <a:rPr lang="ru-RU" sz="4000"/>
              <a:t>Природе грозит опасность.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>
                <a:effectLst>
                  <a:outerShdw blurRad="38100" dist="38100" dir="2700000" algn="tl">
                    <a:srgbClr val="000000"/>
                  </a:outerShdw>
                </a:effectLst>
              </a:rPr>
              <a:t>Что даёт природа человеку?</a:t>
            </a:r>
          </a:p>
        </p:txBody>
      </p:sp>
      <p:sp>
        <p:nvSpPr>
          <p:cNvPr id="10242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ru-RU"/>
              <a:t>Воздух.</a:t>
            </a:r>
          </a:p>
          <a:p>
            <a:pPr eaLnBrk="1" hangingPunct="1"/>
            <a:r>
              <a:rPr lang="ru-RU"/>
              <a:t>Вода.</a:t>
            </a:r>
          </a:p>
          <a:p>
            <a:pPr eaLnBrk="1" hangingPunct="1"/>
            <a:r>
              <a:rPr lang="ru-RU"/>
              <a:t>Пища.</a:t>
            </a:r>
          </a:p>
          <a:p>
            <a:pPr eaLnBrk="1" hangingPunct="1"/>
            <a:r>
              <a:rPr lang="ru-RU"/>
              <a:t>Одежда.</a:t>
            </a:r>
          </a:p>
          <a:p>
            <a:pPr eaLnBrk="1" hangingPunct="1"/>
            <a:r>
              <a:rPr lang="ru-RU"/>
              <a:t>Жилище.</a:t>
            </a:r>
          </a:p>
          <a:p>
            <a:pPr eaLnBrk="1" hangingPunct="1"/>
            <a:r>
              <a:rPr lang="ru-RU"/>
              <a:t>Отдых.</a:t>
            </a:r>
          </a:p>
          <a:p>
            <a:pPr eaLnBrk="1" hangingPunct="1"/>
            <a:endParaRPr lang="ru-RU"/>
          </a:p>
          <a:p>
            <a:pPr eaLnBrk="1" hangingPunct="1"/>
            <a:endParaRPr lang="ru-RU"/>
          </a:p>
        </p:txBody>
      </p:sp>
      <p:pic>
        <p:nvPicPr>
          <p:cNvPr id="17412" name="Picture 4" descr="Beach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940425" y="4076700"/>
            <a:ext cx="3097213" cy="2063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5" name="Picture 8" descr="j029215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732588" y="1052513"/>
            <a:ext cx="1841500" cy="2185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6" name="Picture 11" descr="j0090386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059113" y="4149725"/>
            <a:ext cx="2698750" cy="2309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16" descr="тн 59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070225" y="1773238"/>
            <a:ext cx="3249613" cy="2087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74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74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74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174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6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4" descr="тн 2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84213" y="549275"/>
            <a:ext cx="7775575" cy="5759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1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/>
              <a:t>Как охранять воздух?</a:t>
            </a:r>
          </a:p>
        </p:txBody>
      </p:sp>
      <p:sp>
        <p:nvSpPr>
          <p:cNvPr id="12290" name="Rectangle 3"/>
          <p:cNvSpPr>
            <a:spLocks noGrp="1" noRot="1" noChangeArrowheads="1"/>
          </p:cNvSpPr>
          <p:nvPr>
            <p:ph idx="1"/>
          </p:nvPr>
        </p:nvSpPr>
        <p:spPr>
          <a:xfrm>
            <a:off x="900113" y="1341438"/>
            <a:ext cx="7408862" cy="1689100"/>
          </a:xfrm>
        </p:spPr>
        <p:txBody>
          <a:bodyPr/>
          <a:lstStyle/>
          <a:p>
            <a:pPr eaLnBrk="1" hangingPunct="1"/>
            <a:r>
              <a:rPr lang="ru-RU"/>
              <a:t>Очищать выбросы заводов (фильтры).</a:t>
            </a:r>
          </a:p>
          <a:p>
            <a:pPr eaLnBrk="1" hangingPunct="1"/>
            <a:r>
              <a:rPr lang="ru-RU"/>
              <a:t>Использовать новые виды энергии(ветер,солнце).</a:t>
            </a:r>
          </a:p>
          <a:p>
            <a:pPr eaLnBrk="1" hangingPunct="1"/>
            <a:r>
              <a:rPr lang="ru-RU"/>
              <a:t>Сажать деревья и кустарники.</a:t>
            </a:r>
          </a:p>
        </p:txBody>
      </p:sp>
      <p:pic>
        <p:nvPicPr>
          <p:cNvPr id="12292" name="Picture 4" descr="j028536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516688" y="3933825"/>
            <a:ext cx="2233612" cy="2752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857884" y="2420888"/>
            <a:ext cx="3058641" cy="443711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Picture 3" descr="C:\Documents and Settings\Admin\Рабочий стол\Природа и человек\1285064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39552" y="3429000"/>
            <a:ext cx="4857784" cy="314213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4" descr="тн 2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71550" y="476250"/>
            <a:ext cx="7272338" cy="5905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/>
              <a:t>Как охранять воду?</a:t>
            </a:r>
          </a:p>
        </p:txBody>
      </p:sp>
      <p:sp>
        <p:nvSpPr>
          <p:cNvPr id="27651" name="Rectangle 3"/>
          <p:cNvSpPr>
            <a:spLocks noGrp="1" noChangeArrowheads="1"/>
          </p:cNvSpPr>
          <p:nvPr>
            <p:ph idx="1"/>
          </p:nvPr>
        </p:nvSpPr>
        <p:spPr>
          <a:xfrm>
            <a:off x="827088" y="1557338"/>
            <a:ext cx="7408862" cy="1617662"/>
          </a:xfrm>
        </p:spPr>
        <p:txBody>
          <a:bodyPr>
            <a:normAutofit fontScale="92500"/>
          </a:bodyPr>
          <a:lstStyle/>
          <a:p>
            <a:pPr eaLnBrk="1" hangingPunct="1"/>
            <a:r>
              <a:rPr lang="ru-RU" sz="2800"/>
              <a:t>Не сбрасывать в реки отходы.</a:t>
            </a:r>
          </a:p>
          <a:p>
            <a:pPr eaLnBrk="1" hangingPunct="1"/>
            <a:r>
              <a:rPr lang="ru-RU" sz="2800"/>
              <a:t>Не загрязнять водоёмы мусором.</a:t>
            </a:r>
          </a:p>
          <a:p>
            <a:pPr eaLnBrk="1" hangingPunct="1"/>
            <a:r>
              <a:rPr lang="ru-RU" sz="2800"/>
              <a:t>Строить очистные  сооружения на заводах.</a:t>
            </a:r>
          </a:p>
        </p:txBody>
      </p:sp>
      <p:pic>
        <p:nvPicPr>
          <p:cNvPr id="4" name="Picture 2" descr="C:\Documents and Settings\Admin\Рабочий стол\Природа и человек\0_a033_e591f310_XL.jpe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987675" y="3106738"/>
            <a:ext cx="3314700" cy="341788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76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76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276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276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50" grpId="0"/>
      <p:bldP spid="27651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4" descr="тн 2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11188" y="260350"/>
            <a:ext cx="7993062" cy="5976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Grp="1" noChangeArrowheads="1"/>
          </p:cNvSpPr>
          <p:nvPr>
            <p:ph type="title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>
                <a:effectLst>
                  <a:outerShdw blurRad="38100" dist="38100" dir="2700000" algn="tl">
                    <a:srgbClr val="000000"/>
                  </a:outerShdw>
                </a:effectLst>
              </a:rPr>
              <a:t>Как охранять почвы?</a:t>
            </a:r>
          </a:p>
        </p:txBody>
      </p:sp>
      <p:sp>
        <p:nvSpPr>
          <p:cNvPr id="16386" name="Rectangle 3"/>
          <p:cNvSpPr>
            <a:spLocks noGrp="1" noChangeArrowheads="1"/>
          </p:cNvSpPr>
          <p:nvPr>
            <p:ph idx="1"/>
          </p:nvPr>
        </p:nvSpPr>
        <p:spPr>
          <a:xfrm>
            <a:off x="684213" y="1341438"/>
            <a:ext cx="7408862" cy="1762125"/>
          </a:xfrm>
        </p:spPr>
        <p:txBody>
          <a:bodyPr/>
          <a:lstStyle/>
          <a:p>
            <a:pPr eaLnBrk="1" hangingPunct="1"/>
            <a:r>
              <a:rPr lang="ru-RU"/>
              <a:t>Удобрять почву перегноем.</a:t>
            </a:r>
          </a:p>
          <a:p>
            <a:pPr eaLnBrk="1" hangingPunct="1"/>
            <a:r>
              <a:rPr lang="ru-RU"/>
              <a:t>Не закапывать в землю ядовитые отходы.</a:t>
            </a:r>
          </a:p>
          <a:p>
            <a:pPr eaLnBrk="1" hangingPunct="1"/>
            <a:r>
              <a:rPr lang="ru-RU"/>
              <a:t>Не сжигать мусор.</a:t>
            </a:r>
          </a:p>
        </p:txBody>
      </p:sp>
      <p:pic>
        <p:nvPicPr>
          <p:cNvPr id="16388" name="Picture 4" descr="j014988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380288" y="549275"/>
            <a:ext cx="1268412" cy="101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4" descr="C:\Documents and Settings\Admin\Рабочий стол\Природа и человек\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4005064"/>
            <a:ext cx="3643338" cy="2487500"/>
          </a:xfrm>
          <a:prstGeom prst="rect">
            <a:avLst/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6390" name="Picture 2" descr="C:\Documents and Settings\Admin\Рабочий стол\Природа и человек\0_a354_607a73a9_XL.jpe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705350" y="2676525"/>
            <a:ext cx="3968750" cy="3816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4" descr="тн 2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39750" y="404813"/>
            <a:ext cx="7777163" cy="5616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/>
          <p:cNvSpPr>
            <a:spLocks noGrp="1" noChangeArrowheads="1"/>
          </p:cNvSpPr>
          <p:nvPr>
            <p:ph type="title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>
                <a:effectLst>
                  <a:outerShdw blurRad="38100" dist="38100" dir="2700000" algn="tl">
                    <a:srgbClr val="000000"/>
                  </a:outerShdw>
                </a:effectLst>
              </a:rPr>
              <a:t>Как охранять растения?</a:t>
            </a:r>
          </a:p>
        </p:txBody>
      </p:sp>
      <p:sp>
        <p:nvSpPr>
          <p:cNvPr id="18434" name="Rectangle 3"/>
          <p:cNvSpPr>
            <a:spLocks noGrp="1" noChangeArrowheads="1"/>
          </p:cNvSpPr>
          <p:nvPr>
            <p:ph idx="1"/>
          </p:nvPr>
        </p:nvSpPr>
        <p:spPr>
          <a:xfrm>
            <a:off x="755650" y="1557338"/>
            <a:ext cx="7408863" cy="1473200"/>
          </a:xfrm>
        </p:spPr>
        <p:txBody>
          <a:bodyPr/>
          <a:lstStyle/>
          <a:p>
            <a:pPr eaLnBrk="1" hangingPunct="1"/>
            <a:r>
              <a:rPr lang="ru-RU"/>
              <a:t>Занести в Красную книгу редкие виды растений.</a:t>
            </a:r>
          </a:p>
          <a:p>
            <a:pPr eaLnBrk="1" hangingPunct="1"/>
            <a:r>
              <a:rPr lang="ru-RU"/>
              <a:t>Сажать деревья и кустарники.</a:t>
            </a:r>
          </a:p>
          <a:p>
            <a:pPr eaLnBrk="1" hangingPunct="1"/>
            <a:r>
              <a:rPr lang="ru-RU"/>
              <a:t>Беречь лес от пожаров.</a:t>
            </a:r>
          </a:p>
        </p:txBody>
      </p:sp>
      <p:pic>
        <p:nvPicPr>
          <p:cNvPr id="39941" name="Picture 5" descr="j029889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7950" y="260350"/>
            <a:ext cx="1584325" cy="1384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9940" name="Tree"/>
          <p:cNvSpPr>
            <a:spLocks noEditPoints="1" noChangeArrowheads="1"/>
          </p:cNvSpPr>
          <p:nvPr/>
        </p:nvSpPr>
        <p:spPr bwMode="auto">
          <a:xfrm>
            <a:off x="7380288" y="307975"/>
            <a:ext cx="1336675" cy="1336675"/>
          </a:xfrm>
          <a:custGeom>
            <a:avLst/>
            <a:gdLst>
              <a:gd name="T0" fmla="*/ 41358829 w 21600"/>
              <a:gd name="T1" fmla="*/ 0 h 21600"/>
              <a:gd name="T2" fmla="*/ 23631981 w 21600"/>
              <a:gd name="T3" fmla="*/ 24125994 h 21600"/>
              <a:gd name="T4" fmla="*/ 11817878 w 21600"/>
              <a:gd name="T5" fmla="*/ 48251925 h 21600"/>
              <a:gd name="T6" fmla="*/ 0 w 21600"/>
              <a:gd name="T7" fmla="*/ 72377919 h 21600"/>
              <a:gd name="T8" fmla="*/ 59085614 w 21600"/>
              <a:gd name="T9" fmla="*/ 24125994 h 21600"/>
              <a:gd name="T10" fmla="*/ 70899717 w 21600"/>
              <a:gd name="T11" fmla="*/ 48251925 h 21600"/>
              <a:gd name="T12" fmla="*/ 82717595 w 21600"/>
              <a:gd name="T13" fmla="*/ 72377919 h 21600"/>
              <a:gd name="T14" fmla="*/ 17694720 60000 65536"/>
              <a:gd name="T15" fmla="*/ 11796480 60000 65536"/>
              <a:gd name="T16" fmla="*/ 11796480 60000 65536"/>
              <a:gd name="T17" fmla="*/ 11796480 60000 65536"/>
              <a:gd name="T18" fmla="*/ 0 60000 65536"/>
              <a:gd name="T19" fmla="*/ 0 60000 65536"/>
              <a:gd name="T20" fmla="*/ 0 60000 65536"/>
              <a:gd name="T21" fmla="*/ 761 w 21600"/>
              <a:gd name="T22" fmla="*/ 22454 h 21600"/>
              <a:gd name="T23" fmla="*/ 21069 w 21600"/>
              <a:gd name="T24" fmla="*/ 28282 h 21600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21600" h="21600">
                <a:moveTo>
                  <a:pt x="0" y="18900"/>
                </a:moveTo>
                <a:lnTo>
                  <a:pt x="9257" y="18900"/>
                </a:lnTo>
                <a:lnTo>
                  <a:pt x="9257" y="21600"/>
                </a:lnTo>
                <a:lnTo>
                  <a:pt x="12343" y="21600"/>
                </a:lnTo>
                <a:lnTo>
                  <a:pt x="12343" y="18900"/>
                </a:lnTo>
                <a:lnTo>
                  <a:pt x="21600" y="18900"/>
                </a:lnTo>
                <a:lnTo>
                  <a:pt x="12343" y="12600"/>
                </a:lnTo>
                <a:lnTo>
                  <a:pt x="18514" y="12600"/>
                </a:lnTo>
                <a:lnTo>
                  <a:pt x="12343" y="6300"/>
                </a:lnTo>
                <a:lnTo>
                  <a:pt x="15429" y="6300"/>
                </a:lnTo>
                <a:lnTo>
                  <a:pt x="10800" y="0"/>
                </a:lnTo>
                <a:lnTo>
                  <a:pt x="6171" y="6300"/>
                </a:lnTo>
                <a:lnTo>
                  <a:pt x="9257" y="6300"/>
                </a:lnTo>
                <a:lnTo>
                  <a:pt x="3086" y="12600"/>
                </a:lnTo>
                <a:lnTo>
                  <a:pt x="9257" y="12600"/>
                </a:lnTo>
                <a:lnTo>
                  <a:pt x="0" y="18900"/>
                </a:lnTo>
                <a:close/>
              </a:path>
            </a:pathLst>
          </a:custGeom>
          <a:solidFill>
            <a:srgbClr val="008000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/>
          <a:lstStyle/>
          <a:p>
            <a:pPr>
              <a:defRPr/>
            </a:pPr>
            <a:endParaRPr lang="ru-RU"/>
          </a:p>
        </p:txBody>
      </p:sp>
      <p:pic>
        <p:nvPicPr>
          <p:cNvPr id="7" name="Picture 3" descr="C:\Documents and Settings\Admin\Рабочий стол\Природа и человек\839664_20060322114827.jpe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1559" y="3000364"/>
            <a:ext cx="4315931" cy="3236948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pic>
        <p:nvPicPr>
          <p:cNvPr id="8" name="Picture 2" descr="C:\Documents and Settings\Admin\Рабочий стол\Природа и человек\7180014_m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508103" y="2276872"/>
            <a:ext cx="3261265" cy="4248472"/>
          </a:xfrm>
          <a:prstGeom prst="round2DiagRect">
            <a:avLst/>
          </a:prstGeom>
          <a:noFill/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99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994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99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99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9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399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399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0"/>
                            </p:stCondLst>
                            <p:childTnLst>
                              <p:par>
                                <p:cTn id="18" presetID="3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7000"/>
                            </p:stCondLst>
                            <p:childTnLst>
                              <p:par>
                                <p:cTn id="25" presetID="9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/>
            <a:r>
              <a:rPr lang="ru-RU" sz="1600"/>
              <a:t>Примерно 250 лет назад один путешественник обнаружил в море, у восточных берегов России, огромных, неповоротливых животных, мирно жующих подводные растения. Этих животных назвали </a:t>
            </a:r>
            <a:r>
              <a:rPr lang="ru-RU" sz="1600" i="1"/>
              <a:t>морскими коровами.</a:t>
            </a:r>
            <a:r>
              <a:rPr lang="ru-RU" sz="1600"/>
              <a:t> На них стали охотиться. Доверчивые звери не боялись людей, подплывали близко к лодкам. И люди безжалостно убивали их… Прошло 27 лет, и морские коровы навсегда исчезли.</a:t>
            </a:r>
          </a:p>
        </p:txBody>
      </p:sp>
      <p:sp>
        <p:nvSpPr>
          <p:cNvPr id="19459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ru-RU"/>
          </a:p>
        </p:txBody>
      </p:sp>
      <p:pic>
        <p:nvPicPr>
          <p:cNvPr id="30724" name="Picture 4" descr="тн 1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39750" y="1628775"/>
            <a:ext cx="8064500" cy="4529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07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07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sz="1800">
                <a:solidFill>
                  <a:srgbClr val="FFFF00"/>
                </a:solidFill>
              </a:rPr>
              <a:t>Многие бабочки, такие, как западноафриканская бабочка-совка, почти исчезли, потому что люди коллекционировали их, а так же потому, что были уничтожены те дикие места, где они обычно жили</a:t>
            </a:r>
            <a:r>
              <a:rPr lang="ru-RU" sz="1600">
                <a:solidFill>
                  <a:srgbClr val="FFFF00"/>
                </a:solidFill>
              </a:rPr>
              <a:t>.</a:t>
            </a:r>
          </a:p>
        </p:txBody>
      </p:sp>
      <p:pic>
        <p:nvPicPr>
          <p:cNvPr id="34820" name="Picture 4" descr="тн 1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71601" y="1930399"/>
            <a:ext cx="6347714" cy="4060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48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48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8" name="Picture 4" descr="j033236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7950" y="188913"/>
            <a:ext cx="1830388" cy="1474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7106" name="Rectangle 2"/>
          <p:cNvSpPr>
            <a:spLocks noGrp="1" noChangeArrowheads="1"/>
          </p:cNvSpPr>
          <p:nvPr>
            <p:ph type="title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>
                <a:effectLst>
                  <a:outerShdw blurRad="38100" dist="38100" dir="2700000" algn="tl">
                    <a:srgbClr val="000000"/>
                  </a:outerShdw>
                </a:effectLst>
              </a:rPr>
              <a:t>Как охранять животных?</a:t>
            </a:r>
          </a:p>
        </p:txBody>
      </p:sp>
      <p:sp>
        <p:nvSpPr>
          <p:cNvPr id="21507" name="Rectangle 3"/>
          <p:cNvSpPr>
            <a:spLocks noGrp="1" noChangeArrowheads="1"/>
          </p:cNvSpPr>
          <p:nvPr>
            <p:ph idx="1"/>
          </p:nvPr>
        </p:nvSpPr>
        <p:spPr>
          <a:xfrm>
            <a:off x="841375" y="1676400"/>
            <a:ext cx="7408863" cy="1906588"/>
          </a:xfrm>
        </p:spPr>
        <p:txBody>
          <a:bodyPr/>
          <a:lstStyle/>
          <a:p>
            <a:pPr eaLnBrk="1" hangingPunct="1"/>
            <a:r>
              <a:rPr lang="ru-RU"/>
              <a:t>Занести в Красную книгу редкие виды животных.</a:t>
            </a:r>
          </a:p>
          <a:p>
            <a:pPr eaLnBrk="1" hangingPunct="1"/>
            <a:r>
              <a:rPr lang="ru-RU"/>
              <a:t>Создавать заповедники.</a:t>
            </a:r>
          </a:p>
          <a:p>
            <a:pPr eaLnBrk="1" hangingPunct="1"/>
            <a:r>
              <a:rPr lang="ru-RU"/>
              <a:t>Запретить охоту на редких животных.</a:t>
            </a:r>
          </a:p>
        </p:txBody>
      </p:sp>
      <p:pic>
        <p:nvPicPr>
          <p:cNvPr id="47110" name="Picture 6" descr="j030493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324725" y="188913"/>
            <a:ext cx="1819275" cy="1668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3" descr="C:\Documents and Settings\Admin\Рабочий стол\Природа и человек\a00167bfdb8faea6952d52a2ac1ab1cc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7544" y="3573016"/>
            <a:ext cx="3929090" cy="2842503"/>
          </a:xfrm>
          <a:prstGeom prst="round2Diag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7" name="Picture 2" descr="C:\Documents and Settings\Admin\Рабочий стол\Природа и человек\6452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796327" y="3717033"/>
            <a:ext cx="4109565" cy="289039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71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71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71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711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71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711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71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711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71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711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711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4710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71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471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000"/>
                            </p:stCondLst>
                            <p:childTnLst>
                              <p:par>
                                <p:cTn id="28" presetID="17" presetClass="entr" presetSubtype="1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500"/>
                            </p:stCondLst>
                            <p:childTnLst>
                              <p:par>
                                <p:cTn id="33" presetID="3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2"/>
          <p:cNvSpPr>
            <a:spLocks noGrp="1" noChangeArrowheads="1"/>
          </p:cNvSpPr>
          <p:nvPr>
            <p:ph type="title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>
                <a:effectLst>
                  <a:outerShdw blurRad="38100" dist="38100" dir="2700000" algn="tl">
                    <a:srgbClr val="000000"/>
                  </a:outerShdw>
                </a:effectLst>
              </a:rPr>
              <a:t>Что ты можешь сделать для охраны природы?</a:t>
            </a:r>
          </a:p>
        </p:txBody>
      </p:sp>
      <p:sp>
        <p:nvSpPr>
          <p:cNvPr id="22530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ru-RU"/>
              <a:t>Не бросай мусор в лесу.</a:t>
            </a:r>
          </a:p>
          <a:p>
            <a:pPr eaLnBrk="1" hangingPunct="1"/>
            <a:r>
              <a:rPr lang="ru-RU"/>
              <a:t>Не рви цветы.</a:t>
            </a:r>
          </a:p>
          <a:p>
            <a:pPr eaLnBrk="1" hangingPunct="1"/>
            <a:r>
              <a:rPr lang="ru-RU"/>
              <a:t>Не ломай ветки деревьев и кустарников.</a:t>
            </a:r>
          </a:p>
          <a:p>
            <a:pPr eaLnBrk="1" hangingPunct="1"/>
            <a:r>
              <a:rPr lang="ru-RU"/>
              <a:t>Подкармливай птиц.</a:t>
            </a:r>
          </a:p>
          <a:p>
            <a:pPr eaLnBrk="1" hangingPunct="1"/>
            <a:r>
              <a:rPr lang="ru-RU"/>
              <a:t>Бережно используй воду.</a:t>
            </a:r>
          </a:p>
          <a:p>
            <a:pPr eaLnBrk="1" hangingPunct="1"/>
            <a:r>
              <a:rPr lang="ru-RU"/>
              <a:t>Сажай деревья и цветы.</a:t>
            </a:r>
          </a:p>
        </p:txBody>
      </p:sp>
      <p:pic>
        <p:nvPicPr>
          <p:cNvPr id="48132" name="Picture 4" descr="j028190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164388" y="1484313"/>
            <a:ext cx="1511300" cy="1427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3" name="Picture 6" descr="RW_btn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19613" y="3511550"/>
            <a:ext cx="104775" cy="133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4" name="Picture 8" descr="j0284916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516688" y="4941888"/>
            <a:ext cx="2378075" cy="1571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5" name="Picture 9" descr="j0216724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308850" y="2997200"/>
            <a:ext cx="1450975" cy="1824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81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81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81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4" descr="тн 2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0825" y="785813"/>
            <a:ext cx="8569325" cy="5289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WordArt 3"/>
          <p:cNvSpPr>
            <a:spLocks noChangeArrowheads="1" noChangeShapeType="1" noTextEdit="1"/>
          </p:cNvSpPr>
          <p:nvPr/>
        </p:nvSpPr>
        <p:spPr bwMode="auto">
          <a:xfrm>
            <a:off x="827088" y="260350"/>
            <a:ext cx="7273925" cy="108108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200" kern="1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79999"/>
                    </a:srgbClr>
                  </a:outerShdw>
                </a:effectLst>
                <a:latin typeface="Arial"/>
                <a:cs typeface="Arial"/>
              </a:rPr>
              <a:t>Игра "Назови правило".</a:t>
            </a:r>
          </a:p>
        </p:txBody>
      </p:sp>
      <p:pic>
        <p:nvPicPr>
          <p:cNvPr id="51204" name="Picture 4" descr="тн 1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39750" y="2060575"/>
            <a:ext cx="1727200" cy="1811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05" name="Picture 5" descr="тн 9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43213" y="1844675"/>
            <a:ext cx="1728787" cy="180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06" name="Picture 6" descr="тн 5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476375" y="4365625"/>
            <a:ext cx="1700213" cy="1816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07" name="Picture 7" descr="тн 7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851275" y="3789363"/>
            <a:ext cx="1727200" cy="1884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08" name="Picture 8" descr="тн 6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5651500" y="1916113"/>
            <a:ext cx="1703388" cy="1776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09" name="Picture 9" descr="тн 4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804025" y="4076700"/>
            <a:ext cx="1660525" cy="1779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585" name="Line 10"/>
          <p:cNvSpPr>
            <a:spLocks noChangeShapeType="1"/>
          </p:cNvSpPr>
          <p:nvPr/>
        </p:nvSpPr>
        <p:spPr bwMode="auto">
          <a:xfrm>
            <a:off x="827088" y="2420938"/>
            <a:ext cx="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ru-RU"/>
          </a:p>
        </p:txBody>
      </p:sp>
      <p:sp>
        <p:nvSpPr>
          <p:cNvPr id="51211" name="Line 11"/>
          <p:cNvSpPr>
            <a:spLocks noChangeShapeType="1"/>
          </p:cNvSpPr>
          <p:nvPr/>
        </p:nvSpPr>
        <p:spPr bwMode="auto">
          <a:xfrm>
            <a:off x="755650" y="2565400"/>
            <a:ext cx="1295400" cy="792163"/>
          </a:xfrm>
          <a:prstGeom prst="line">
            <a:avLst/>
          </a:prstGeom>
          <a:noFill/>
          <a:ln w="9525">
            <a:solidFill>
              <a:srgbClr val="FF00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ru-RU"/>
          </a:p>
        </p:txBody>
      </p:sp>
      <p:sp>
        <p:nvSpPr>
          <p:cNvPr id="51212" name="Line 12"/>
          <p:cNvSpPr>
            <a:spLocks noChangeShapeType="1"/>
          </p:cNvSpPr>
          <p:nvPr/>
        </p:nvSpPr>
        <p:spPr bwMode="auto">
          <a:xfrm>
            <a:off x="2987675" y="2420938"/>
            <a:ext cx="1368425" cy="647700"/>
          </a:xfrm>
          <a:prstGeom prst="line">
            <a:avLst/>
          </a:prstGeom>
          <a:noFill/>
          <a:ln w="9525">
            <a:solidFill>
              <a:srgbClr val="FF00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ru-RU"/>
          </a:p>
        </p:txBody>
      </p:sp>
      <p:sp>
        <p:nvSpPr>
          <p:cNvPr id="51213" name="Line 13"/>
          <p:cNvSpPr>
            <a:spLocks noChangeShapeType="1"/>
          </p:cNvSpPr>
          <p:nvPr/>
        </p:nvSpPr>
        <p:spPr bwMode="auto">
          <a:xfrm>
            <a:off x="1619250" y="5013325"/>
            <a:ext cx="1439863" cy="503238"/>
          </a:xfrm>
          <a:prstGeom prst="line">
            <a:avLst/>
          </a:prstGeom>
          <a:noFill/>
          <a:ln w="9525">
            <a:solidFill>
              <a:srgbClr val="FF00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ru-RU"/>
          </a:p>
        </p:txBody>
      </p:sp>
      <p:sp>
        <p:nvSpPr>
          <p:cNvPr id="51214" name="Line 14"/>
          <p:cNvSpPr>
            <a:spLocks noChangeShapeType="1"/>
          </p:cNvSpPr>
          <p:nvPr/>
        </p:nvSpPr>
        <p:spPr bwMode="auto">
          <a:xfrm>
            <a:off x="4067175" y="4508500"/>
            <a:ext cx="1368425" cy="433388"/>
          </a:xfrm>
          <a:prstGeom prst="line">
            <a:avLst/>
          </a:prstGeom>
          <a:noFill/>
          <a:ln w="9525">
            <a:solidFill>
              <a:srgbClr val="FF00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ru-RU"/>
          </a:p>
        </p:txBody>
      </p:sp>
      <p:sp>
        <p:nvSpPr>
          <p:cNvPr id="51215" name="Line 15"/>
          <p:cNvSpPr>
            <a:spLocks noChangeShapeType="1"/>
          </p:cNvSpPr>
          <p:nvPr/>
        </p:nvSpPr>
        <p:spPr bwMode="auto">
          <a:xfrm>
            <a:off x="5867400" y="2492375"/>
            <a:ext cx="1368425" cy="504825"/>
          </a:xfrm>
          <a:prstGeom prst="line">
            <a:avLst/>
          </a:prstGeom>
          <a:noFill/>
          <a:ln w="9525">
            <a:solidFill>
              <a:srgbClr val="FF00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ru-RU"/>
          </a:p>
        </p:txBody>
      </p:sp>
      <p:sp>
        <p:nvSpPr>
          <p:cNvPr id="51216" name="Line 16"/>
          <p:cNvSpPr>
            <a:spLocks noChangeShapeType="1"/>
          </p:cNvSpPr>
          <p:nvPr/>
        </p:nvSpPr>
        <p:spPr bwMode="auto">
          <a:xfrm>
            <a:off x="6948488" y="4581525"/>
            <a:ext cx="1439862" cy="576263"/>
          </a:xfrm>
          <a:prstGeom prst="line">
            <a:avLst/>
          </a:prstGeom>
          <a:noFill/>
          <a:ln w="9525">
            <a:solidFill>
              <a:srgbClr val="FF00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512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512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512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6" dur="500"/>
                                        <p:tgtEl>
                                          <p:spTgt spid="512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9" dur="500"/>
                                        <p:tgtEl>
                                          <p:spTgt spid="512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512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5" dur="500"/>
                                        <p:tgtEl>
                                          <p:spTgt spid="512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8" dur="500"/>
                                        <p:tgtEl>
                                          <p:spTgt spid="512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1" dur="500"/>
                                        <p:tgtEl>
                                          <p:spTgt spid="512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4" dur="500"/>
                                        <p:tgtEl>
                                          <p:spTgt spid="512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7" dur="500"/>
                                        <p:tgtEl>
                                          <p:spTgt spid="512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0" dur="500"/>
                                        <p:tgtEl>
                                          <p:spTgt spid="512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11" grpId="0" animBg="1"/>
      <p:bldP spid="51212" grpId="0" animBg="1"/>
      <p:bldP spid="51213" grpId="0" animBg="1"/>
      <p:bldP spid="51214" grpId="0" animBg="1"/>
      <p:bldP spid="51215" grpId="0" animBg="1"/>
      <p:bldP spid="51216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title"/>
          </p:nvPr>
        </p:nvSpPr>
        <p:spPr>
          <a:xfrm>
            <a:off x="558800" y="188913"/>
            <a:ext cx="8137525" cy="549275"/>
          </a:xfrm>
          <a:solidFill>
            <a:srgbClr val="A4FAA4"/>
          </a:solidFill>
          <a:ln>
            <a:solidFill>
              <a:schemeClr val="accent2"/>
            </a:solidFill>
          </a:ln>
        </p:spPr>
        <p:txBody>
          <a:bodyPr>
            <a:normAutofit/>
          </a:bodyPr>
          <a:lstStyle/>
          <a:p>
            <a:pPr eaLnBrk="1" hangingPunct="1"/>
            <a:r>
              <a:rPr lang="ru-RU" sz="1800">
                <a:solidFill>
                  <a:schemeClr val="hlink"/>
                </a:solidFill>
              </a:rPr>
              <a:t>Отрицательное и положительное влияние человека на природу</a:t>
            </a:r>
          </a:p>
        </p:txBody>
      </p:sp>
      <p:pic>
        <p:nvPicPr>
          <p:cNvPr id="25603" name="Picture 3" descr="тн 38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3850" y="855663"/>
            <a:ext cx="2087563" cy="1795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4" name="Picture 4" descr="тн 39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0825" y="2852738"/>
            <a:ext cx="2162175" cy="185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5" name="Picture 5" descr="тн 40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50825" y="4868863"/>
            <a:ext cx="2087563" cy="1719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6" name="Picture 6" descr="тн 41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804025" y="885825"/>
            <a:ext cx="2160588" cy="1779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7" name="Picture 7" descr="тн 42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6877050" y="2924175"/>
            <a:ext cx="2087563" cy="1719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8" name="Picture 8" descr="тн 44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877050" y="5013325"/>
            <a:ext cx="1943100" cy="160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9" name="Picture 9" descr="тн 45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3492500" y="2060575"/>
            <a:ext cx="2271713" cy="2305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8138" name="Line 10"/>
          <p:cNvSpPr>
            <a:spLocks noChangeShapeType="1"/>
          </p:cNvSpPr>
          <p:nvPr/>
        </p:nvSpPr>
        <p:spPr bwMode="auto">
          <a:xfrm flipH="1" flipV="1">
            <a:off x="2555875" y="1773238"/>
            <a:ext cx="936625" cy="647700"/>
          </a:xfrm>
          <a:prstGeom prst="line">
            <a:avLst/>
          </a:prstGeom>
          <a:noFill/>
          <a:ln w="28575">
            <a:solidFill>
              <a:schemeClr val="accent2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ru-RU"/>
          </a:p>
        </p:txBody>
      </p:sp>
      <p:sp>
        <p:nvSpPr>
          <p:cNvPr id="48139" name="Line 11"/>
          <p:cNvSpPr>
            <a:spLocks noChangeShapeType="1"/>
          </p:cNvSpPr>
          <p:nvPr/>
        </p:nvSpPr>
        <p:spPr bwMode="auto">
          <a:xfrm flipH="1">
            <a:off x="2627313" y="4437063"/>
            <a:ext cx="1009650" cy="1150937"/>
          </a:xfrm>
          <a:prstGeom prst="line">
            <a:avLst/>
          </a:prstGeom>
          <a:noFill/>
          <a:ln w="28575">
            <a:solidFill>
              <a:schemeClr val="accent2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ru-RU"/>
          </a:p>
        </p:txBody>
      </p:sp>
      <p:sp>
        <p:nvSpPr>
          <p:cNvPr id="48140" name="Line 12"/>
          <p:cNvSpPr>
            <a:spLocks noChangeShapeType="1"/>
          </p:cNvSpPr>
          <p:nvPr/>
        </p:nvSpPr>
        <p:spPr bwMode="auto">
          <a:xfrm>
            <a:off x="5795963" y="3429000"/>
            <a:ext cx="936625" cy="0"/>
          </a:xfrm>
          <a:prstGeom prst="line">
            <a:avLst/>
          </a:prstGeom>
          <a:noFill/>
          <a:ln w="28575">
            <a:solidFill>
              <a:schemeClr val="accent2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ru-RU"/>
          </a:p>
        </p:txBody>
      </p:sp>
      <p:sp>
        <p:nvSpPr>
          <p:cNvPr id="48141" name="Line 13"/>
          <p:cNvSpPr>
            <a:spLocks noChangeShapeType="1"/>
          </p:cNvSpPr>
          <p:nvPr/>
        </p:nvSpPr>
        <p:spPr bwMode="auto">
          <a:xfrm flipH="1">
            <a:off x="2484438" y="3644900"/>
            <a:ext cx="1079500" cy="0"/>
          </a:xfrm>
          <a:prstGeom prst="line">
            <a:avLst/>
          </a:prstGeom>
          <a:noFill/>
          <a:ln w="57150" cmpd="thinThick">
            <a:solidFill>
              <a:srgbClr val="FF00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ru-RU"/>
          </a:p>
        </p:txBody>
      </p:sp>
      <p:sp>
        <p:nvSpPr>
          <p:cNvPr id="48142" name="Line 14"/>
          <p:cNvSpPr>
            <a:spLocks noChangeShapeType="1"/>
          </p:cNvSpPr>
          <p:nvPr/>
        </p:nvSpPr>
        <p:spPr bwMode="auto">
          <a:xfrm flipV="1">
            <a:off x="5651500" y="1844675"/>
            <a:ext cx="1081088" cy="647700"/>
          </a:xfrm>
          <a:prstGeom prst="line">
            <a:avLst/>
          </a:prstGeom>
          <a:noFill/>
          <a:ln w="57150" cmpd="thinThick">
            <a:solidFill>
              <a:srgbClr val="FF00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ru-RU"/>
          </a:p>
        </p:txBody>
      </p:sp>
      <p:sp>
        <p:nvSpPr>
          <p:cNvPr id="48143" name="Line 15"/>
          <p:cNvSpPr>
            <a:spLocks noChangeShapeType="1"/>
          </p:cNvSpPr>
          <p:nvPr/>
        </p:nvSpPr>
        <p:spPr bwMode="auto">
          <a:xfrm>
            <a:off x="5580063" y="4437063"/>
            <a:ext cx="936625" cy="1079500"/>
          </a:xfrm>
          <a:prstGeom prst="line">
            <a:avLst/>
          </a:prstGeom>
          <a:noFill/>
          <a:ln w="57150" cmpd="thinThick">
            <a:solidFill>
              <a:srgbClr val="FF00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481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4813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481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481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81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81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800" decel="100000"/>
                                        <p:tgtEl>
                                          <p:spTgt spid="481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800" decel="100000" fill="hold"/>
                                        <p:tgtEl>
                                          <p:spTgt spid="4813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800" decel="100000" fill="hold"/>
                                        <p:tgtEl>
                                          <p:spTgt spid="481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800" decel="100000" fill="hold"/>
                                        <p:tgtEl>
                                          <p:spTgt spid="481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81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81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800" decel="100000"/>
                                        <p:tgtEl>
                                          <p:spTgt spid="481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800" decel="100000" fill="hold"/>
                                        <p:tgtEl>
                                          <p:spTgt spid="4814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800" decel="100000" fill="hold"/>
                                        <p:tgtEl>
                                          <p:spTgt spid="481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800" decel="100000" fill="hold"/>
                                        <p:tgtEl>
                                          <p:spTgt spid="481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81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81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481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481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481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481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 nodeType="clickPar">
                      <p:stCondLst>
                        <p:cond delay="indefinite"/>
                      </p:stCondLst>
                      <p:childTnLst>
                        <p:par>
                          <p:cTn id="4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3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481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481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481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481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 nodeType="clickPar">
                      <p:stCondLst>
                        <p:cond delay="indefinite"/>
                      </p:stCondLst>
                      <p:childTnLst>
                        <p:par>
                          <p:cTn id="5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1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481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481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481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481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138" grpId="0" animBg="1"/>
      <p:bldP spid="48139" grpId="0" animBg="1"/>
      <p:bldP spid="48140" grpId="0" animBg="1"/>
      <p:bldP spid="48141" grpId="0" animBg="1"/>
      <p:bldP spid="48142" grpId="0" animBg="1"/>
      <p:bldP spid="48143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2"/>
          <p:cNvSpPr>
            <a:spLocks noGrp="1" noChangeArrowheads="1"/>
          </p:cNvSpPr>
          <p:nvPr>
            <p:ph type="title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4000"/>
              <a:t>Это-счастье</a:t>
            </a:r>
            <a:br>
              <a:rPr lang="ru-RU" sz="4000"/>
            </a:br>
            <a:r>
              <a:rPr lang="ru-RU" sz="4000"/>
              <a:t>Радоваться чудесам</a:t>
            </a:r>
            <a:r>
              <a:rPr lang="en-US" sz="4000"/>
              <a:t>:</a:t>
            </a:r>
            <a:endParaRPr lang="ru-RU" sz="4000"/>
          </a:p>
        </p:txBody>
      </p:sp>
      <p:sp>
        <p:nvSpPr>
          <p:cNvPr id="54275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buFontTx/>
              <a:buNone/>
            </a:pPr>
            <a:r>
              <a:rPr lang="ru-RU"/>
              <a:t>И дождю, и снегопаду,</a:t>
            </a:r>
          </a:p>
          <a:p>
            <a:pPr eaLnBrk="1" hangingPunct="1">
              <a:buFontTx/>
              <a:buNone/>
            </a:pPr>
            <a:r>
              <a:rPr lang="ru-RU"/>
              <a:t>Речке,лесу,</a:t>
            </a:r>
          </a:p>
          <a:p>
            <a:pPr eaLnBrk="1" hangingPunct="1">
              <a:buFontTx/>
              <a:buNone/>
            </a:pPr>
            <a:r>
              <a:rPr lang="ru-RU"/>
              <a:t>Полю,саду</a:t>
            </a:r>
          </a:p>
          <a:p>
            <a:pPr eaLnBrk="1" hangingPunct="1">
              <a:buFontTx/>
              <a:buNone/>
            </a:pPr>
            <a:r>
              <a:rPr lang="ru-RU"/>
              <a:t>И высоким,</a:t>
            </a:r>
          </a:p>
          <a:p>
            <a:pPr eaLnBrk="1" hangingPunct="1">
              <a:buFontTx/>
              <a:buNone/>
            </a:pPr>
            <a:r>
              <a:rPr lang="ru-RU"/>
              <a:t>Синим-синим</a:t>
            </a:r>
          </a:p>
          <a:p>
            <a:pPr eaLnBrk="1" hangingPunct="1">
              <a:buFontTx/>
              <a:buNone/>
            </a:pPr>
            <a:r>
              <a:rPr lang="ru-RU"/>
              <a:t>Бесконечным</a:t>
            </a:r>
          </a:p>
          <a:p>
            <a:pPr eaLnBrk="1" hangingPunct="1">
              <a:buFontTx/>
              <a:buNone/>
            </a:pPr>
            <a:r>
              <a:rPr lang="ru-RU"/>
              <a:t>Небесам!</a:t>
            </a:r>
          </a:p>
          <a:p>
            <a:pPr lvl="4" eaLnBrk="1" hangingPunct="1">
              <a:buFontTx/>
              <a:buNone/>
            </a:pPr>
            <a:r>
              <a:rPr lang="ru-RU"/>
              <a:t>			О.Дриз.</a:t>
            </a:r>
          </a:p>
        </p:txBody>
      </p:sp>
      <p:pic>
        <p:nvPicPr>
          <p:cNvPr id="4" name="Picture 2" descr="C:\Documents and Settings\Admin\Рабочий стол\Природа и человек\51467848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067943" y="2060848"/>
            <a:ext cx="4992555" cy="3744416"/>
          </a:xfrm>
          <a:prstGeom prst="rect">
            <a:avLst/>
          </a:prstGeom>
          <a:noFill/>
          <a:effectLst>
            <a:softEdge rad="127000"/>
          </a:effectLst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8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0" fill="hold"/>
                                        <p:tgtEl>
                                          <p:spTgt spid="542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0" fill="hold"/>
                                        <p:tgtEl>
                                          <p:spTgt spid="542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8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5000" fill="hold"/>
                                        <p:tgtEl>
                                          <p:spTgt spid="542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5000" fill="hold"/>
                                        <p:tgtEl>
                                          <p:spTgt spid="542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8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5000" fill="hold"/>
                                        <p:tgtEl>
                                          <p:spTgt spid="542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5000" fill="hold"/>
                                        <p:tgtEl>
                                          <p:spTgt spid="542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8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5000" fill="hold"/>
                                        <p:tgtEl>
                                          <p:spTgt spid="542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000" fill="hold"/>
                                        <p:tgtEl>
                                          <p:spTgt spid="542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8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5000" fill="hold"/>
                                        <p:tgtEl>
                                          <p:spTgt spid="542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000" fill="hold"/>
                                        <p:tgtEl>
                                          <p:spTgt spid="542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8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5000" fill="hold"/>
                                        <p:tgtEl>
                                          <p:spTgt spid="5427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5000" fill="hold"/>
                                        <p:tgtEl>
                                          <p:spTgt spid="5427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8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5000" fill="hold"/>
                                        <p:tgtEl>
                                          <p:spTgt spid="5427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5000" fill="hold"/>
                                        <p:tgtEl>
                                          <p:spTgt spid="5427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8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5000" fill="hold"/>
                                        <p:tgtEl>
                                          <p:spTgt spid="5427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5000" fill="hold"/>
                                        <p:tgtEl>
                                          <p:spTgt spid="5427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8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5000" fill="hold"/>
                                        <p:tgtEl>
                                          <p:spTgt spid="5427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5000" fill="hold"/>
                                        <p:tgtEl>
                                          <p:spTgt spid="5427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274" grpId="0"/>
      <p:bldP spid="54275" grpId="0" build="allAtOnce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1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404813"/>
            <a:ext cx="8229600" cy="1252537"/>
          </a:xfrm>
        </p:spPr>
        <p:txBody>
          <a:bodyPr/>
          <a:lstStyle/>
          <a:p>
            <a:pPr eaLnBrk="1" hangingPunct="1"/>
            <a:r>
              <a:rPr lang="ru-RU"/>
              <a:t>Берегите природу!</a:t>
            </a:r>
          </a:p>
        </p:txBody>
      </p:sp>
      <p:sp>
        <p:nvSpPr>
          <p:cNvPr id="27650" name="Rectangle 3"/>
          <p:cNvSpPr>
            <a:spLocks noGrp="1" noChangeArrowheads="1"/>
          </p:cNvSpPr>
          <p:nvPr>
            <p:ph idx="1"/>
          </p:nvPr>
        </p:nvSpPr>
        <p:spPr>
          <a:xfrm>
            <a:off x="1003300" y="2205038"/>
            <a:ext cx="7408863" cy="717550"/>
          </a:xfrm>
        </p:spPr>
        <p:txBody>
          <a:bodyPr/>
          <a:lstStyle/>
          <a:p>
            <a:pPr eaLnBrk="1" hangingPunct="1"/>
            <a:r>
              <a:rPr lang="ru-RU"/>
              <a:t>Охранять природу-значит охранять Родину!</a:t>
            </a:r>
          </a:p>
          <a:p>
            <a:pPr eaLnBrk="1" hangingPunct="1">
              <a:buFontTx/>
              <a:buNone/>
            </a:pPr>
            <a:endParaRPr lang="ru-RU"/>
          </a:p>
        </p:txBody>
      </p:sp>
      <p:pic>
        <p:nvPicPr>
          <p:cNvPr id="27652" name="Picture 2" descr="C:\Documents and Settings\Admin\Рабочий стол\Природа и человек\0_3517_dbccb137_XL.jpe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979613" y="2852738"/>
            <a:ext cx="4979987" cy="3671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</p:sld>
</file>

<file path=ppt/theme/theme1.xml><?xml version="1.0" encoding="utf-8"?>
<a:theme xmlns:a="http://schemas.openxmlformats.org/drawingml/2006/main" name="Аспект">
  <a:themeElements>
    <a:clrScheme name="Аспект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Аспект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Аспект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ppt/theme/theme2.xml><?xml version="1.0" encoding="utf-8"?>
<a:theme xmlns:a="http://schemas.openxmlformats.org/drawingml/2006/main" name="Тема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328</TotalTime>
  <Words>320</Words>
  <Application>Microsoft Office PowerPoint</Application>
  <PresentationFormat>Экран (4:3)</PresentationFormat>
  <Paragraphs>54</Paragraphs>
  <Slides>20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20</vt:i4>
      </vt:variant>
    </vt:vector>
  </HeadingPairs>
  <TitlesOfParts>
    <vt:vector size="24" baseType="lpstr">
      <vt:lpstr>Arial</vt:lpstr>
      <vt:lpstr>Trebuchet MS</vt:lpstr>
      <vt:lpstr>Wingdings 3</vt:lpstr>
      <vt:lpstr>Аспект</vt:lpstr>
      <vt:lpstr>Природу надо охранять. </vt:lpstr>
      <vt:lpstr>Почему надо охранять природу?</vt:lpstr>
      <vt:lpstr>Что даёт природа человеку?</vt:lpstr>
      <vt:lpstr>Презентация PowerPoint</vt:lpstr>
      <vt:lpstr>Как охранять воздух?</vt:lpstr>
      <vt:lpstr>Презентация PowerPoint</vt:lpstr>
      <vt:lpstr>Как охранять воду?</vt:lpstr>
      <vt:lpstr>Презентация PowerPoint</vt:lpstr>
      <vt:lpstr>Как охранять почвы?</vt:lpstr>
      <vt:lpstr>Презентация PowerPoint</vt:lpstr>
      <vt:lpstr>Как охранять растения?</vt:lpstr>
      <vt:lpstr>Примерно 250 лет назад один путешественник обнаружил в море, у восточных берегов России, огромных, неповоротливых животных, мирно жующих подводные растения. Этих животных назвали морскими коровами. На них стали охотиться. Доверчивые звери не боялись людей, подплывали близко к лодкам. И люди безжалостно убивали их… Прошло 27 лет, и морские коровы навсегда исчезли.</vt:lpstr>
      <vt:lpstr>Многие бабочки, такие, как западноафриканская бабочка-совка, почти исчезли, потому что люди коллекционировали их, а так же потому, что были уничтожены те дикие места, где они обычно жили.</vt:lpstr>
      <vt:lpstr>Как охранять животных?</vt:lpstr>
      <vt:lpstr>Что ты можешь сделать для охраны природы?</vt:lpstr>
      <vt:lpstr>Презентация PowerPoint</vt:lpstr>
      <vt:lpstr>Презентация PowerPoint</vt:lpstr>
      <vt:lpstr>Отрицательное и положительное влияние человека на природу</vt:lpstr>
      <vt:lpstr>Это-счастье Радоваться чудесам:</vt:lpstr>
      <vt:lpstr>Берегите природу!</vt:lpstr>
    </vt:vector>
  </TitlesOfParts>
  <Company>Home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Природу надо охранять</dc:title>
  <dc:creator>HnD</dc:creator>
  <cp:lastModifiedBy>МБУДО ЦРТ</cp:lastModifiedBy>
  <cp:revision>16</cp:revision>
  <dcterms:created xsi:type="dcterms:W3CDTF">2007-05-06T13:19:15Z</dcterms:created>
  <dcterms:modified xsi:type="dcterms:W3CDTF">2022-01-31T09:47:16Z</dcterms:modified>
</cp:coreProperties>
</file>