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88" r:id="rId3"/>
    <p:sldId id="264" r:id="rId4"/>
    <p:sldId id="265" r:id="rId5"/>
    <p:sldId id="276" r:id="rId6"/>
    <p:sldId id="275" r:id="rId7"/>
    <p:sldId id="278" r:id="rId8"/>
    <p:sldId id="269" r:id="rId9"/>
    <p:sldId id="279" r:id="rId10"/>
    <p:sldId id="270" r:id="rId11"/>
    <p:sldId id="280" r:id="rId12"/>
    <p:sldId id="272" r:id="rId13"/>
    <p:sldId id="281" r:id="rId14"/>
    <p:sldId id="282" r:id="rId15"/>
    <p:sldId id="267" r:id="rId16"/>
    <p:sldId id="266" r:id="rId17"/>
    <p:sldId id="283" r:id="rId18"/>
    <p:sldId id="271" r:id="rId19"/>
    <p:sldId id="284" r:id="rId20"/>
    <p:sldId id="274" r:id="rId21"/>
    <p:sldId id="285" r:id="rId22"/>
    <p:sldId id="286" r:id="rId23"/>
    <p:sldId id="27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F2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15" autoAdjust="0"/>
    <p:restoredTop sz="94660"/>
  </p:normalViewPr>
  <p:slideViewPr>
    <p:cSldViewPr>
      <p:cViewPr varScale="1">
        <p:scale>
          <a:sx n="103" d="100"/>
          <a:sy n="103" d="100"/>
        </p:scale>
        <p:origin x="-13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7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5128E-A81D-4CE0-851B-5ACDF7781647}" type="datetimeFigureOut">
              <a:rPr lang="ru-RU" smtClean="0"/>
              <a:pPr/>
              <a:t>11.01.2022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78780-FD87-4A87-AC66-CD3FB55371F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1;&#1080;&#1073;&#1083;&#1080;&#1086;&#1090;&#1077;&#1082;&#1072;\Desktop\&#1086;&#1092;&#1086;&#1088;&#1084;&#1083;&#1077;&#1085;&#1080;&#1077;%20&#1073;&#1080;&#1073;&#1083;&#1080;&#1086;&#1090;&#1077;&#1082;&#1080;\&#1069;&#1082;&#1086;&#1083;&#1086;&#1075;&#1080;&#1095;&#1077;&#1089;&#1082;&#1086;&#1077;%20&#1087;&#1091;&#1090;&#1077;&#1096;&#1077;&#1089;&#1090;&#1074;&#1080;&#1077;%20&#1048;&#1058;&#1051;%20&#8470;24\children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ecokub.ru/" TargetMode="External"/><Relationship Id="rId3" Type="http://schemas.openxmlformats.org/officeDocument/2006/relationships/hyperlink" Target="http://www.ecosystema.ru/" TargetMode="External"/><Relationship Id="rId7" Type="http://schemas.openxmlformats.org/officeDocument/2006/relationships/hyperlink" Target="http://ecoera.ucoz.u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coportal.su/term.php" TargetMode="External"/><Relationship Id="rId5" Type="http://schemas.openxmlformats.org/officeDocument/2006/relationships/hyperlink" Target="http://ecologu.ru/" TargetMode="External"/><Relationship Id="rId4" Type="http://schemas.openxmlformats.org/officeDocument/2006/relationships/hyperlink" Target="http://ru.science.wikia.com/wiki/&#1069;&#1082;&#1086;&#1083;&#1086;&#1075;&#1080;&#1103;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otsad.ru/" TargetMode="External"/><Relationship Id="rId3" Type="http://schemas.openxmlformats.org/officeDocument/2006/relationships/hyperlink" Target="http://www.ecologylife.ru/" TargetMode="External"/><Relationship Id="rId7" Type="http://schemas.openxmlformats.org/officeDocument/2006/relationships/hyperlink" Target="http://www.priroda.s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ecso.ru/" TargetMode="External"/><Relationship Id="rId5" Type="http://schemas.openxmlformats.org/officeDocument/2006/relationships/hyperlink" Target="http://ecocommunity.ru/" TargetMode="External"/><Relationship Id="rId4" Type="http://schemas.openxmlformats.org/officeDocument/2006/relationships/hyperlink" Target="http://www.eco-mir.net/" TargetMode="External"/><Relationship Id="rId9" Type="http://schemas.openxmlformats.org/officeDocument/2006/relationships/hyperlink" Target="http://ecoportal.su/term.php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cobez.narod.ru/ecolaw.html" TargetMode="External"/><Relationship Id="rId7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clife.ru/laws/ru/index.php" TargetMode="External"/><Relationship Id="rId5" Type="http://schemas.openxmlformats.org/officeDocument/2006/relationships/hyperlink" Target="http://www.ecoline.ru/mc/legis/" TargetMode="External"/><Relationship Id="rId4" Type="http://schemas.openxmlformats.org/officeDocument/2006/relationships/hyperlink" Target="http://secandsafe.ru/stati/pravo/ekologicheskoe_zakonodatelstvo_sovremennoy_rossii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ecoportal.su/term.php" TargetMode="External"/><Relationship Id="rId3" Type="http://schemas.openxmlformats.org/officeDocument/2006/relationships/hyperlink" Target="http://www.humanecology.ru/" TargetMode="External"/><Relationship Id="rId7" Type="http://schemas.openxmlformats.org/officeDocument/2006/relationships/hyperlink" Target="http://ekologiya-cheloveka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zelife.ru/ekochel.html" TargetMode="External"/><Relationship Id="rId5" Type="http://schemas.openxmlformats.org/officeDocument/2006/relationships/hyperlink" Target="http://ecologico.ru/" TargetMode="External"/><Relationship Id="rId4" Type="http://schemas.openxmlformats.org/officeDocument/2006/relationships/hyperlink" Target="http://www.necso.r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rom-ecologi.ru/" TargetMode="External"/><Relationship Id="rId3" Type="http://schemas.openxmlformats.org/officeDocument/2006/relationships/hyperlink" Target="http://www.ecoindustry.ru/" TargetMode="External"/><Relationship Id="rId7" Type="http://schemas.openxmlformats.org/officeDocument/2006/relationships/hyperlink" Target="http://www.priroda.ru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cokom.ru/portal.php" TargetMode="External"/><Relationship Id="rId5" Type="http://schemas.openxmlformats.org/officeDocument/2006/relationships/hyperlink" Target="http://www.businesseco.ru/" TargetMode="External"/><Relationship Id="rId4" Type="http://schemas.openxmlformats.org/officeDocument/2006/relationships/hyperlink" Target="http://okhranatruda.ru/" TargetMode="External"/><Relationship Id="rId9" Type="http://schemas.openxmlformats.org/officeDocument/2006/relationships/hyperlink" Target="http://ecoportal.su/term.php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reenrussia.ru/ekologia.php" TargetMode="External"/><Relationship Id="rId3" Type="http://schemas.openxmlformats.org/officeDocument/2006/relationships/hyperlink" Target="http://www.ecohome.ru/" TargetMode="External"/><Relationship Id="rId7" Type="http://schemas.openxmlformats.org/officeDocument/2006/relationships/hyperlink" Target="http://www.flowersweb.info/index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erobox.ru/ecology.html" TargetMode="External"/><Relationship Id="rId5" Type="http://schemas.openxmlformats.org/officeDocument/2006/relationships/hyperlink" Target="http://www.forumhouse.ru/forum164/" TargetMode="External"/><Relationship Id="rId4" Type="http://schemas.openxmlformats.org/officeDocument/2006/relationships/hyperlink" Target="http://www.treeland.ru/" TargetMode="External"/><Relationship Id="rId9" Type="http://schemas.openxmlformats.org/officeDocument/2006/relationships/hyperlink" Target="http://ecoportal.su/term.php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proj.edinros.ru/project/ekologiya-rossii" TargetMode="External"/><Relationship Id="rId3" Type="http://schemas.openxmlformats.org/officeDocument/2006/relationships/hyperlink" Target="http://ecoportal.su/term.php" TargetMode="External"/><Relationship Id="rId7" Type="http://schemas.openxmlformats.org/officeDocument/2006/relationships/hyperlink" Target="http://www.sci.aha.ru/ATL/ra00.htm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coguild.ru/faq/ruseco.htm" TargetMode="External"/><Relationship Id="rId5" Type="http://schemas.openxmlformats.org/officeDocument/2006/relationships/hyperlink" Target="http://www.hibeco.ru/" TargetMode="External"/><Relationship Id="rId4" Type="http://schemas.openxmlformats.org/officeDocument/2006/relationships/hyperlink" Target="http://www.svoboda.ru/library/eco.htm" TargetMode="External"/><Relationship Id="rId9" Type="http://schemas.openxmlformats.org/officeDocument/2006/relationships/hyperlink" Target="http://www.nationalsecurity.ru/maps/russiaecology.htm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ea.europa.eu/" TargetMode="External"/><Relationship Id="rId3" Type="http://schemas.openxmlformats.org/officeDocument/2006/relationships/hyperlink" Target="http://ecobez.narod.ru/organisations.html" TargetMode="External"/><Relationship Id="rId7" Type="http://schemas.openxmlformats.org/officeDocument/2006/relationships/hyperlink" Target="http://www.wwf.org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reenpeace.org/international/en/" TargetMode="External"/><Relationship Id="rId5" Type="http://schemas.openxmlformats.org/officeDocument/2006/relationships/hyperlink" Target="http://www.unep.org/" TargetMode="External"/><Relationship Id="rId10" Type="http://schemas.openxmlformats.org/officeDocument/2006/relationships/hyperlink" Target="http://ecoportal.su/term.php" TargetMode="External"/><Relationship Id="rId4" Type="http://schemas.openxmlformats.org/officeDocument/2006/relationships/hyperlink" Target="http://1-rs.com/sites/category/13190.html" TargetMode="External"/><Relationship Id="rId9" Type="http://schemas.openxmlformats.org/officeDocument/2006/relationships/hyperlink" Target="http://www.un.org/esa/ffd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ecoportal.su/term.php" TargetMode="External"/><Relationship Id="rId3" Type="http://schemas.openxmlformats.org/officeDocument/2006/relationships/hyperlink" Target="http://www.greenpatrol.ru/proorganisations/" TargetMode="External"/><Relationship Id="rId7" Type="http://schemas.openxmlformats.org/officeDocument/2006/relationships/hyperlink" Target="http://www.aboutpartner.ru/subcategory579/city44/95480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dauria.chita.ru/" TargetMode="External"/><Relationship Id="rId5" Type="http://schemas.openxmlformats.org/officeDocument/2006/relationships/hyperlink" Target="http://1-rs.com/sites/category/13189" TargetMode="External"/><Relationship Id="rId4" Type="http://schemas.openxmlformats.org/officeDocument/2006/relationships/hyperlink" Target="http://ecamir.ru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coportal.su/term.php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cology.md/section.php?section=news&amp;id=180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coportal.su/term.php" TargetMode="External"/><Relationship Id="rId5" Type="http://schemas.openxmlformats.org/officeDocument/2006/relationships/hyperlink" Target="http://www.ogoniok.com/5025/4/" TargetMode="External"/><Relationship Id="rId4" Type="http://schemas.openxmlformats.org/officeDocument/2006/relationships/hyperlink" Target="http://ekologiya.net/?q=node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dopnngu.narod.ru/Smi/Ecosmi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oportal.su/term.php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Дмитрий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643050"/>
            <a:ext cx="5402185" cy="384455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142853"/>
            <a:ext cx="7772400" cy="20002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ЭКОЛОГИЧЕСКОЕ ПУТЕШЕСТВИЕ</a:t>
            </a:r>
            <a:br>
              <a:rPr lang="ru-RU" b="1" dirty="0" smtClean="0">
                <a:solidFill>
                  <a:srgbClr val="C0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В  СЕТИ  ИНТЕРНЕТ</a:t>
            </a:r>
            <a:br>
              <a:rPr lang="ru-RU" b="1" dirty="0" smtClean="0">
                <a:solidFill>
                  <a:srgbClr val="C0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</a:br>
            <a:r>
              <a:rPr lang="ru-RU" sz="3200" i="1" dirty="0" smtClean="0">
                <a:solidFill>
                  <a:srgbClr val="C0000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latin typeface="+mn-lt"/>
              </a:rPr>
              <a:t>ЭКОЛОГИЧЕСКИЕ САЙТЫ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596" y="5072074"/>
            <a:ext cx="8429684" cy="1500198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Информационно-Библиотечный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Центр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МОУ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ИТЛ №24</a:t>
            </a:r>
          </a:p>
          <a:p>
            <a:pPr algn="l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Автор презентации:</a:t>
            </a:r>
          </a:p>
          <a:p>
            <a:pPr algn="l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Педагог-библиотекарь МОУ ИТЛ №24 г. Нерюнгри </a:t>
            </a:r>
          </a:p>
          <a:p>
            <a:pPr algn="l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Скрябина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</a:rPr>
              <a:t>Наталья Викторовна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1"/>
              </a:solidFill>
            </a:endParaRPr>
          </a:p>
        </p:txBody>
      </p:sp>
      <p:pic>
        <p:nvPicPr>
          <p:cNvPr id="7" name="childre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23528" y="638132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2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1832" y="4572008"/>
            <a:ext cx="3212167" cy="228599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500990" cy="85725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как наука</a:t>
            </a:r>
            <a:endParaRPr lang="ru-RU" sz="4000" b="1" dirty="0">
              <a:solidFill>
                <a:schemeClr val="tx1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14488"/>
            <a:ext cx="8643998" cy="3500462"/>
          </a:xfrm>
          <a:effectLst>
            <a:softEdge rad="635000"/>
          </a:effectLst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u="sng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Экология </a:t>
            </a: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– один из сравнительно молодых и бурно развивающихся разделов биологии.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u="sng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Экология</a:t>
            </a: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— наука об отношениях живых организмов и их сообществ между собой и с окружающей.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Термин "экология" предложен в 1869 г. Э. Геккелем (немецкий естествоиспытатель). От греческого "</a:t>
            </a:r>
            <a:r>
              <a:rPr lang="ru-RU" sz="2800" dirty="0" err="1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ойкос</a:t>
            </a: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" -дом, "логос" - наука. </a:t>
            </a: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4000504"/>
            <a:ext cx="3786182" cy="273833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500990" cy="85725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как наука</a:t>
            </a:r>
            <a:endParaRPr lang="ru-RU" sz="4000" b="1" dirty="0">
              <a:solidFill>
                <a:schemeClr val="tx1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30" y="1785926"/>
            <a:ext cx="8072526" cy="4929222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3"/>
              </a:rPr>
              <a:t> </a:t>
            </a:r>
            <a:r>
              <a:rPr lang="en-US" sz="30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3"/>
              </a:rPr>
              <a:t>http://www.ecosystema.ru/</a:t>
            </a: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4"/>
              </a:rPr>
              <a:t> </a:t>
            </a:r>
            <a:r>
              <a:rPr lang="en-US" sz="30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4"/>
              </a:rPr>
              <a:t>http://ru.science.wikia.com/wiki/</a:t>
            </a:r>
            <a:r>
              <a:rPr lang="ru-RU" sz="30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4"/>
              </a:rPr>
              <a:t>Экология</a:t>
            </a:r>
            <a:endParaRPr lang="ru-RU" sz="30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endParaRPr lang="ru-RU" sz="30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5"/>
              </a:rPr>
              <a:t> </a:t>
            </a:r>
            <a:r>
              <a:rPr lang="en-US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5"/>
              </a:rPr>
              <a:t>http://ecologu.ru/</a:t>
            </a: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6"/>
              </a:rPr>
              <a:t> </a:t>
            </a:r>
            <a:r>
              <a:rPr lang="en-US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6"/>
              </a:rPr>
              <a:t>http://ecoportal.su/term.php</a:t>
            </a: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  <a:hlinkClick r:id="rId6"/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7"/>
              </a:rPr>
              <a:t> </a:t>
            </a:r>
            <a:r>
              <a:rPr lang="en-US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7"/>
              </a:rPr>
              <a:t>http://ecoera.ucoz.ua</a:t>
            </a: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tabLst>
                <a:tab pos="441325" algn="l"/>
              </a:tabLst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8"/>
              </a:rPr>
              <a:t> </a:t>
            </a:r>
            <a:r>
              <a:rPr lang="en-US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8"/>
              </a:rPr>
              <a:t>http://ecokub.ru</a:t>
            </a: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>
              <a:hlinkClick r:id="rId6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621060"/>
            <a:ext cx="3143240" cy="2236939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357166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окружающей среды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2143116"/>
            <a:ext cx="8215370" cy="4714884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 основных закона экологии:</a:t>
            </a:r>
          </a:p>
          <a:p>
            <a:pPr>
              <a:spcBef>
                <a:spcPts val="1200"/>
              </a:spcBef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Всё связано со всем </a:t>
            </a:r>
          </a:p>
          <a:p>
            <a:pPr>
              <a:spcBef>
                <a:spcPts val="1200"/>
              </a:spcBef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Ничто не исчезает в никуда </a:t>
            </a:r>
          </a:p>
          <a:p>
            <a:pPr>
              <a:spcBef>
                <a:spcPts val="1200"/>
              </a:spcBef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Природа знает лучше  </a:t>
            </a:r>
          </a:p>
          <a:p>
            <a:pPr>
              <a:spcBef>
                <a:spcPts val="1200"/>
              </a:spcBef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Ничто не даётся даром ( «Бесплатных обедов не бывает») </a:t>
            </a: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928" y="4214819"/>
            <a:ext cx="3714073" cy="264318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окружающей среды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928802"/>
            <a:ext cx="7643866" cy="4500594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hlinkClick r:id="rId3"/>
              </a:rPr>
              <a:t>http://www.ecologylife.ru/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  <a:hlinkClick r:id="rId4"/>
              </a:rPr>
              <a:t>http://www.eco-mir.net/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http://ecocommunity.ru/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http://www.necso.ru/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http://www.priroda.su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228600">
                    <a:schemeClr val="bg2">
                      <a:alpha val="40000"/>
                    </a:schemeClr>
                  </a:glow>
                </a:effectLst>
                <a:hlinkClick r:id="rId8"/>
              </a:rPr>
              <a:t>http://www.botsad.ru/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228600">
                  <a:schemeClr val="bg2">
                    <a:alpha val="4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>
              <a:buClr>
                <a:srgbClr val="002060"/>
              </a:buClr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endParaRPr lang="ru-RU" dirty="0" smtClean="0"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endParaRPr lang="ru-RU" dirty="0" smtClean="0"/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1834" y="4572008"/>
            <a:ext cx="3212166" cy="228599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Экологическое право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286808" cy="4643470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Первым сохранившимся экологическим документом принято считать каменную стелу высотой 1,6 м, найденную в Китае и датирующуюся 1549 г.</a:t>
            </a:r>
          </a:p>
          <a:p>
            <a:pPr marL="0" indent="0">
              <a:spcBef>
                <a:spcPts val="0"/>
              </a:spcBef>
              <a:buNone/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0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0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>Первыми в России законодательными актами по экологическому праву были указы Петра I по охране лесов и животных. </a:t>
            </a:r>
            <a:r>
              <a:rPr lang="ru-RU" dirty="0" smtClean="0"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  <a:t/>
            </a:r>
            <a:br>
              <a:rPr lang="ru-RU" dirty="0" smtClean="0">
                <a:solidFill>
                  <a:srgbClr val="002060"/>
                </a:solidFill>
                <a:effectLst>
                  <a:glow rad="101600">
                    <a:schemeClr val="bg2">
                      <a:alpha val="60000"/>
                    </a:schemeClr>
                  </a:glow>
                </a:effectLst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002060"/>
              </a:solidFill>
              <a:effectLst>
                <a:glow rad="101600">
                  <a:schemeClr val="bg2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70" y="5078598"/>
            <a:ext cx="2500330" cy="177940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Экологическое право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6786610" cy="485778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ru-RU" u="sng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 </a:t>
            </a: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http://ecobez.narod.ru/ecolaw.html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http://secandsafe.ru/stati/pravo/ekologicheskoe_zakonodatelstvo_sovremennoy_rossii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ru-RU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 </a:t>
            </a: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http://www.ecoline.ru/mc/legis/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ru-RU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 </a:t>
            </a: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http://eclife.ru/laws/ru/index.php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ru-RU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http://www.newecology.ru/ecological_legislation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7"/>
            </a:endParaRPr>
          </a:p>
          <a:p>
            <a:pPr algn="ctr">
              <a:buNone/>
            </a:pPr>
            <a:endParaRPr lang="ru-RU" dirty="0" smtClean="0">
              <a:hlinkClick r:id="rId7"/>
            </a:endParaRPr>
          </a:p>
          <a:p>
            <a:pPr algn="ctr">
              <a:buNone/>
            </a:pPr>
            <a:endParaRPr lang="ru-RU" dirty="0" smtClean="0">
              <a:hlinkClick r:id="rId7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22" y="5281959"/>
            <a:ext cx="2214578" cy="157604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человека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429684" cy="4500594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Человек — один из 3 миллионов известных сейчас биологических видов на Земле.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С экологических позиций человечество представляет собой общемировую популяцию биологического вида, составную часть экосистемы Земли.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По расчетам демографов в течение XXI в. население Земли удвоится и для обеспечения жизнедеятельности необходимо увеличить производство продуктов питания в 2–3 раза.</a:t>
            </a: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8781" y="4000504"/>
            <a:ext cx="4015219" cy="2857497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человека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http://www.humanecology.ru/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http://www.necso.ru/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http://ecologico.ru/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http://zelife.ru/ekochel.html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http://ekologiya-cheloveka.ru/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49" y="5068478"/>
            <a:ext cx="2514551" cy="178952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производства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7858180" cy="4500594"/>
          </a:xfrm>
        </p:spPr>
        <p:txBody>
          <a:bodyPr>
            <a:normAutofit fontScale="8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Парниковый эффект, разрушение озонового слоя, загрязнение поверхностных и грунтовых вод – эти понятия уже прочно вошли в нашу жизнь.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Рост численности населения в ближайшие десятилетия приведет к еще большему потреблению энергии и увеличению промышленных выбросов.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Больше всех отходов производят следующие направления промышленности:</a:t>
            </a:r>
            <a:b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</a:br>
            <a:r>
              <a:rPr lang="ru-RU" sz="2800" dirty="0" smtClean="0">
                <a:ln>
                  <a:solidFill>
                    <a:srgbClr val="002060"/>
                  </a:solidFill>
                </a:ln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угольная промышленность, тепловые электростанции, черная и цветная металлургия, строительная промышленность.</a:t>
            </a:r>
            <a:endParaRPr lang="ru-RU" sz="2800" dirty="0" smtClean="0">
              <a:ln>
                <a:solidFill>
                  <a:srgbClr val="002060"/>
                </a:solidFill>
              </a:ln>
              <a:effectLst>
                <a:glow rad="101600">
                  <a:schemeClr val="bg1">
                    <a:alpha val="60000"/>
                  </a:schemeClr>
                </a:glow>
              </a:effectLst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3925470"/>
            <a:ext cx="4120651" cy="293253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производства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215370" cy="4500594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http://www.ecoindustry.ru/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http://okhranatruda.ru/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http://www.businesseco.ru/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http://ecokom.ru/portal.php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http://www.priroda.ru/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8"/>
              </a:rPr>
              <a:t>http://prom-ecologi.ru/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924" y="4782726"/>
            <a:ext cx="2916076" cy="207527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42852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 жилища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7715304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Качество жизни начинается дома!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 жилище человек проводит 80-90% своего времени.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 результате исследований ученые пришли к выводу, что самый экологичный дом – деревянный.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4120" y="5000636"/>
            <a:ext cx="2609879" cy="185736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86742" cy="11430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 жилища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30" y="2000240"/>
            <a:ext cx="7929650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3"/>
              </a:rPr>
              <a:t>http://www.ecohome.ru/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http://www.treeland.ru/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5"/>
              </a:rPr>
              <a:t>http://www.forumhouse.ru/forum164/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6"/>
              </a:rPr>
              <a:t>http://www.aerobox.ru/ecology.html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7"/>
              </a:rPr>
              <a:t>http://www.flowersweb.info/index.php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8"/>
              </a:rPr>
              <a:t>http://www.greenrussia.ru/ekologia.php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/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pPr algn="ctr">
              <a:buNone/>
            </a:pPr>
            <a:endParaRPr lang="ru-RU" dirty="0" smtClean="0">
              <a:hlinkClick r:id="rId9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359" y="4857761"/>
            <a:ext cx="2810642" cy="200024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86742" cy="114300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России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215370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42910" y="2000240"/>
            <a:ext cx="7286676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Порядка 20 тыс. промышленных предприятий в России являются причиной загрязнения сточных вод, воздуха и почвы.</a:t>
            </a:r>
          </a:p>
          <a:p>
            <a:pPr>
              <a:spcBef>
                <a:spcPts val="1200"/>
              </a:spcBef>
            </a:pPr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 настоящее время лишь порядка 15% жителей Российской Федерации дышат воздухом, отвечающим всем необходимым нормативам. </a:t>
            </a:r>
          </a:p>
          <a:p>
            <a:pPr>
              <a:spcBef>
                <a:spcPts val="1200"/>
              </a:spcBef>
            </a:pPr>
            <a:r>
              <a:rPr lang="ru-RU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Как показывают исследования, около 50% питьевой воды не отвечает санитарно-эпидемиологическим нормам.</a:t>
            </a:r>
          </a:p>
          <a:p>
            <a:endParaRPr lang="ru-RU" dirty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5180300"/>
            <a:ext cx="2357422" cy="1677699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42852"/>
            <a:ext cx="7786742" cy="107157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Экология России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215370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785926"/>
            <a:ext cx="7143800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http://www.svoboda.ru/library/eco.htm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http://www.hibeco.ru/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http://www.ecoguild.ru/faq/ruseco.htm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http://www.sci.aha.ru/ATL/ra00.htm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8"/>
              </a:rPr>
              <a:t>https://proj.edinros.ru/project/ekologiya-rossii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http://www.ecoguild.ru/faq/ruseco.htm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4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9"/>
              </a:rPr>
              <a:t>http://www.nationalsecurity.ru/maps/russiaecology.htm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0593" y="5282792"/>
            <a:ext cx="2213407" cy="157520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Международные  экологические организации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071678"/>
            <a:ext cx="8429684" cy="450059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Ведущая роль в решении вопросов, связанных  с  охраной  биосферы,  принадлежит </a:t>
            </a:r>
            <a:r>
              <a:rPr lang="ru-RU" b="1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Организации  Объединенных  Наций</a:t>
            </a: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.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Насчитывается более 200 международных неправительственных организаций (МНПО) – как специализированных на вопросах охраны окружающей среды, так и проявляющих интерес к экологическим проблемам.</a:t>
            </a: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4214340"/>
            <a:ext cx="3714744" cy="264366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42852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Международные  экологические организации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857784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http://ecobez.narod.ru/organisations.html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http://1-rs.com/sites/category/13190.html</a:t>
            </a:r>
            <a:r>
              <a:rPr lang="ru-RU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http://www.unep.org/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http://www.greenpeace.org/international/en/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http://www.wwf.org/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8"/>
              </a:rPr>
              <a:t>http://www.eea.europa.eu/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800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9"/>
              </a:rPr>
              <a:t>http://www.un.org/esa/ffd/</a:t>
            </a:r>
            <a:endParaRPr lang="ru-RU" sz="2800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u="sng" dirty="0" smtClean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hlinkClick r:id="rId10"/>
            </a:endParaRPr>
          </a:p>
          <a:p>
            <a:pPr algn="ctr">
              <a:buNone/>
            </a:pPr>
            <a:endParaRPr lang="ru-RU" dirty="0" smtClean="0">
              <a:hlinkClick r:id="rId10"/>
            </a:endParaRPr>
          </a:p>
          <a:p>
            <a:pPr algn="ctr">
              <a:buNone/>
            </a:pPr>
            <a:endParaRPr lang="ru-RU" dirty="0" smtClean="0">
              <a:hlinkClick r:id="rId10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8305" y="4854164"/>
            <a:ext cx="2815695" cy="200383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21444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Российские </a:t>
            </a:r>
            <a:b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экологические организации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071678"/>
            <a:ext cx="8572528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Общественное природоохранное движение было основано в Российской империи еще в начале XIX в. в целях сохранения и восстановления природных богатств страны.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 России около тысячи экологических организаций. 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800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В среднем в регионе работает не менее десятка местных обществ, союзов и т. д.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9068" y="4997040"/>
            <a:ext cx="2614932" cy="186096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786742" cy="135732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Российские </a:t>
            </a:r>
            <a:b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</a:br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экологические организации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50059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http://www.runature.ru/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hlinkClick r:id="rId3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http://www.greenpatrol.ru/proorganisations/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http://ecamir.ru/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http://1-rs.com/sites/category/13189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/>
              </a:rPr>
              <a:t>http://www.dauria.chita.ru/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/>
              </a:rPr>
              <a:t>http://www.aboutpartner.ru/subcategory579/city44/95480.html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pPr algn="ctr">
              <a:buNone/>
            </a:pPr>
            <a:endParaRPr lang="ru-RU" dirty="0" smtClean="0">
              <a:hlinkClick r:id="rId8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33740" y="4929198"/>
            <a:ext cx="2710260" cy="192880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07157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Экологические катастрофы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500594"/>
          </a:xfrm>
        </p:spPr>
        <p:txBody>
          <a:bodyPr>
            <a:normAutofit fontScale="70000" lnSpcReduction="2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Примеры крупных экологических катастроф: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Чернобыльская катастрофа, СССР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Авария на химическом заводе в </a:t>
            </a:r>
            <a:r>
              <a:rPr lang="ru-RU" sz="2400" b="1" dirty="0" err="1" smtClean="0">
                <a:solidFill>
                  <a:srgbClr val="002060"/>
                </a:solidFill>
              </a:rPr>
              <a:t>Севезо</a:t>
            </a:r>
            <a:r>
              <a:rPr lang="ru-RU" sz="2400" b="1" dirty="0" smtClean="0">
                <a:solidFill>
                  <a:srgbClr val="002060"/>
                </a:solidFill>
              </a:rPr>
              <a:t>, Италия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Выброс цианистых соединений в </a:t>
            </a:r>
            <a:r>
              <a:rPr lang="ru-RU" sz="2400" b="1" dirty="0" err="1" smtClean="0">
                <a:solidFill>
                  <a:srgbClr val="002060"/>
                </a:solidFill>
              </a:rPr>
              <a:t>Бхопале</a:t>
            </a:r>
            <a:r>
              <a:rPr lang="ru-RU" sz="2400" b="1" dirty="0" smtClean="0">
                <a:solidFill>
                  <a:srgbClr val="002060"/>
                </a:solidFill>
              </a:rPr>
              <a:t>, Индия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Заражение питьевой воды, Бангладеш, Индия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Гибель Аральского моря, Казахстан —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Организованный иракской армией сброс нефти в Персидский залив во время войны 1991 года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Канадская экологическая катастрофа 1970 г.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Экологическая катастрофа в Венгрии 2010 г.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Взрыв нефтяной платформы </a:t>
            </a:r>
            <a:r>
              <a:rPr lang="ru-RU" sz="2400" b="1" dirty="0" err="1" smtClean="0">
                <a:solidFill>
                  <a:srgbClr val="002060"/>
                </a:solidFill>
              </a:rPr>
              <a:t>Deepwater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</a:rPr>
              <a:t>Horizon</a:t>
            </a:r>
            <a:r>
              <a:rPr lang="ru-RU" sz="2400" b="1" dirty="0" smtClean="0">
                <a:solidFill>
                  <a:srgbClr val="002060"/>
                </a:solidFill>
              </a:rPr>
              <a:t> в Мексиканском заливе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Авария на АЭС </a:t>
            </a:r>
            <a:r>
              <a:rPr lang="ru-RU" sz="2400" b="1" dirty="0" err="1" smtClean="0">
                <a:solidFill>
                  <a:srgbClr val="002060"/>
                </a:solidFill>
              </a:rPr>
              <a:t>Фукусима</a:t>
            </a:r>
            <a:r>
              <a:rPr lang="ru-RU" sz="2400" b="1" dirty="0" smtClean="0">
                <a:solidFill>
                  <a:srgbClr val="002060"/>
                </a:solidFill>
              </a:rPr>
              <a:t> I в Японии</a:t>
            </a:r>
            <a:endParaRPr lang="ru-RU" sz="2400" dirty="0" smtClean="0">
              <a:solidFill>
                <a:srgbClr val="002060"/>
              </a:solidFill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pPr algn="ctr">
              <a:buNone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22" y="5281959"/>
            <a:ext cx="2214578" cy="157604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07157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Экологические катастрофы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500594"/>
          </a:xfrm>
        </p:spPr>
        <p:txBody>
          <a:bodyPr>
            <a:norm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http://www.ecology.md/section.php?section=news&amp;id=1800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4"/>
              </a:rPr>
              <a:t>http://ekologiya.net/?q=node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/>
              </a:rPr>
              <a:t>http://www.ogoniok.com/5025/4/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6"/>
              </a:rPr>
              <a:t>http://vrekorde.ru/1159/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6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6"/>
              </a:rPr>
              <a:t>http://ecologylib.ru/news/c0007_1.shtml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6"/>
            </a:endParaRPr>
          </a:p>
          <a:p>
            <a:pPr algn="ctr">
              <a:buNone/>
            </a:pPr>
            <a:endParaRPr lang="ru-RU" dirty="0" smtClean="0">
              <a:hlinkClick r:id="rId6"/>
            </a:endParaRPr>
          </a:p>
          <a:p>
            <a:pPr algn="ctr">
              <a:buNone/>
            </a:pPr>
            <a:endParaRPr lang="ru-RU" dirty="0" smtClean="0">
              <a:hlinkClick r:id="rId6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8687" y="4925602"/>
            <a:ext cx="2715313" cy="193239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786742" cy="107157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2">
                      <a:lumMod val="90000"/>
                      <a:alpha val="60000"/>
                    </a:schemeClr>
                  </a:glow>
                </a:effectLst>
              </a:rPr>
              <a:t>Экологические  издания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2">
                    <a:lumMod val="90000"/>
                    <a:alpha val="60000"/>
                  </a:schemeClr>
                </a:glo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14488"/>
            <a:ext cx="8572528" cy="4500594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u="sng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"/>
              </a:rPr>
              <a:t>http://dopnngu.narod.ru/Smi/Ecosmi.html</a:t>
            </a:r>
            <a:endParaRPr lang="ru-RU" u="sng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http://www.ecip.newmail.ru/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4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http://eco.ria.ru/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4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http://www.ecoculture.ru/ecolibrary/list.php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4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http://www.lib.cap.ru/ekolog/periodicals.asp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4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hlinkClick r:id="rId4"/>
              </a:rPr>
              <a:t>http://fantlab.ru/edition45905</a:t>
            </a:r>
            <a:endParaRPr lang="ru-RU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  <a:hlinkClick r:id="rId4"/>
            </a:endParaRPr>
          </a:p>
          <a:p>
            <a:pPr algn="ctr">
              <a:buNone/>
            </a:pPr>
            <a:endParaRPr lang="ru-RU" dirty="0" smtClean="0">
              <a:hlinkClick r:id="rId4"/>
            </a:endParaRPr>
          </a:p>
          <a:p>
            <a:pPr algn="ctr">
              <a:buNone/>
            </a:pPr>
            <a:endParaRPr lang="ru-RU" dirty="0" smtClean="0">
              <a:hlinkClick r:id="rId4"/>
            </a:endParaRPr>
          </a:p>
          <a:p>
            <a:endParaRPr lang="ru-RU" dirty="0"/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Дмитрий\Deskto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786058"/>
            <a:ext cx="5261643" cy="407194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58214" cy="3429000"/>
          </a:xfr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Мы не наследуем землю родителей, мы одалживаем её у наших детей" (Антуан де Сент-Экзюпери)</a:t>
            </a:r>
            <a:endParaRPr lang="ru-RU" sz="4000" b="1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7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kopu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ekoput</Template>
  <TotalTime>113</TotalTime>
  <Words>741</Words>
  <Application>Microsoft Office PowerPoint</Application>
  <PresentationFormat>Экран (4:3)</PresentationFormat>
  <Paragraphs>218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ekoput</vt:lpstr>
      <vt:lpstr>ЭКОЛОГИЧЕСКОЕ ПУТЕШЕСТВИЕ В  СЕТИ  ИНТЕРНЕТ ЭКОЛОГИЧЕСКИЕ САЙТЫ</vt:lpstr>
      <vt:lpstr>Экология как наука</vt:lpstr>
      <vt:lpstr>Экология как наука</vt:lpstr>
      <vt:lpstr>Экология окружающей среды</vt:lpstr>
      <vt:lpstr>Экология окружающей среды</vt:lpstr>
      <vt:lpstr>Экологическое право</vt:lpstr>
      <vt:lpstr>Экологическое право</vt:lpstr>
      <vt:lpstr>Экология человека</vt:lpstr>
      <vt:lpstr>Экология человека</vt:lpstr>
      <vt:lpstr>Экология производства</vt:lpstr>
      <vt:lpstr>Экология производства</vt:lpstr>
      <vt:lpstr>Экология  жилища</vt:lpstr>
      <vt:lpstr>Экология  жилища</vt:lpstr>
      <vt:lpstr>Экология России</vt:lpstr>
      <vt:lpstr>Экология России</vt:lpstr>
      <vt:lpstr>Международные  экологические организации</vt:lpstr>
      <vt:lpstr>Международные  экологические организации</vt:lpstr>
      <vt:lpstr>Российские  экологические организации</vt:lpstr>
      <vt:lpstr>Российские  экологические организации</vt:lpstr>
      <vt:lpstr>Экологические катастрофы</vt:lpstr>
      <vt:lpstr>Экологические катастрофы</vt:lpstr>
      <vt:lpstr>Экологические  издания</vt:lpstr>
      <vt:lpstr>Мы не наследуем землю родителей, мы одалживаем её у наших детей" (Антуан де Сент-Экзюпери)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ЭКОПУТЕШЕСТВИЕ В  СЕТИ  ИНТЕРНЕТ</dc:title>
  <dc:creator>Дмитрий</dc:creator>
  <cp:lastModifiedBy>Библиотека</cp:lastModifiedBy>
  <cp:revision>11</cp:revision>
  <dcterms:created xsi:type="dcterms:W3CDTF">2013-09-03T09:53:22Z</dcterms:created>
  <dcterms:modified xsi:type="dcterms:W3CDTF">2022-01-11T04:20:01Z</dcterms:modified>
</cp:coreProperties>
</file>