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0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7DF59D-EE79-4653-AE2D-BF747C20A77A}" type="datetimeFigureOut">
              <a:rPr lang="ru-RU" smtClean="0"/>
              <a:t>09.11.2022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B7FEC7-8D03-449D-86BA-FAC9AAF8C86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73301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B7FEC7-8D03-449D-86BA-FAC9AAF8C86B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8135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09.11.2022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09.11.2022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32040" y="4653136"/>
            <a:ext cx="4104456" cy="882119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Руководитель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endParaRPr lang="ru-RU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учитель 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русского языка и литературы </a:t>
            </a:r>
            <a:r>
              <a:rPr lang="ru-RU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Хогоева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Юлия Викторовна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1600" y="1556792"/>
            <a:ext cx="7175351" cy="1793167"/>
          </a:xfrm>
        </p:spPr>
        <p:txBody>
          <a:bodyPr/>
          <a:lstStyle/>
          <a:p>
            <a:pPr marL="182880" indent="0" algn="ctr">
              <a:buNone/>
            </a:pPr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Информационный проект на тему </a:t>
            </a:r>
            <a:b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«Памятники литературным героям»</a:t>
            </a:r>
            <a:endParaRPr lang="ru-RU" sz="2800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3324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0648"/>
            <a:ext cx="8712968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u="sng" dirty="0">
                <a:latin typeface="Times New Roman" pitchFamily="18" charset="0"/>
                <a:cs typeface="Times New Roman" pitchFamily="18" charset="0"/>
              </a:rPr>
              <a:t>Цель работы: </a:t>
            </a:r>
            <a:endParaRPr lang="ru-RU" sz="1600" b="1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обобщение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информации о памятниках героям литературных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произведений отечественных и зарубежных авторов.</a:t>
            </a: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u="sng" dirty="0" smtClean="0">
                <a:latin typeface="Times New Roman" pitchFamily="18" charset="0"/>
                <a:cs typeface="Times New Roman" pitchFamily="18" charset="0"/>
              </a:rPr>
              <a:t>Основные </a:t>
            </a:r>
            <a:r>
              <a:rPr lang="ru-RU" sz="1600" b="1" u="sng" dirty="0"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изучить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литературу по теме, собрать информацию (какому литературному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герою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где, за что установлен памятник, в чем его особенность);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выяснить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значение терминов, имеющих непосредственное отношение к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исследовательской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работе;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изучить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виды памятников;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составить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презентацию фотографий памятников литературным героям из сети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 интернет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выполнить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творческую работу -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буклет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памятника герою;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познакомить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учащихся школы с данным проектом.</a:t>
            </a: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u="sng" dirty="0" smtClean="0">
                <a:latin typeface="Times New Roman" pitchFamily="18" charset="0"/>
                <a:cs typeface="Times New Roman" pitchFamily="18" charset="0"/>
              </a:rPr>
              <a:t>Объект </a:t>
            </a:r>
            <a:r>
              <a:rPr lang="ru-RU" sz="1600" b="1" u="sng" dirty="0">
                <a:latin typeface="Times New Roman" pitchFamily="18" charset="0"/>
                <a:cs typeface="Times New Roman" pitchFamily="18" charset="0"/>
              </a:rPr>
              <a:t>исследования</a:t>
            </a:r>
            <a:r>
              <a:rPr lang="ru-RU" sz="1600" b="1" u="sng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памятники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литературным героям</a:t>
            </a: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u="sng" dirty="0" smtClean="0">
                <a:latin typeface="Times New Roman" pitchFamily="18" charset="0"/>
                <a:cs typeface="Times New Roman" pitchFamily="18" charset="0"/>
              </a:rPr>
              <a:t>Предмет </a:t>
            </a:r>
            <a:r>
              <a:rPr lang="ru-RU" sz="1600" b="1" u="sng" dirty="0">
                <a:latin typeface="Times New Roman" pitchFamily="18" charset="0"/>
                <a:cs typeface="Times New Roman" pitchFamily="18" charset="0"/>
              </a:rPr>
              <a:t>исследования: </a:t>
            </a:r>
            <a:endParaRPr lang="ru-RU" sz="1600" b="1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привитие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интереса к литературным произведениям и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их авторам через памятники литературным героям.</a:t>
            </a: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u="sng" dirty="0" smtClean="0">
                <a:latin typeface="Times New Roman" pitchFamily="18" charset="0"/>
                <a:cs typeface="Times New Roman" pitchFamily="18" charset="0"/>
              </a:rPr>
              <a:t>Методы </a:t>
            </a:r>
            <a:r>
              <a:rPr lang="ru-RU" sz="1600" b="1" u="sng" dirty="0">
                <a:latin typeface="Times New Roman" pitchFamily="18" charset="0"/>
                <a:cs typeface="Times New Roman" pitchFamily="18" charset="0"/>
              </a:rPr>
              <a:t>исследования: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поиск информации</a:t>
            </a:r>
          </a:p>
          <a:p>
            <a:endParaRPr lang="ru-RU" sz="1600" b="1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u="sng" dirty="0" smtClean="0">
                <a:latin typeface="Times New Roman" pitchFamily="18" charset="0"/>
                <a:cs typeface="Times New Roman" pitchFamily="18" charset="0"/>
              </a:rPr>
              <a:t>Гипотеза: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существуют ли памятники литературным героям</a:t>
            </a:r>
            <a:endParaRPr lang="ru-RU" sz="1600" b="1" u="sng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8311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404664"/>
            <a:ext cx="813690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u="sng" dirty="0">
                <a:latin typeface="Times New Roman" pitchFamily="18" charset="0"/>
                <a:cs typeface="Times New Roman" pitchFamily="18" charset="0"/>
              </a:rPr>
              <a:t>Актуальность проекта </a:t>
            </a:r>
            <a:endParaRPr lang="ru-RU" b="1" u="sng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Современные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дети практически не читают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книги.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Мы решили создать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проект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«Памятники литературным героям», чтобы заинтересовать ребят чтением книг. Нам захотелось найти материал в Интернете, энциклопедиях, журналах, систематизировать и создать продукт. 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На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уроках литературы необходимо знакомить детей с героями литературных произведений, которым поставлены памятники. Данный проект развивает интерес к изучению литературы и чтению книг, что очень важно для формирования духовного мира современного школьника. </a:t>
            </a:r>
          </a:p>
        </p:txBody>
      </p:sp>
    </p:spTree>
    <p:extLst>
      <p:ext uri="{BB962C8B-B14F-4D97-AF65-F5344CB8AC3E}">
        <p14:creationId xmlns:p14="http://schemas.microsoft.com/office/powerpoint/2010/main" val="1576483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308149"/>
            <a:ext cx="820891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Введение</a:t>
            </a:r>
          </a:p>
          <a:p>
            <a:pPr algn="ctr" fontAlgn="base"/>
            <a:endParaRPr lang="ru-RU" b="1" u="sng" dirty="0" smtClean="0"/>
          </a:p>
          <a:p>
            <a:pPr algn="ctr" fontAlgn="base"/>
            <a:endParaRPr lang="ru-RU" b="1" u="sng" dirty="0"/>
          </a:p>
          <a:p>
            <a:pPr fontAlgn="base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Обратившись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к этой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интересной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теме, мы убедились, что в мире существует немало памятников литературным персонажам. Эти герои известны благодаря находчивости, смелости, чувству юмора, уму или, напротив, глупости, хвастовству. Они увековечены в металле и камне, граните и бронзе</a:t>
            </a:r>
            <a:r>
              <a:rPr lang="ru-RU" dirty="0"/>
              <a:t>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Почему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люди решают поставить памятник литературным героям? Вероятно, потому что многие из этих персонажей сделали для нас нисколько не меньше, чем жившие когда-то реально знаменитости. Они дарят каждый день читателям всего мира счастье, учат нас быть верными и добрыми, благородными и мужественными. Установка памятников героям произведений поэзии и прозы - традиция, которая насчитывает не одно десятилетие. Во многих городах на улицах и площадях, в скверах и парках находятся скульптуры, посвященные различным персонажам. Каждый памятник литературным героям имеет свою судьбу, свою историю.</a:t>
            </a:r>
          </a:p>
        </p:txBody>
      </p:sp>
    </p:spTree>
    <p:extLst>
      <p:ext uri="{BB962C8B-B14F-4D97-AF65-F5344CB8AC3E}">
        <p14:creationId xmlns:p14="http://schemas.microsoft.com/office/powerpoint/2010/main" val="2450391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7389" y="197346"/>
            <a:ext cx="7992888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b="1" u="sng" dirty="0"/>
              <a:t>Основная </a:t>
            </a:r>
            <a:r>
              <a:rPr lang="ru-RU" b="1" u="sng" dirty="0" smtClean="0"/>
              <a:t>часть</a:t>
            </a:r>
          </a:p>
          <a:p>
            <a:pPr fontAlgn="base"/>
            <a:endParaRPr lang="ru-RU" b="1" u="sng" dirty="0" smtClean="0"/>
          </a:p>
          <a:p>
            <a:pPr fontAlgn="base"/>
            <a:r>
              <a:rPr lang="ru-RU" dirty="0"/>
              <a:t> </a:t>
            </a:r>
            <a:r>
              <a:rPr lang="ru-RU" dirty="0" smtClean="0"/>
              <a:t>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Памятники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литературным героям в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России.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Чтобы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четко понимать, что такое памятник, я обратилась к толковым словарям.</a:t>
            </a:r>
          </a:p>
          <a:p>
            <a:pPr fontAlgn="base"/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"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Памятник - это всё, что сделано для облегчения памяти, для того, чтобы помнить…",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- гласит словарь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словаре такое определение: 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"Памятник - скульптура или архитектурное сооружение в память кого-чего-нибудь (выдающейся личности, исторического события)".</a:t>
            </a:r>
          </a:p>
          <a:p>
            <a:pPr fontAlgn="base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</a:t>
            </a:r>
          </a:p>
          <a:p>
            <a:pPr fontAlgn="base"/>
            <a:endParaRPr lang="ru-RU" i="1" dirty="0"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i="1" dirty="0">
                <a:latin typeface="Times New Roman" pitchFamily="18" charset="0"/>
                <a:cs typeface="Times New Roman" pitchFamily="18" charset="0"/>
              </a:rPr>
              <a:t>Я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узнала, что все памятники литературным героям можно условно разделить на 4 группы: </a:t>
            </a:r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 fontAlgn="base">
              <a:buFont typeface="Arial" pitchFamily="34" charset="0"/>
              <a:buChar char="•"/>
            </a:pPr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 fontAlgn="base">
              <a:buFont typeface="Arial" pitchFamily="34" charset="0"/>
              <a:buChar char="•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символы страны</a:t>
            </a:r>
          </a:p>
          <a:p>
            <a:pPr marL="285750" indent="-285750" fontAlgn="base">
              <a:buFont typeface="Arial" pitchFamily="34" charset="0"/>
              <a:buChar char="•"/>
            </a:pPr>
            <a:endParaRPr lang="ru-RU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 fontAlgn="base">
              <a:buFont typeface="Arial" pitchFamily="34" charset="0"/>
              <a:buChar char="•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реальные </a:t>
            </a:r>
            <a:r>
              <a:rPr lang="ru-RU" b="1" u="sng" dirty="0">
                <a:latin typeface="Times New Roman" pitchFamily="18" charset="0"/>
                <a:cs typeface="Times New Roman" pitchFamily="18" charset="0"/>
              </a:rPr>
              <a:t>люди </a:t>
            </a:r>
            <a:endParaRPr lang="ru-RU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 fontAlgn="base">
              <a:buFont typeface="Arial" pitchFamily="34" charset="0"/>
              <a:buChar char="•"/>
            </a:pPr>
            <a:endParaRPr lang="ru-RU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 fontAlgn="base">
              <a:buFont typeface="Arial" pitchFamily="34" charset="0"/>
              <a:buChar char="•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необычные </a:t>
            </a:r>
            <a:r>
              <a:rPr lang="ru-RU" b="1" u="sng" dirty="0">
                <a:latin typeface="Times New Roman" pitchFamily="18" charset="0"/>
                <a:cs typeface="Times New Roman" pitchFamily="18" charset="0"/>
              </a:rPr>
              <a:t>памятники </a:t>
            </a:r>
            <a:endParaRPr lang="ru-RU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 fontAlgn="base">
              <a:buFont typeface="Arial" pitchFamily="34" charset="0"/>
              <a:buChar char="•"/>
            </a:pPr>
            <a:endParaRPr lang="ru-RU" b="1" u="sng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 fontAlgn="base">
              <a:buFont typeface="Arial" pitchFamily="34" charset="0"/>
              <a:buChar char="•"/>
            </a:pPr>
            <a:r>
              <a:rPr lang="ru-RU" b="1" u="sng" dirty="0" smtClean="0">
                <a:latin typeface="Times New Roman" pitchFamily="18" charset="0"/>
                <a:cs typeface="Times New Roman" pitchFamily="18" charset="0"/>
              </a:rPr>
              <a:t>памятники животным</a:t>
            </a:r>
            <a:endParaRPr lang="ru-RU" b="1" u="sng" dirty="0"/>
          </a:p>
        </p:txBody>
      </p:sp>
    </p:spTree>
    <p:extLst>
      <p:ext uri="{BB962C8B-B14F-4D97-AF65-F5344CB8AC3E}">
        <p14:creationId xmlns:p14="http://schemas.microsoft.com/office/powerpoint/2010/main" val="254279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41805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4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Символы страны</a:t>
            </a:r>
            <a:endParaRPr lang="ru-RU" sz="2400" b="1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721" y="737232"/>
            <a:ext cx="3151878" cy="22244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643332"/>
            <a:ext cx="3128845" cy="234663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401" y="3501008"/>
            <a:ext cx="2680519" cy="30243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403648" y="2989966"/>
            <a:ext cx="103105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100" dirty="0" err="1">
                <a:latin typeface="Times New Roman" pitchFamily="18" charset="0"/>
                <a:cs typeface="Times New Roman" pitchFamily="18" charset="0"/>
              </a:rPr>
              <a:t>г.Биробиджан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469539" y="3040408"/>
            <a:ext cx="1189749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100" dirty="0" err="1" smtClean="0">
                <a:latin typeface="Times New Roman" pitchFamily="18" charset="0"/>
                <a:cs typeface="Times New Roman" pitchFamily="18" charset="0"/>
              </a:rPr>
              <a:t>г.Петропавловск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75840" y="6549324"/>
            <a:ext cx="104387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100" dirty="0" err="1">
                <a:latin typeface="Times New Roman" pitchFamily="18" charset="0"/>
                <a:cs typeface="Times New Roman" pitchFamily="18" charset="0"/>
              </a:rPr>
              <a:t>г.Йошкар</a:t>
            </a:r>
            <a:r>
              <a:rPr lang="ru-RU" sz="1100" dirty="0">
                <a:latin typeface="Times New Roman" pitchFamily="18" charset="0"/>
                <a:cs typeface="Times New Roman" pitchFamily="18" charset="0"/>
              </a:rPr>
              <a:t>-Ола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851920" y="3443515"/>
            <a:ext cx="475252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Памятник литературному герою Евгению Онегину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>
                <a:latin typeface="Times New Roman" pitchFamily="18" charset="0"/>
                <a:cs typeface="Times New Roman" pitchFamily="18" charset="0"/>
              </a:rPr>
              <a:t>В Биробиджане /Еврейская АО/ на набережной реки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Биры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установлена скульптура Евгения Онегина, главного героя знаменитого романа А. С. Пушкина. Есть памятник Евгению 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негину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вместе с Татьяной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Лариной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(Петропавловск) и Пушкину с Онегиным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ошкар-Ола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1676156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2.bp.blogspot.com/-yMECT9NmKGw/VMiZdpi95qI/AAAAAAAABdM/1DZ36-UseJs/s1600/%D0%90%D1%81%D1%81%D0%BE%D0%BB%D1%8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03042"/>
            <a:ext cx="2808312" cy="33699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2.bp.blogspot.com/-eFuxfEOocAc/VMiaNqD34lI/AAAAAAAABdU/wQQOSm9eKpg/s1600/%D0%90%D1%81%D1%81%D0%BE%D0%BB%D1%8C%2B%D0%A5%D0%B0%D0%BD%D1%82%D1%8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3173" y="230068"/>
            <a:ext cx="2751844" cy="336970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4.bp.blogspot.com/-nOp9vDlQSOs/VMiaNu5aOoI/AAAAAAAABdY/7-xtjmX27zw/s1600/%D0%90%D1%81%D1%81%D0%BE%D0%BB%D1%8C%2B%2B%D0%93%D0%B5%D0%BB%D0%B5%D0%BD%D0%B4%D0%B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1588" y="203042"/>
            <a:ext cx="2448272" cy="34237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83568" y="3602515"/>
            <a:ext cx="92365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100" dirty="0" err="1">
                <a:latin typeface="Times New Roman" pitchFamily="18" charset="0"/>
                <a:cs typeface="Times New Roman" pitchFamily="18" charset="0"/>
              </a:rPr>
              <a:t>г.Череповец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092280" y="3573016"/>
            <a:ext cx="132760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100" dirty="0" err="1">
                <a:latin typeface="Times New Roman" pitchFamily="18" charset="0"/>
                <a:cs typeface="Times New Roman" pitchFamily="18" charset="0"/>
              </a:rPr>
              <a:t>г.Ханты-Мансийск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047486" y="3580250"/>
            <a:ext cx="936475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100" dirty="0" err="1">
                <a:latin typeface="Times New Roman" pitchFamily="18" charset="0"/>
                <a:cs typeface="Times New Roman" pitchFamily="18" charset="0"/>
              </a:rPr>
              <a:t>г.Геленджик</a:t>
            </a:r>
            <a:endParaRPr lang="ru-RU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71600" y="3995678"/>
            <a:ext cx="770485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Памятник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Ассоль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Скульптуры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героини "Алых парусов" Грина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Ассоль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установлены в Череповце, Ханты-Мансийске и Геленджике</a:t>
            </a:r>
            <a:r>
              <a:rPr lang="ru-RU" sz="1600" dirty="0" smtClean="0">
                <a:latin typeface="Arial"/>
              </a:rPr>
              <a:t>.</a:t>
            </a:r>
          </a:p>
          <a:p>
            <a:pPr fontAlgn="base"/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Скульптура 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располагается на площади речного вокзала на набережной реки Иртыш в Ханты -</a:t>
            </a:r>
            <a:r>
              <a:rPr lang="ru-RU" sz="16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Мансийске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Бронзовая девушка с платком в руке встречает и провожает корабли. Задумана как романтический символ славянки, провожающей любимого, отсюда и название памятника «Прощающаяся славянка». </a:t>
            </a:r>
          </a:p>
          <a:p>
            <a:pPr fontAlgn="base"/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Но у жителей города скульптура зачастую ассоциируется с героиней сказки А. Грина «Алые паруса» – девушкой </a:t>
            </a:r>
            <a:r>
              <a:rPr lang="ru-RU" sz="16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Ассоль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поэтому второе название памятника «</a:t>
            </a:r>
            <a:r>
              <a:rPr lang="ru-RU" sz="16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Ассоль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Корабельная». Выполнен памятник из бронзы. Установлен в 2005 году. </a:t>
            </a:r>
          </a:p>
          <a:p>
            <a:endParaRPr lang="ru-RU" b="0" i="0" dirty="0">
              <a:solidFill>
                <a:srgbClr val="333333"/>
              </a:solidFill>
              <a:effectLst/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41924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49006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4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Памятники реальным людям </a:t>
            </a:r>
            <a:endParaRPr lang="ru-RU" sz="2400" b="1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http://files.vm.ru/photo/vecherka/2013/08/doc6b87sncufkx1bni5n304_800_4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836712"/>
            <a:ext cx="2671497" cy="345638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2.bp.blogspot.com/-AVmONokFI2k/VMiEnZy2G3I/AAAAAAAABZg/vBdgmdfnQFE/s1600/%D0%91%D0%B0%D1%80%D0%BE%D0%BD%2B%D0%9C%D1%8E%D0%BD%D1%85%D0%B3%D0%B0%D1%83%D0%B7%D0%B5%D0%BD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856" y="756340"/>
            <a:ext cx="3024336" cy="35283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72290" y="4293096"/>
            <a:ext cx="8352928" cy="25391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Памятнику Барону Мюнхгаузену</a:t>
            </a:r>
          </a:p>
          <a:p>
            <a:r>
              <a:rPr lang="ru-RU" sz="11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100" dirty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  Его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поставили в Калининграде. Скульптура подарена городу в 2005 году жителями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Боденвердена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, откуда был родом прототип барона Мюнхгаузена – Карл Иероним Фридрих барон фон Мюнхгаузен. Так же известно, что барон дважды посещал Кёнигсберг – по дороге в Санкт-Петербург и обратно. На постаменте с одной стороны выбита надпись «Кёнигсберг», а с другой – «Калининград», дабы подчеркнуть историческую связь немецкого города с русским.</a:t>
            </a:r>
            <a:br>
              <a:rPr lang="ru-RU" sz="1200" dirty="0">
                <a:latin typeface="Times New Roman" pitchFamily="18" charset="0"/>
                <a:cs typeface="Times New Roman" pitchFamily="18" charset="0"/>
              </a:rPr>
            </a:b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Кстати, еще один памятник находится у столичного метро «Молодежная», где скульптор А. Орлов в 2005 году установил памятник Барону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Мюнхаузену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, вытягивающему самого себя и свою лошадь из болота за волосы. Он был установлен к дню 750-летия города. Скульптура стала подарком от немецкого города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Боденведена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. Некоторое время памятник считали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самостроем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и хотели снести, но монумент «прижился». </a:t>
            </a:r>
            <a:r>
              <a:rPr lang="ru-RU" sz="1200" dirty="0"/>
              <a:t> </a:t>
            </a:r>
            <a:endParaRPr lang="ru-RU" sz="1200" dirty="0" smtClean="0"/>
          </a:p>
          <a:p>
            <a:r>
              <a:rPr lang="ru-RU" sz="1200" dirty="0"/>
              <a:t> </a:t>
            </a:r>
            <a:r>
              <a:rPr lang="ru-RU" sz="1200" dirty="0" smtClean="0"/>
              <a:t>       </a:t>
            </a:r>
            <a:r>
              <a:rPr lang="ru-RU" sz="1200" b="1" i="1" dirty="0" smtClean="0">
                <a:latin typeface="Times New Roman" pitchFamily="18" charset="0"/>
                <a:cs typeface="Times New Roman" pitchFamily="18" charset="0"/>
              </a:rPr>
              <a:t>Немногие </a:t>
            </a:r>
            <a:r>
              <a:rPr lang="ru-RU" sz="1200" b="1" i="1" dirty="0">
                <a:latin typeface="Times New Roman" pitchFamily="18" charset="0"/>
                <a:cs typeface="Times New Roman" pitchFamily="18" charset="0"/>
              </a:rPr>
              <a:t>знают, что барон действительно существовал во времена императорской России. Десять лет своей жизни он провел на службе у нашего отечества. Барон принимал участие в турецкой войне, а прославился он благодаря своему таланту рассказывать удивительные истории в сочетании с юмором и вымыслом. </a:t>
            </a:r>
          </a:p>
        </p:txBody>
      </p:sp>
    </p:spTree>
    <p:extLst>
      <p:ext uri="{BB962C8B-B14F-4D97-AF65-F5344CB8AC3E}">
        <p14:creationId xmlns:p14="http://schemas.microsoft.com/office/powerpoint/2010/main" val="491836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60648"/>
            <a:ext cx="5950909" cy="266429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99592" y="3212976"/>
            <a:ext cx="756084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Памятник героям фильма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«Любовь и голуби» в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г.Черемхово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2011 году  в сибирском городке угольщиков открыли памятник героям кинокомедии Владимира Меньшова «Любовь и голуби» (Иркутская область, город Черемхово). Здесь родился автор пьесы, по мотивам которой снят фильм,  Владимир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Гуркин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Кстати герои фильма - это реальные люди, жившие в этом городе и события, описанные в фильме происходили на самом деле.</a:t>
            </a:r>
          </a:p>
        </p:txBody>
      </p:sp>
    </p:spTree>
    <p:extLst>
      <p:ext uri="{BB962C8B-B14F-4D97-AF65-F5344CB8AC3E}">
        <p14:creationId xmlns:p14="http://schemas.microsoft.com/office/powerpoint/2010/main" val="3608930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50405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Необычные памятники</a:t>
            </a:r>
            <a:endParaRPr lang="ru-RU" sz="2400" b="1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 descr="http://4.bp.blogspot.com/-xkvhiij01yI/VMh0A9SvL-I/AAAAAAAABWQ/1SIPpnY22yo/s1600/%D0%BD%D0%B5%D0%B2%D0%B8%D0%B4%D0%B8%D0%BC%D0%BA%D0%B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14" y="1016126"/>
            <a:ext cx="4039037" cy="26288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49340" y="3678743"/>
            <a:ext cx="394218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Человек-невидимка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В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1999 году в Екатеринбурге появился памятник Человеку-невидимке. Это плита размером метр на метр, с отпечатками ступней и с надписью: “Первый в мире памятник Человеку-невидимке, герою новеллы Герберта Уэллса”. Памятник стал местом свиданий и фотографирований. Авторы проекта: литератор Евгений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Касимов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и художник Александр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Шабуров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6899" y="1016126"/>
            <a:ext cx="2430117" cy="26626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241199" y="3543399"/>
            <a:ext cx="4824536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Памятник Носу майора Ковалева, героя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повести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Гоголя.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  К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числу самых необычных памятников Петербурга причислен "Нос майора Ковалева". Памятник скульптора Р.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Габриадзе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был установлен в октябре 1995 года на фасаде дома по проспекту Римского-Корсакова. Прототипом для него послужил орган обоняния литературного героя повести Н. В. Гоголя, которая так и называется - "Нос". Памятник изготовлен из цветного мрамора и весит около ста килограмм. Как известно, нос майора Ковалева имел обыкновение покидать своего владельца и свободно разгуливать по городу и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имеено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поэтому мы и поместили его в эту серию. И в 2002 году памятник исчез. Как шутили жители Петербурга, он просто по привычке отправился прогуляться. К счастью, в 2003 году барельеф с изображением носа был найден на лестничной площадке дома № 15 на Средней Подьяческой улице, совсем недалеко от своего законного местоположения, и установлен на прежнее место.</a:t>
            </a:r>
          </a:p>
        </p:txBody>
      </p:sp>
    </p:spTree>
    <p:extLst>
      <p:ext uri="{BB962C8B-B14F-4D97-AF65-F5344CB8AC3E}">
        <p14:creationId xmlns:p14="http://schemas.microsoft.com/office/powerpoint/2010/main" val="4095337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57606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Памятники животным </a:t>
            </a:r>
            <a:endParaRPr lang="ru-RU" sz="2400" b="1" u="sng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764704"/>
            <a:ext cx="2880320" cy="29523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79512" y="3861048"/>
            <a:ext cx="4320479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Белый Бим Черное Ухо</a:t>
            </a:r>
          </a:p>
          <a:p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      Самый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трогательный советский фильм семидесятых и прекрасная книга Г.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Троепольского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"Белый Бим Черное Ухо". Сколько же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же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детских слез было пролито над судьбой верного сеттера. Бим, до сих пор не нашедший своего хозяина, сидит в Воронеже - на площади перед театром кукол прямо на земле. К нему можно подойти, погладить, но сдвинуть бронзовую фигурку с места нельзя - он упорно ждет того единственного, кому раз и навсегда подарил свое собачье сердце. К сожалению, Гавриилу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Троепольскому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не суждено было увидеть своего любимого Бима в металле — памятник был открыт в 1998 году через три года после смерти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писателя.Авторы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памятника - скульпторы Эльза Пак и Иван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Дикунов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902963"/>
            <a:ext cx="3528392" cy="26462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4"/>
          <p:cNvSpPr>
            <a:spLocks noChangeArrowheads="1"/>
          </p:cNvSpPr>
          <p:nvPr/>
        </p:nvSpPr>
        <p:spPr bwMode="auto">
          <a:xfrm rot="10800000" flipV="1">
            <a:off x="4544301" y="4097397"/>
            <a:ext cx="4079218" cy="166199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457200" marR="0" lvl="1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                  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Памятник</a:t>
            </a:r>
            <a:r>
              <a:rPr kumimoji="0" lang="ru-RU" sz="1200" b="1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Бременским музыкантам</a:t>
            </a: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       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Братья Гримм, Якоб и Вильгельм, при жизни были знамениты как серьезные ученые, но даже сами не предполагали, что всемирную славу, славу на века им принесут вовсе не научные труды, а сказки, которые они собирали по всей Германии.                              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cs typeface="Times New Roman" pitchFamily="18" charset="0"/>
              </a:rPr>
              <a:t>В немецком городе Бремене выстроили свою пирамиду у стен ратуши знаменитые бременские музыканты – Осёл, Пёс, Кот и Петух. Такими их изваял в бронзе профессор Герхард Маркс</a:t>
            </a:r>
          </a:p>
        </p:txBody>
      </p:sp>
      <p:sp>
        <p:nvSpPr>
          <p:cNvPr id="5" name="AutoShape 5" descr="hello_html_m45f2b93d.jpg"/>
          <p:cNvSpPr>
            <a:spLocks noChangeAspect="1" noChangeArrowheads="1"/>
          </p:cNvSpPr>
          <p:nvPr/>
        </p:nvSpPr>
        <p:spPr bwMode="auto">
          <a:xfrm>
            <a:off x="4408488" y="-1568450"/>
            <a:ext cx="2914650" cy="2895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6089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59760" y="476672"/>
            <a:ext cx="6512511" cy="432048"/>
          </a:xfrm>
        </p:spPr>
        <p:txBody>
          <a:bodyPr/>
          <a:lstStyle/>
          <a:p>
            <a:pPr marL="0" indent="0" algn="ctr">
              <a:buNone/>
            </a:pPr>
            <a:r>
              <a:rPr lang="ru-RU" sz="2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Заключение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971600" y="1124744"/>
            <a:ext cx="7488832" cy="4254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Таким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образом, после изучения литературы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мы пришли к выводу, что выбранная нами тема достаточно актуальна.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Наша гипотеза подтвердилась. </a:t>
            </a:r>
          </a:p>
          <a:p>
            <a:pPr>
              <a:lnSpc>
                <a:spcPct val="150000"/>
              </a:lnSpc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К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сожалению, сегодня многие люди мало читают, плохо ориентируются в литературном потоке, не знают героев художественных произведений, их авторов.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Мы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думаем, что презентация памятников литературным героям, которую мы составили, будет способствовать приобщению детей к чтению. Ведь и сами скульптуры призваны влиять на людей, учить их быть добрыми, верными, отважными и благородными, дарить счастье общения. Кроме того, мы узнали, что появление такого рода памятников связано, прежде всего, с популярностью конкретного персонажа. Иногда одному и тому же литературному герою устанавливают несколько памятников в разных городах и разных странах. 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     Мы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рассказали лишь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 13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памятниках литературным героям. А сколько их ещё существует! История каждого уникальна и заслуживает того, чтобы продолжить их изучение. Надеемся, что наша работа поможет сверстникам расширить свой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кругозор.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7626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764704"/>
            <a:ext cx="7272808" cy="5328592"/>
          </a:xfrm>
        </p:spPr>
        <p:txBody>
          <a:bodyPr/>
          <a:lstStyle/>
          <a:p>
            <a:pPr marL="0" indent="0" algn="ctr">
              <a:buNone/>
            </a:pP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Список литературы</a:t>
            </a:r>
            <a:b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nternet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ресурсы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6925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351</TotalTime>
  <Words>1031</Words>
  <Application>Microsoft Office PowerPoint</Application>
  <PresentationFormat>Экран (4:3)</PresentationFormat>
  <Paragraphs>85</Paragraphs>
  <Slides>13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Воздушный поток</vt:lpstr>
      <vt:lpstr>Информационный проект на тему   «Памятники литературным героям»</vt:lpstr>
      <vt:lpstr>Презентация PowerPoint</vt:lpstr>
      <vt:lpstr>Презентация PowerPoint</vt:lpstr>
      <vt:lpstr>Презентация PowerPoint</vt:lpstr>
      <vt:lpstr>Презентация PowerPoint</vt:lpstr>
      <vt:lpstr>Символы страны</vt:lpstr>
      <vt:lpstr>Презентация PowerPoint</vt:lpstr>
      <vt:lpstr>Памятники реальным людям </vt:lpstr>
      <vt:lpstr>Презентация PowerPoint</vt:lpstr>
      <vt:lpstr>Необычные памятники</vt:lpstr>
      <vt:lpstr>Памятники животным </vt:lpstr>
      <vt:lpstr>Заключение</vt:lpstr>
      <vt:lpstr>Список литературы  Internet ресурсы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Comp</cp:lastModifiedBy>
  <cp:revision>27</cp:revision>
  <dcterms:created xsi:type="dcterms:W3CDTF">2019-05-15T12:11:07Z</dcterms:created>
  <dcterms:modified xsi:type="dcterms:W3CDTF">2022-11-09T11:11:29Z</dcterms:modified>
</cp:coreProperties>
</file>