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6"/>
  </p:handoutMasterIdLst>
  <p:sldIdLst>
    <p:sldId id="260" r:id="rId2"/>
    <p:sldId id="257" r:id="rId3"/>
    <p:sldId id="258" r:id="rId4"/>
    <p:sldId id="259" r:id="rId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464" y="-84"/>
      </p:cViewPr>
      <p:guideLst>
        <p:guide orient="horz" pos="2160"/>
        <p:guide pos="2880"/>
      </p:guideLst>
    </p:cSldViewPr>
  </p:slideViewPr>
  <p:notesTextViewPr>
    <p:cViewPr>
      <p:scale>
        <a:sx n="1" d="1"/>
        <a:sy n="1" d="1"/>
      </p:scale>
      <p:origin x="0" y="0"/>
    </p:cViewPr>
  </p:notesTextViewPr>
  <p:notesViewPr>
    <p:cSldViewPr>
      <p:cViewPr varScale="1">
        <p:scale>
          <a:sx n="68" d="100"/>
          <a:sy n="68" d="100"/>
        </p:scale>
        <p:origin x="-1566"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56324AE-D843-4875-8573-A0430AB062EB}" type="datetimeFigureOut">
              <a:rPr lang="ru-RU" smtClean="0"/>
              <a:t>02.03.2022</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4B23B20-8184-4F58-A163-F470DA144344}" type="slidenum">
              <a:rPr lang="ru-RU" smtClean="0"/>
              <a:t>‹#›</a:t>
            </a:fld>
            <a:endParaRPr lang="ru-RU"/>
          </a:p>
        </p:txBody>
      </p:sp>
    </p:spTree>
    <p:extLst>
      <p:ext uri="{BB962C8B-B14F-4D97-AF65-F5344CB8AC3E}">
        <p14:creationId xmlns:p14="http://schemas.microsoft.com/office/powerpoint/2010/main" val="21224480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48DCFE1-D871-4C5F-8F09-0220E8124EF5}" type="datetimeFigureOut">
              <a:rPr lang="ru-RU" smtClean="0"/>
              <a:t>02.03.2022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D2CAF9-C54E-4386-8A92-85CB9EEAC127}" type="slidenum">
              <a:rPr lang="ru-RU" smtClean="0"/>
              <a:t>‹#›</a:t>
            </a:fld>
            <a:endParaRPr lang="ru-RU"/>
          </a:p>
        </p:txBody>
      </p:sp>
    </p:spTree>
    <p:extLst>
      <p:ext uri="{BB962C8B-B14F-4D97-AF65-F5344CB8AC3E}">
        <p14:creationId xmlns:p14="http://schemas.microsoft.com/office/powerpoint/2010/main" val="121885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48DCFE1-D871-4C5F-8F09-0220E8124EF5}" type="datetimeFigureOut">
              <a:rPr lang="ru-RU" smtClean="0"/>
              <a:t>02.03.2022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D2CAF9-C54E-4386-8A92-85CB9EEAC127}" type="slidenum">
              <a:rPr lang="ru-RU" smtClean="0"/>
              <a:t>‹#›</a:t>
            </a:fld>
            <a:endParaRPr lang="ru-RU"/>
          </a:p>
        </p:txBody>
      </p:sp>
    </p:spTree>
    <p:extLst>
      <p:ext uri="{BB962C8B-B14F-4D97-AF65-F5344CB8AC3E}">
        <p14:creationId xmlns:p14="http://schemas.microsoft.com/office/powerpoint/2010/main" val="2966775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48DCFE1-D871-4C5F-8F09-0220E8124EF5}" type="datetimeFigureOut">
              <a:rPr lang="ru-RU" smtClean="0"/>
              <a:t>02.03.2022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D2CAF9-C54E-4386-8A92-85CB9EEAC127}" type="slidenum">
              <a:rPr lang="ru-RU" smtClean="0"/>
              <a:t>‹#›</a:t>
            </a:fld>
            <a:endParaRPr lang="ru-RU"/>
          </a:p>
        </p:txBody>
      </p:sp>
    </p:spTree>
    <p:extLst>
      <p:ext uri="{BB962C8B-B14F-4D97-AF65-F5344CB8AC3E}">
        <p14:creationId xmlns:p14="http://schemas.microsoft.com/office/powerpoint/2010/main" val="1740313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48DCFE1-D871-4C5F-8F09-0220E8124EF5}" type="datetimeFigureOut">
              <a:rPr lang="ru-RU" smtClean="0"/>
              <a:t>02.03.2022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D2CAF9-C54E-4386-8A92-85CB9EEAC127}" type="slidenum">
              <a:rPr lang="ru-RU" smtClean="0"/>
              <a:t>‹#›</a:t>
            </a:fld>
            <a:endParaRPr lang="ru-RU"/>
          </a:p>
        </p:txBody>
      </p:sp>
    </p:spTree>
    <p:extLst>
      <p:ext uri="{BB962C8B-B14F-4D97-AF65-F5344CB8AC3E}">
        <p14:creationId xmlns:p14="http://schemas.microsoft.com/office/powerpoint/2010/main" val="1065144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48DCFE1-D871-4C5F-8F09-0220E8124EF5}" type="datetimeFigureOut">
              <a:rPr lang="ru-RU" smtClean="0"/>
              <a:t>02.03.2022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D2CAF9-C54E-4386-8A92-85CB9EEAC127}" type="slidenum">
              <a:rPr lang="ru-RU" smtClean="0"/>
              <a:t>‹#›</a:t>
            </a:fld>
            <a:endParaRPr lang="ru-RU"/>
          </a:p>
        </p:txBody>
      </p:sp>
    </p:spTree>
    <p:extLst>
      <p:ext uri="{BB962C8B-B14F-4D97-AF65-F5344CB8AC3E}">
        <p14:creationId xmlns:p14="http://schemas.microsoft.com/office/powerpoint/2010/main" val="1291522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48DCFE1-D871-4C5F-8F09-0220E8124EF5}" type="datetimeFigureOut">
              <a:rPr lang="ru-RU" smtClean="0"/>
              <a:t>02.03.2022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CD2CAF9-C54E-4386-8A92-85CB9EEAC127}" type="slidenum">
              <a:rPr lang="ru-RU" smtClean="0"/>
              <a:t>‹#›</a:t>
            </a:fld>
            <a:endParaRPr lang="ru-RU"/>
          </a:p>
        </p:txBody>
      </p:sp>
    </p:spTree>
    <p:extLst>
      <p:ext uri="{BB962C8B-B14F-4D97-AF65-F5344CB8AC3E}">
        <p14:creationId xmlns:p14="http://schemas.microsoft.com/office/powerpoint/2010/main" val="623076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48DCFE1-D871-4C5F-8F09-0220E8124EF5}" type="datetimeFigureOut">
              <a:rPr lang="ru-RU" smtClean="0"/>
              <a:t>02.03.2022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CD2CAF9-C54E-4386-8A92-85CB9EEAC127}" type="slidenum">
              <a:rPr lang="ru-RU" smtClean="0"/>
              <a:t>‹#›</a:t>
            </a:fld>
            <a:endParaRPr lang="ru-RU"/>
          </a:p>
        </p:txBody>
      </p:sp>
    </p:spTree>
    <p:extLst>
      <p:ext uri="{BB962C8B-B14F-4D97-AF65-F5344CB8AC3E}">
        <p14:creationId xmlns:p14="http://schemas.microsoft.com/office/powerpoint/2010/main" val="3542290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48DCFE1-D871-4C5F-8F09-0220E8124EF5}" type="datetimeFigureOut">
              <a:rPr lang="ru-RU" smtClean="0"/>
              <a:t>02.03.2022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CD2CAF9-C54E-4386-8A92-85CB9EEAC127}" type="slidenum">
              <a:rPr lang="ru-RU" smtClean="0"/>
              <a:t>‹#›</a:t>
            </a:fld>
            <a:endParaRPr lang="ru-RU"/>
          </a:p>
        </p:txBody>
      </p:sp>
    </p:spTree>
    <p:extLst>
      <p:ext uri="{BB962C8B-B14F-4D97-AF65-F5344CB8AC3E}">
        <p14:creationId xmlns:p14="http://schemas.microsoft.com/office/powerpoint/2010/main" val="2867960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48DCFE1-D871-4C5F-8F09-0220E8124EF5}" type="datetimeFigureOut">
              <a:rPr lang="ru-RU" smtClean="0"/>
              <a:t>02.03.2022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CD2CAF9-C54E-4386-8A92-85CB9EEAC127}" type="slidenum">
              <a:rPr lang="ru-RU" smtClean="0"/>
              <a:t>‹#›</a:t>
            </a:fld>
            <a:endParaRPr lang="ru-RU"/>
          </a:p>
        </p:txBody>
      </p:sp>
    </p:spTree>
    <p:extLst>
      <p:ext uri="{BB962C8B-B14F-4D97-AF65-F5344CB8AC3E}">
        <p14:creationId xmlns:p14="http://schemas.microsoft.com/office/powerpoint/2010/main" val="28338566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48DCFE1-D871-4C5F-8F09-0220E8124EF5}" type="datetimeFigureOut">
              <a:rPr lang="ru-RU" smtClean="0"/>
              <a:t>02.03.2022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CD2CAF9-C54E-4386-8A92-85CB9EEAC127}" type="slidenum">
              <a:rPr lang="ru-RU" smtClean="0"/>
              <a:t>‹#›</a:t>
            </a:fld>
            <a:endParaRPr lang="ru-RU"/>
          </a:p>
        </p:txBody>
      </p:sp>
    </p:spTree>
    <p:extLst>
      <p:ext uri="{BB962C8B-B14F-4D97-AF65-F5344CB8AC3E}">
        <p14:creationId xmlns:p14="http://schemas.microsoft.com/office/powerpoint/2010/main" val="2750390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48DCFE1-D871-4C5F-8F09-0220E8124EF5}" type="datetimeFigureOut">
              <a:rPr lang="ru-RU" smtClean="0"/>
              <a:t>02.03.2022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CD2CAF9-C54E-4386-8A92-85CB9EEAC127}" type="slidenum">
              <a:rPr lang="ru-RU" smtClean="0"/>
              <a:t>‹#›</a:t>
            </a:fld>
            <a:endParaRPr lang="ru-RU"/>
          </a:p>
        </p:txBody>
      </p:sp>
    </p:spTree>
    <p:extLst>
      <p:ext uri="{BB962C8B-B14F-4D97-AF65-F5344CB8AC3E}">
        <p14:creationId xmlns:p14="http://schemas.microsoft.com/office/powerpoint/2010/main" val="979988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8DCFE1-D871-4C5F-8F09-0220E8124EF5}" type="datetimeFigureOut">
              <a:rPr lang="ru-RU" smtClean="0"/>
              <a:t>02.03.2022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D2CAF9-C54E-4386-8A92-85CB9EEAC127}" type="slidenum">
              <a:rPr lang="ru-RU" smtClean="0"/>
              <a:t>‹#›</a:t>
            </a:fld>
            <a:endParaRPr lang="ru-RU"/>
          </a:p>
        </p:txBody>
      </p:sp>
    </p:spTree>
    <p:extLst>
      <p:ext uri="{BB962C8B-B14F-4D97-AF65-F5344CB8AC3E}">
        <p14:creationId xmlns:p14="http://schemas.microsoft.com/office/powerpoint/2010/main" val="40433489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4.jpg"/><Relationship Id="rId1" Type="http://schemas.openxmlformats.org/officeDocument/2006/relationships/slideLayout" Target="../slideLayouts/slideLayout7.xml"/><Relationship Id="rId5" Type="http://schemas.openxmlformats.org/officeDocument/2006/relationships/image" Target="../media/image9.jp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90" y="0"/>
            <a:ext cx="9144000" cy="6857999"/>
          </a:xfrm>
          <a:prstGeom prst="rect">
            <a:avLst/>
          </a:prstGeom>
        </p:spPr>
      </p:pic>
      <p:sp>
        <p:nvSpPr>
          <p:cNvPr id="3" name="Прямоугольник 2"/>
          <p:cNvSpPr/>
          <p:nvPr/>
        </p:nvSpPr>
        <p:spPr>
          <a:xfrm>
            <a:off x="2987824" y="332656"/>
            <a:ext cx="2937520" cy="5816977"/>
          </a:xfrm>
          <a:prstGeom prst="rect">
            <a:avLst/>
          </a:prstGeom>
        </p:spPr>
        <p:txBody>
          <a:bodyPr wrap="square">
            <a:spAutoFit/>
          </a:bodyPr>
          <a:lstStyle/>
          <a:p>
            <a:r>
              <a:rPr lang="ru-RU" sz="1200" dirty="0" smtClean="0">
                <a:solidFill>
                  <a:schemeClr val="accent1">
                    <a:lumMod val="50000"/>
                  </a:schemeClr>
                </a:solidFill>
                <a:latin typeface="Comic Sans MS" pitchFamily="66" charset="0"/>
              </a:rPr>
              <a:t>Экология – это наука, и произошла она от </a:t>
            </a:r>
            <a:r>
              <a:rPr lang="ru-RU" sz="1200" dirty="0" err="1" smtClean="0">
                <a:solidFill>
                  <a:schemeClr val="accent1">
                    <a:lumMod val="50000"/>
                  </a:schemeClr>
                </a:solidFill>
                <a:latin typeface="Comic Sans MS" pitchFamily="66" charset="0"/>
              </a:rPr>
              <a:t>от</a:t>
            </a:r>
            <a:r>
              <a:rPr lang="ru-RU" sz="1200" dirty="0" smtClean="0">
                <a:solidFill>
                  <a:schemeClr val="accent1">
                    <a:lumMod val="50000"/>
                  </a:schemeClr>
                </a:solidFill>
                <a:latin typeface="Comic Sans MS" pitchFamily="66" charset="0"/>
              </a:rPr>
              <a:t> др. -греч. Слова - дом, жилище, место обитания. Это всё живое, что нас окружает, чем мы дышим и живём.  И в дошкольной педагогике появлялось новое направление воспитания - экологическое воспитание.</a:t>
            </a:r>
          </a:p>
          <a:p>
            <a:r>
              <a:rPr lang="ru-RU" sz="1200" dirty="0" smtClean="0">
                <a:solidFill>
                  <a:schemeClr val="accent1">
                    <a:lumMod val="50000"/>
                  </a:schemeClr>
                </a:solidFill>
                <a:latin typeface="Comic Sans MS" pitchFamily="66" charset="0"/>
              </a:rPr>
              <a:t>   С первых лет жизни у детей формулируется начало экологической культуры. Дети видят дома, как мама ухаживает за цветами, кошкой или собакой. Они сами тянутся ко всему живому, им хочется погладить животное и полюбоваться красивыми цветами.</a:t>
            </a:r>
          </a:p>
          <a:p>
            <a:r>
              <a:rPr lang="ru-RU" sz="1200" dirty="0" smtClean="0">
                <a:solidFill>
                  <a:schemeClr val="accent1">
                    <a:lumMod val="50000"/>
                  </a:schemeClr>
                </a:solidFill>
                <a:latin typeface="Comic Sans MS" pitchFamily="66" charset="0"/>
              </a:rPr>
              <a:t>     Подрастая, дети узнают, что каждое существо имеет свой «дом», в котором есть всё для его жизни. Экологическое воспитание - это и есть познание живого, которое окружает ребенка, в своей среде обитания, и наша главная задача, научить их охранять и беречь то, что они видят. Нужно доступно объяснить ребенку, что ломать ветку дерева нельзя, особенно зимой. Обратите внимание ребёнка на красоту, какие они красивые в инее. Зимой они спят и у них только мы защитники.</a:t>
            </a:r>
            <a:endParaRPr lang="ru-RU" sz="1200" dirty="0">
              <a:solidFill>
                <a:schemeClr val="accent1">
                  <a:lumMod val="50000"/>
                </a:schemeClr>
              </a:solidFill>
              <a:latin typeface="Comic Sans MS" pitchFamily="66" charset="0"/>
            </a:endParaRPr>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122" y="3429000"/>
            <a:ext cx="2703754" cy="33843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Прямоугольник 5"/>
          <p:cNvSpPr/>
          <p:nvPr/>
        </p:nvSpPr>
        <p:spPr>
          <a:xfrm>
            <a:off x="-19362" y="114390"/>
            <a:ext cx="2915816" cy="6740307"/>
          </a:xfrm>
          <a:prstGeom prst="rect">
            <a:avLst/>
          </a:prstGeom>
        </p:spPr>
        <p:txBody>
          <a:bodyPr wrap="square">
            <a:spAutoFit/>
          </a:bodyPr>
          <a:lstStyle/>
          <a:p>
            <a:r>
              <a:rPr lang="ru-RU" sz="1200" dirty="0" smtClean="0">
                <a:solidFill>
                  <a:schemeClr val="accent1">
                    <a:lumMod val="50000"/>
                  </a:schemeClr>
                </a:solidFill>
                <a:latin typeface="Comic Sans MS" pitchFamily="66" charset="0"/>
              </a:rPr>
              <a:t>Нужно корни укрыть снегом, объясняя, что мы помогаем им выжить зимой. Бывая с детьми зимой в лесу, обратите внимание на тишину в лесу, её красоту и как хорошо дышится в лесу.</a:t>
            </a:r>
          </a:p>
          <a:p>
            <a:r>
              <a:rPr lang="ru-RU" sz="1200" dirty="0" smtClean="0">
                <a:solidFill>
                  <a:schemeClr val="accent1">
                    <a:lumMod val="50000"/>
                  </a:schemeClr>
                </a:solidFill>
                <a:latin typeface="Comic Sans MS" pitchFamily="66" charset="0"/>
              </a:rPr>
              <a:t>Весной природа преображается, и мы радуемся каждой новой травинке и новым листочком. Начинается работа на даче и дети помогают вам пусть совсем мало, но они тянутся к этому, видя, как этим занимаетесь вы. У дачных массивов есть лес, вы бываете там с детьми. Мы все тянемся к природе, чтобы отдохнуть, подышать свежим воздухом, послушать журчание ручейка. Мы взрослые собираем цветы и лекарственные травы, нарвите только столько, сколько вам нужно, и старайтесь не рвать с корнями.</a:t>
            </a:r>
          </a:p>
          <a:p>
            <a:r>
              <a:rPr lang="ru-RU" sz="1200" dirty="0" smtClean="0">
                <a:solidFill>
                  <a:schemeClr val="accent1">
                    <a:lumMod val="50000"/>
                  </a:schemeClr>
                </a:solidFill>
                <a:latin typeface="Comic Sans MS" pitchFamily="66" charset="0"/>
              </a:rPr>
              <a:t>    Собирая в лесу грибы и ягоды, берите только те, которые вы знаете, а другие не трогайте. Они нужны животным, они ими питаются и лечатся. Как, например, гриб мухомор, он такой красивый, полюбуйтесь им, но не трогайте его, придёт лось и он ему пригодится для лечения. Чтобы грибы не исчезали у нашего леса, не нарушайте грибницу, объясните детям, что грибы нужно срезать ножиком, здесь вырастет новый гриб.</a:t>
            </a:r>
            <a:endParaRPr lang="ru-RU" sz="1200" dirty="0">
              <a:solidFill>
                <a:schemeClr val="accent1">
                  <a:lumMod val="50000"/>
                </a:schemeClr>
              </a:solidFill>
              <a:latin typeface="Comic Sans MS" pitchFamily="66" charset="0"/>
            </a:endParaRPr>
          </a:p>
        </p:txBody>
      </p:sp>
      <p:sp>
        <p:nvSpPr>
          <p:cNvPr id="7" name="TextBox 6"/>
          <p:cNvSpPr txBox="1"/>
          <p:nvPr/>
        </p:nvSpPr>
        <p:spPr>
          <a:xfrm>
            <a:off x="6179471" y="114390"/>
            <a:ext cx="2953053" cy="769441"/>
          </a:xfrm>
          <a:prstGeom prst="rect">
            <a:avLst/>
          </a:prstGeom>
          <a:noFill/>
        </p:spPr>
        <p:txBody>
          <a:bodyPr wrap="none" rtlCol="0">
            <a:spAutoFit/>
          </a:bodyPr>
          <a:lstStyle/>
          <a:p>
            <a:pPr algn="ctr"/>
            <a:r>
              <a:rPr lang="ru-RU" sz="1100" dirty="0" smtClean="0">
                <a:solidFill>
                  <a:schemeClr val="accent1">
                    <a:lumMod val="50000"/>
                  </a:schemeClr>
                </a:solidFill>
                <a:latin typeface="Times New Roman" pitchFamily="18" charset="0"/>
                <a:cs typeface="Times New Roman" pitchFamily="18" charset="0"/>
              </a:rPr>
              <a:t>Муниципальное автономное дошкольное </a:t>
            </a:r>
          </a:p>
          <a:p>
            <a:pPr algn="ctr"/>
            <a:r>
              <a:rPr lang="ru-RU" sz="1100" dirty="0" smtClean="0">
                <a:solidFill>
                  <a:schemeClr val="accent1">
                    <a:lumMod val="50000"/>
                  </a:schemeClr>
                </a:solidFill>
                <a:latin typeface="Times New Roman" pitchFamily="18" charset="0"/>
                <a:cs typeface="Times New Roman" pitchFamily="18" charset="0"/>
              </a:rPr>
              <a:t>Образовательное учреждение центр развития </a:t>
            </a:r>
          </a:p>
          <a:p>
            <a:pPr algn="ctr"/>
            <a:r>
              <a:rPr lang="ru-RU" sz="1100" dirty="0" smtClean="0">
                <a:solidFill>
                  <a:schemeClr val="accent1">
                    <a:lumMod val="50000"/>
                  </a:schemeClr>
                </a:solidFill>
                <a:latin typeface="Times New Roman" pitchFamily="18" charset="0"/>
                <a:cs typeface="Times New Roman" pitchFamily="18" charset="0"/>
              </a:rPr>
              <a:t>Ребенка д/с №18 «Светлячок» </a:t>
            </a:r>
            <a:r>
              <a:rPr lang="ru-RU" sz="1100" dirty="0" err="1" smtClean="0">
                <a:solidFill>
                  <a:schemeClr val="accent1">
                    <a:lumMod val="50000"/>
                  </a:schemeClr>
                </a:solidFill>
                <a:latin typeface="Times New Roman" pitchFamily="18" charset="0"/>
                <a:cs typeface="Times New Roman" pitchFamily="18" charset="0"/>
              </a:rPr>
              <a:t>г.Кумертау</a:t>
            </a:r>
            <a:endParaRPr lang="ru-RU" sz="1100" dirty="0" smtClean="0">
              <a:solidFill>
                <a:schemeClr val="accent1">
                  <a:lumMod val="50000"/>
                </a:schemeClr>
              </a:solidFill>
              <a:latin typeface="Times New Roman" pitchFamily="18" charset="0"/>
              <a:cs typeface="Times New Roman" pitchFamily="18" charset="0"/>
            </a:endParaRPr>
          </a:p>
          <a:p>
            <a:pPr algn="ctr"/>
            <a:r>
              <a:rPr lang="ru-RU" sz="1100" dirty="0" smtClean="0">
                <a:solidFill>
                  <a:schemeClr val="accent1">
                    <a:lumMod val="50000"/>
                  </a:schemeClr>
                </a:solidFill>
                <a:latin typeface="Times New Roman" pitchFamily="18" charset="0"/>
                <a:cs typeface="Times New Roman" pitchFamily="18" charset="0"/>
              </a:rPr>
              <a:t>Республики Башкортостан</a:t>
            </a:r>
            <a:endParaRPr lang="ru-RU" sz="1100" dirty="0">
              <a:solidFill>
                <a:schemeClr val="accent1">
                  <a:lumMod val="50000"/>
                </a:schemeClr>
              </a:solidFill>
              <a:latin typeface="Times New Roman" pitchFamily="18" charset="0"/>
              <a:cs typeface="Times New Roman" pitchFamily="18" charset="0"/>
            </a:endParaRPr>
          </a:p>
        </p:txBody>
      </p:sp>
      <p:sp>
        <p:nvSpPr>
          <p:cNvPr id="8" name="TextBox 7"/>
          <p:cNvSpPr txBox="1"/>
          <p:nvPr/>
        </p:nvSpPr>
        <p:spPr>
          <a:xfrm>
            <a:off x="6304731" y="1124744"/>
            <a:ext cx="2703754" cy="1815882"/>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ru-RU" sz="1600" dirty="0" smtClean="0">
                <a:latin typeface="Comic Sans MS" pitchFamily="66" charset="0"/>
              </a:rPr>
              <a:t>Буклет</a:t>
            </a:r>
          </a:p>
          <a:p>
            <a:pPr algn="ctr"/>
            <a:r>
              <a:rPr lang="ru-RU" sz="1600" dirty="0" smtClean="0">
                <a:latin typeface="Comic Sans MS" pitchFamily="66" charset="0"/>
              </a:rPr>
              <a:t>Для родителей подготовительной группы группы</a:t>
            </a:r>
          </a:p>
          <a:p>
            <a:pPr algn="ctr"/>
            <a:r>
              <a:rPr lang="ru-RU" sz="1600" dirty="0" smtClean="0">
                <a:latin typeface="Comic Sans MS" pitchFamily="66" charset="0"/>
              </a:rPr>
              <a:t>«Экологическое воспитание детей в семье»</a:t>
            </a:r>
            <a:endParaRPr lang="ru-RU" sz="1600" dirty="0">
              <a:latin typeface="Comic Sans MS" pitchFamily="66" charset="0"/>
            </a:endParaRPr>
          </a:p>
        </p:txBody>
      </p:sp>
      <p:sp>
        <p:nvSpPr>
          <p:cNvPr id="9" name="TextBox 8"/>
          <p:cNvSpPr txBox="1"/>
          <p:nvPr/>
        </p:nvSpPr>
        <p:spPr>
          <a:xfrm>
            <a:off x="6154210" y="3087402"/>
            <a:ext cx="2853666" cy="261610"/>
          </a:xfrm>
          <a:prstGeom prst="rect">
            <a:avLst/>
          </a:prstGeom>
          <a:noFill/>
        </p:spPr>
        <p:txBody>
          <a:bodyPr wrap="none" rtlCol="0">
            <a:spAutoFit/>
          </a:bodyPr>
          <a:lstStyle/>
          <a:p>
            <a:r>
              <a:rPr lang="ru-RU" sz="1100" dirty="0" smtClean="0">
                <a:solidFill>
                  <a:schemeClr val="accent1">
                    <a:lumMod val="50000"/>
                  </a:schemeClr>
                </a:solidFill>
                <a:latin typeface="Times New Roman" pitchFamily="18" charset="0"/>
                <a:cs typeface="Times New Roman" pitchFamily="18" charset="0"/>
              </a:rPr>
              <a:t>Подготовила: </a:t>
            </a:r>
            <a:r>
              <a:rPr lang="ru-RU" sz="1100" dirty="0" err="1" smtClean="0">
                <a:solidFill>
                  <a:schemeClr val="accent1">
                    <a:lumMod val="50000"/>
                  </a:schemeClr>
                </a:solidFill>
                <a:latin typeface="Times New Roman" pitchFamily="18" charset="0"/>
                <a:cs typeface="Times New Roman" pitchFamily="18" charset="0"/>
              </a:rPr>
              <a:t>Рафикова</a:t>
            </a:r>
            <a:r>
              <a:rPr lang="ru-RU" sz="1100" dirty="0" smtClean="0">
                <a:solidFill>
                  <a:schemeClr val="accent1">
                    <a:lumMod val="50000"/>
                  </a:schemeClr>
                </a:solidFill>
                <a:latin typeface="Times New Roman" pitchFamily="18" charset="0"/>
                <a:cs typeface="Times New Roman" pitchFamily="18" charset="0"/>
              </a:rPr>
              <a:t> Ильмира </a:t>
            </a:r>
            <a:r>
              <a:rPr lang="ru-RU" sz="1100" dirty="0" err="1" smtClean="0">
                <a:solidFill>
                  <a:schemeClr val="accent1">
                    <a:lumMod val="50000"/>
                  </a:schemeClr>
                </a:solidFill>
                <a:latin typeface="Times New Roman" pitchFamily="18" charset="0"/>
                <a:cs typeface="Times New Roman" pitchFamily="18" charset="0"/>
              </a:rPr>
              <a:t>Дикатовна</a:t>
            </a:r>
            <a:endParaRPr lang="ru-RU" sz="1100" dirty="0">
              <a:solidFill>
                <a:schemeClr val="accent1">
                  <a:lumMod val="50000"/>
                </a:schemeClr>
              </a:solidFill>
              <a:latin typeface="Times New Roman" pitchFamily="18" charset="0"/>
              <a:cs typeface="Times New Roman" pitchFamily="18" charset="0"/>
            </a:endParaRPr>
          </a:p>
        </p:txBody>
      </p:sp>
      <p:sp>
        <p:nvSpPr>
          <p:cNvPr id="2" name="TextBox 1"/>
          <p:cNvSpPr txBox="1"/>
          <p:nvPr/>
        </p:nvSpPr>
        <p:spPr>
          <a:xfrm>
            <a:off x="6304120" y="6525344"/>
            <a:ext cx="2703754" cy="276999"/>
          </a:xfrm>
          <a:prstGeom prst="rect">
            <a:avLst/>
          </a:prstGeom>
          <a:noFill/>
        </p:spPr>
        <p:txBody>
          <a:bodyPr wrap="square" rtlCol="0">
            <a:spAutoFit/>
          </a:bodyPr>
          <a:lstStyle/>
          <a:p>
            <a:pPr algn="ctr"/>
            <a:r>
              <a:rPr lang="ru-RU" sz="1200" dirty="0" smtClean="0">
                <a:solidFill>
                  <a:schemeClr val="tx2">
                    <a:lumMod val="50000"/>
                  </a:schemeClr>
                </a:solidFill>
              </a:rPr>
              <a:t>2022 год</a:t>
            </a:r>
            <a:endParaRPr lang="ru-RU" sz="1200" dirty="0">
              <a:solidFill>
                <a:schemeClr val="tx2">
                  <a:lumMod val="50000"/>
                </a:schemeClr>
              </a:solidFill>
            </a:endParaRPr>
          </a:p>
        </p:txBody>
      </p:sp>
    </p:spTree>
    <p:extLst>
      <p:ext uri="{BB962C8B-B14F-4D97-AF65-F5344CB8AC3E}">
        <p14:creationId xmlns:p14="http://schemas.microsoft.com/office/powerpoint/2010/main" val="973045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a:ln>
            <a:noFill/>
          </a:ln>
          <a:effectLst>
            <a:softEdge rad="112500"/>
          </a:effectLst>
        </p:spPr>
      </p:pic>
      <p:sp>
        <p:nvSpPr>
          <p:cNvPr id="2" name="Прямоугольник 1"/>
          <p:cNvSpPr/>
          <p:nvPr/>
        </p:nvSpPr>
        <p:spPr>
          <a:xfrm>
            <a:off x="6231632" y="12472"/>
            <a:ext cx="2880320" cy="5909310"/>
          </a:xfrm>
          <a:prstGeom prst="rect">
            <a:avLst/>
          </a:prstGeom>
        </p:spPr>
        <p:txBody>
          <a:bodyPr wrap="square">
            <a:spAutoFit/>
          </a:bodyPr>
          <a:lstStyle/>
          <a:p>
            <a:r>
              <a:rPr lang="ru-RU" sz="1200" dirty="0">
                <a:solidFill>
                  <a:schemeClr val="accent1">
                    <a:lumMod val="50000"/>
                  </a:schemeClr>
                </a:solidFill>
                <a:latin typeface="Comic Sans MS" pitchFamily="66" charset="0"/>
              </a:rPr>
              <a:t>Дети часто поступают жестоко с природой и во всём этом виноваты мы взрослые. Не смогли научить видеть красивое, и заботится о том, чтобы все, что окружает нас, только радовало. Накормите птиц, повесьте кормушку за окном или на балконе. Ребёнок сам будет класть туда корм. Хотите порадовать ребёнка, заведите ему попугайчиков или щегла, черепаху или хомячка. Объясните и научите, как правильно за ними ухаживать и ребёнок будет счастлив. У многих детей есть мечта иметь друга рядом, это котёнок или щенок. И если вы завели себе животное дома, не выбрасывайте их на улицу, когда они подрастут, ведь животные и доверяют людям. Пожелание вам воспитывать у детей чувство сострадания, учите видеть красоту окружающего мира, и это не пройдёт даром. Если ребенок будет бережно относится ко всему - ваше воспитание не пройдёт даром. Они будут внимательны не только к окружающему миру, но и к вам взрослым.</a:t>
            </a:r>
          </a:p>
          <a:p>
            <a:endParaRPr lang="ru-RU" dirty="0"/>
          </a:p>
        </p:txBody>
      </p:sp>
      <p:sp>
        <p:nvSpPr>
          <p:cNvPr id="5" name="TextBox 4"/>
          <p:cNvSpPr txBox="1"/>
          <p:nvPr/>
        </p:nvSpPr>
        <p:spPr>
          <a:xfrm>
            <a:off x="0" y="332656"/>
            <a:ext cx="2915817" cy="6155531"/>
          </a:xfrm>
          <a:prstGeom prst="rect">
            <a:avLst/>
          </a:prstGeom>
          <a:noFill/>
        </p:spPr>
        <p:txBody>
          <a:bodyPr wrap="square" rtlCol="0">
            <a:spAutoFit/>
          </a:bodyPr>
          <a:lstStyle/>
          <a:p>
            <a:pPr algn="ctr"/>
            <a:r>
              <a:rPr lang="ru-RU" sz="1600" dirty="0" smtClean="0">
                <a:solidFill>
                  <a:schemeClr val="accent1">
                    <a:lumMod val="50000"/>
                  </a:schemeClr>
                </a:solidFill>
                <a:latin typeface="Comic Sans MS" pitchFamily="66" charset="0"/>
              </a:rPr>
              <a:t>Прочтите детям о природе:</a:t>
            </a:r>
          </a:p>
          <a:p>
            <a:pPr marL="171450" indent="-171450">
              <a:buFont typeface="Wingdings" pitchFamily="2" charset="2"/>
              <a:buChar char="v"/>
            </a:pPr>
            <a:endParaRPr lang="ru-RU" sz="1200" dirty="0" smtClean="0">
              <a:solidFill>
                <a:schemeClr val="accent1">
                  <a:lumMod val="50000"/>
                </a:schemeClr>
              </a:solidFill>
              <a:latin typeface="Comic Sans MS" pitchFamily="66" charset="0"/>
            </a:endParaRPr>
          </a:p>
          <a:p>
            <a:r>
              <a:rPr lang="ru-RU" sz="1200" dirty="0" smtClean="0">
                <a:solidFill>
                  <a:schemeClr val="accent1">
                    <a:lumMod val="50000"/>
                  </a:schemeClr>
                </a:solidFill>
                <a:latin typeface="Comic Sans MS" pitchFamily="66" charset="0"/>
              </a:rPr>
              <a:t> </a:t>
            </a:r>
          </a:p>
          <a:p>
            <a:pPr marL="171450" indent="-171450">
              <a:buFont typeface="Wingdings" pitchFamily="2" charset="2"/>
              <a:buChar char="v"/>
            </a:pPr>
            <a:r>
              <a:rPr lang="ru-RU" sz="1200" dirty="0" smtClean="0">
                <a:solidFill>
                  <a:schemeClr val="accent1">
                    <a:lumMod val="50000"/>
                  </a:schemeClr>
                </a:solidFill>
                <a:latin typeface="Comic Sans MS" pitchFamily="66" charset="0"/>
              </a:rPr>
              <a:t>И. Бунин «Первый снег»; </a:t>
            </a:r>
          </a:p>
          <a:p>
            <a:pPr marL="171450" indent="-171450">
              <a:buFont typeface="Wingdings" pitchFamily="2" charset="2"/>
              <a:buChar char="v"/>
            </a:pPr>
            <a:r>
              <a:rPr lang="ru-RU" sz="1200" dirty="0" smtClean="0">
                <a:solidFill>
                  <a:schemeClr val="accent1">
                    <a:lumMod val="50000"/>
                  </a:schemeClr>
                </a:solidFill>
                <a:latin typeface="Comic Sans MS" pitchFamily="66" charset="0"/>
              </a:rPr>
              <a:t>С. Есенин «Береза», «Черемуха»;</a:t>
            </a:r>
          </a:p>
          <a:p>
            <a:pPr marL="171450" indent="-171450">
              <a:buFont typeface="Wingdings" pitchFamily="2" charset="2"/>
              <a:buChar char="v"/>
            </a:pPr>
            <a:r>
              <a:rPr lang="ru-RU" sz="1200" dirty="0" smtClean="0">
                <a:solidFill>
                  <a:schemeClr val="accent1">
                    <a:lumMod val="50000"/>
                  </a:schemeClr>
                </a:solidFill>
                <a:latin typeface="Comic Sans MS" pitchFamily="66" charset="0"/>
              </a:rPr>
              <a:t>А. Машков «Летний дождь»;</a:t>
            </a:r>
          </a:p>
          <a:p>
            <a:pPr marL="171450" indent="-171450">
              <a:buFont typeface="Wingdings" pitchFamily="2" charset="2"/>
              <a:buChar char="v"/>
            </a:pPr>
            <a:r>
              <a:rPr lang="ru-RU" sz="1200" dirty="0" smtClean="0">
                <a:solidFill>
                  <a:schemeClr val="accent1">
                    <a:lumMod val="50000"/>
                  </a:schemeClr>
                </a:solidFill>
                <a:latin typeface="Comic Sans MS" pitchFamily="66" charset="0"/>
              </a:rPr>
              <a:t>Н. Некрасов «Зимний шум»(в сокр.);</a:t>
            </a:r>
          </a:p>
          <a:p>
            <a:pPr marL="171450" indent="-171450">
              <a:buFont typeface="Wingdings" pitchFamily="2" charset="2"/>
              <a:buChar char="v"/>
            </a:pPr>
            <a:r>
              <a:rPr lang="ru-RU" sz="1200" dirty="0" smtClean="0">
                <a:solidFill>
                  <a:schemeClr val="accent1">
                    <a:lumMod val="50000"/>
                  </a:schemeClr>
                </a:solidFill>
                <a:latin typeface="Comic Sans MS" pitchFamily="66" charset="0"/>
              </a:rPr>
              <a:t>И. Никитин «Встреча зимы»;</a:t>
            </a:r>
          </a:p>
          <a:p>
            <a:pPr marL="171450" indent="-171450">
              <a:buFont typeface="Wingdings" pitchFamily="2" charset="2"/>
              <a:buChar char="v"/>
            </a:pPr>
            <a:r>
              <a:rPr lang="ru-RU" sz="1200" dirty="0" smtClean="0">
                <a:solidFill>
                  <a:schemeClr val="accent1">
                    <a:lumMod val="50000"/>
                  </a:schemeClr>
                </a:solidFill>
                <a:latin typeface="Comic Sans MS" pitchFamily="66" charset="0"/>
              </a:rPr>
              <a:t>А. Пушкин «Уж небо осенью дышало…» (из романа в стихах «Евгений Онегин»); «Зимний </a:t>
            </a:r>
          </a:p>
          <a:p>
            <a:r>
              <a:rPr lang="ru-RU" sz="1200" dirty="0" smtClean="0">
                <a:solidFill>
                  <a:schemeClr val="accent1">
                    <a:lumMod val="50000"/>
                  </a:schemeClr>
                </a:solidFill>
                <a:latin typeface="Comic Sans MS" pitchFamily="66" charset="0"/>
              </a:rPr>
              <a:t>    вечер»;</a:t>
            </a:r>
          </a:p>
          <a:p>
            <a:pPr marL="171450" indent="-171450">
              <a:buFont typeface="Wingdings" pitchFamily="2" charset="2"/>
              <a:buChar char="v"/>
            </a:pPr>
            <a:r>
              <a:rPr lang="ru-RU" sz="1200" dirty="0" smtClean="0">
                <a:solidFill>
                  <a:schemeClr val="accent1">
                    <a:lumMod val="50000"/>
                  </a:schemeClr>
                </a:solidFill>
                <a:latin typeface="Comic Sans MS" pitchFamily="66" charset="0"/>
              </a:rPr>
              <a:t>А. Плещеев «Мой садик»;</a:t>
            </a:r>
          </a:p>
          <a:p>
            <a:pPr marL="171450" indent="-171450">
              <a:buFont typeface="Wingdings" pitchFamily="2" charset="2"/>
              <a:buChar char="v"/>
            </a:pPr>
            <a:r>
              <a:rPr lang="ru-RU" sz="1200" dirty="0" smtClean="0">
                <a:solidFill>
                  <a:schemeClr val="accent1">
                    <a:lumMod val="50000"/>
                  </a:schemeClr>
                </a:solidFill>
                <a:latin typeface="Comic Sans MS" pitchFamily="66" charset="0"/>
              </a:rPr>
              <a:t>А. Толстой «Осень обсыпается</a:t>
            </a:r>
          </a:p>
          <a:p>
            <a:r>
              <a:rPr lang="ru-RU" sz="1200" dirty="0" smtClean="0">
                <a:solidFill>
                  <a:schemeClr val="accent1">
                    <a:lumMod val="50000"/>
                  </a:schemeClr>
                </a:solidFill>
                <a:latin typeface="Comic Sans MS" pitchFamily="66" charset="0"/>
              </a:rPr>
              <a:t>    Весь наш бедный сад…» (в сокр.)</a:t>
            </a:r>
          </a:p>
          <a:p>
            <a:pPr marL="171450" indent="-171450">
              <a:buFont typeface="Wingdings" pitchFamily="2" charset="2"/>
              <a:buChar char="v"/>
            </a:pPr>
            <a:r>
              <a:rPr lang="ru-RU" sz="1200" dirty="0" smtClean="0">
                <a:solidFill>
                  <a:schemeClr val="accent1">
                    <a:lumMod val="50000"/>
                  </a:schemeClr>
                </a:solidFill>
                <a:latin typeface="Comic Sans MS" pitchFamily="66" charset="0"/>
              </a:rPr>
              <a:t>И. Тургенев «Воробей»;</a:t>
            </a:r>
          </a:p>
          <a:p>
            <a:pPr marL="171450" indent="-171450">
              <a:buFont typeface="Wingdings" pitchFamily="2" charset="2"/>
              <a:buChar char="v"/>
            </a:pPr>
            <a:r>
              <a:rPr lang="ru-RU" sz="1200" dirty="0" smtClean="0">
                <a:solidFill>
                  <a:schemeClr val="accent1">
                    <a:lumMod val="50000"/>
                  </a:schemeClr>
                </a:solidFill>
                <a:latin typeface="Comic Sans MS" pitchFamily="66" charset="0"/>
              </a:rPr>
              <a:t>Ф. Тютчев «Кот поет, глаза </a:t>
            </a:r>
            <a:r>
              <a:rPr lang="ru-RU" sz="1200" dirty="0" err="1" smtClean="0">
                <a:solidFill>
                  <a:schemeClr val="accent1">
                    <a:lumMod val="50000"/>
                  </a:schemeClr>
                </a:solidFill>
                <a:latin typeface="Comic Sans MS" pitchFamily="66" charset="0"/>
              </a:rPr>
              <a:t>прищуря</a:t>
            </a:r>
            <a:r>
              <a:rPr lang="ru-RU" sz="1200" dirty="0" smtClean="0">
                <a:solidFill>
                  <a:schemeClr val="accent1">
                    <a:lumMod val="50000"/>
                  </a:schemeClr>
                </a:solidFill>
                <a:latin typeface="Comic Sans MS" pitchFamily="66" charset="0"/>
              </a:rPr>
              <a:t> »;</a:t>
            </a:r>
          </a:p>
          <a:p>
            <a:pPr marL="171450" indent="-171450">
              <a:buFont typeface="Wingdings" pitchFamily="2" charset="2"/>
              <a:buChar char="v"/>
            </a:pPr>
            <a:r>
              <a:rPr lang="ru-RU" sz="1200" dirty="0" smtClean="0">
                <a:solidFill>
                  <a:schemeClr val="accent1">
                    <a:lumMod val="50000"/>
                  </a:schemeClr>
                </a:solidFill>
                <a:latin typeface="Comic Sans MS" pitchFamily="66" charset="0"/>
              </a:rPr>
              <a:t>Л. Толстой «Лев и собачка»;</a:t>
            </a:r>
          </a:p>
          <a:p>
            <a:pPr marL="171450" indent="-171450">
              <a:buFont typeface="Wingdings" pitchFamily="2" charset="2"/>
              <a:buChar char="v"/>
            </a:pPr>
            <a:r>
              <a:rPr lang="ru-RU" sz="1200" dirty="0" smtClean="0">
                <a:solidFill>
                  <a:schemeClr val="accent1">
                    <a:lumMod val="50000"/>
                  </a:schemeClr>
                </a:solidFill>
                <a:latin typeface="Comic Sans MS" pitchFamily="66" charset="0"/>
              </a:rPr>
              <a:t>Г. Снегирь «Пингвиний пляж», «К морю», «Отважный </a:t>
            </a:r>
            <a:r>
              <a:rPr lang="ru-RU" sz="1200" dirty="0" err="1" smtClean="0">
                <a:solidFill>
                  <a:schemeClr val="accent1">
                    <a:lumMod val="50000"/>
                  </a:schemeClr>
                </a:solidFill>
                <a:latin typeface="Comic Sans MS" pitchFamily="66" charset="0"/>
              </a:rPr>
              <a:t>пингвиненок</a:t>
            </a:r>
            <a:r>
              <a:rPr lang="ru-RU" sz="1200" dirty="0" smtClean="0">
                <a:solidFill>
                  <a:schemeClr val="accent1">
                    <a:lumMod val="50000"/>
                  </a:schemeClr>
                </a:solidFill>
                <a:latin typeface="Comic Sans MS" pitchFamily="66" charset="0"/>
              </a:rPr>
              <a:t>».</a:t>
            </a:r>
          </a:p>
          <a:p>
            <a:pPr marL="171450" indent="-171450">
              <a:buFont typeface="Wingdings" pitchFamily="2" charset="2"/>
              <a:buChar char="v"/>
            </a:pPr>
            <a:endParaRPr lang="ru-RU" sz="1200" dirty="0" smtClean="0">
              <a:solidFill>
                <a:schemeClr val="accent1">
                  <a:lumMod val="50000"/>
                </a:schemeClr>
              </a:solidFill>
              <a:latin typeface="Comic Sans MS" pitchFamily="66" charset="0"/>
            </a:endParaRPr>
          </a:p>
          <a:p>
            <a:endParaRPr lang="ru-RU" sz="1200" dirty="0" smtClean="0">
              <a:solidFill>
                <a:schemeClr val="accent1">
                  <a:lumMod val="50000"/>
                </a:schemeClr>
              </a:solidFill>
              <a:latin typeface="Comic Sans MS" pitchFamily="66" charset="0"/>
            </a:endParaRPr>
          </a:p>
          <a:p>
            <a:endParaRPr lang="ru-RU" sz="1200" dirty="0" smtClean="0">
              <a:latin typeface="Comic Sans MS" pitchFamily="66" charset="0"/>
            </a:endParaRPr>
          </a:p>
          <a:p>
            <a:pPr marL="171450" indent="-171450">
              <a:buFont typeface="Wingdings" pitchFamily="2" charset="2"/>
              <a:buChar char="v"/>
            </a:pPr>
            <a:endParaRPr lang="ru-RU" sz="1200" dirty="0" smtClean="0">
              <a:latin typeface="Comic Sans MS" pitchFamily="66" charset="0"/>
            </a:endParaRPr>
          </a:p>
          <a:p>
            <a:endParaRPr lang="ru-RU" sz="1200" dirty="0" smtClean="0">
              <a:latin typeface="Comic Sans MS" pitchFamily="66" charset="0"/>
            </a:endParaRPr>
          </a:p>
          <a:p>
            <a:endParaRPr lang="ru-RU" sz="1200" dirty="0" smtClean="0">
              <a:latin typeface="Comic Sans MS" pitchFamily="66" charset="0"/>
            </a:endParaRPr>
          </a:p>
          <a:p>
            <a:pPr marL="171450" indent="-171450">
              <a:buFont typeface="Wingdings" pitchFamily="2" charset="2"/>
              <a:buChar char="v"/>
            </a:pPr>
            <a:endParaRPr lang="ru-RU" sz="1200" dirty="0" smtClean="0">
              <a:latin typeface="Comic Sans MS" pitchFamily="66" charset="0"/>
            </a:endParaRPr>
          </a:p>
          <a:p>
            <a:endParaRPr lang="ru-RU" sz="1200" dirty="0" smtClean="0">
              <a:latin typeface="Comic Sans MS" pitchFamily="66" charset="0"/>
            </a:endParaRPr>
          </a:p>
          <a:p>
            <a:endParaRPr lang="ru-RU" sz="1200" dirty="0" smtClean="0">
              <a:latin typeface="Comic Sans MS" pitchFamily="66" charset="0"/>
            </a:endParaRPr>
          </a:p>
          <a:p>
            <a:endParaRPr lang="ru-RU" dirty="0"/>
          </a:p>
        </p:txBody>
      </p:sp>
      <p:sp>
        <p:nvSpPr>
          <p:cNvPr id="8" name="TextBox 7"/>
          <p:cNvSpPr txBox="1"/>
          <p:nvPr/>
        </p:nvSpPr>
        <p:spPr>
          <a:xfrm>
            <a:off x="3059832" y="323775"/>
            <a:ext cx="2952328" cy="5386090"/>
          </a:xfrm>
          <a:prstGeom prst="rect">
            <a:avLst/>
          </a:prstGeom>
          <a:noFill/>
        </p:spPr>
        <p:txBody>
          <a:bodyPr wrap="square" rtlCol="0">
            <a:spAutoFit/>
          </a:bodyPr>
          <a:lstStyle/>
          <a:p>
            <a:pPr algn="ctr"/>
            <a:r>
              <a:rPr lang="ru-RU" sz="1600" dirty="0" smtClean="0">
                <a:solidFill>
                  <a:schemeClr val="accent1">
                    <a:lumMod val="50000"/>
                  </a:schemeClr>
                </a:solidFill>
                <a:latin typeface="Comic Sans MS" pitchFamily="66" charset="0"/>
              </a:rPr>
              <a:t>Загадки о природе</a:t>
            </a:r>
          </a:p>
          <a:p>
            <a:endParaRPr lang="ru-RU" sz="1200" dirty="0" smtClean="0">
              <a:solidFill>
                <a:schemeClr val="accent1">
                  <a:lumMod val="50000"/>
                </a:schemeClr>
              </a:solidFill>
              <a:latin typeface="Comic Sans MS" pitchFamily="66" charset="0"/>
            </a:endParaRPr>
          </a:p>
          <a:p>
            <a:r>
              <a:rPr lang="ru-RU" sz="1200" dirty="0" smtClean="0">
                <a:solidFill>
                  <a:schemeClr val="accent1">
                    <a:lumMod val="50000"/>
                  </a:schemeClr>
                </a:solidFill>
                <a:latin typeface="Comic Sans MS" pitchFamily="66" charset="0"/>
              </a:rPr>
              <a:t>Есть на свете один дом,</a:t>
            </a:r>
          </a:p>
          <a:p>
            <a:r>
              <a:rPr lang="ru-RU" sz="1200" dirty="0" smtClean="0">
                <a:solidFill>
                  <a:schemeClr val="accent1">
                    <a:lumMod val="50000"/>
                  </a:schemeClr>
                </a:solidFill>
                <a:latin typeface="Comic Sans MS" pitchFamily="66" charset="0"/>
              </a:rPr>
              <a:t>Мы все вместе в нем живем.</a:t>
            </a:r>
          </a:p>
          <a:p>
            <a:r>
              <a:rPr lang="ru-RU" sz="1200" dirty="0" smtClean="0">
                <a:solidFill>
                  <a:schemeClr val="accent1">
                    <a:lumMod val="50000"/>
                  </a:schemeClr>
                </a:solidFill>
                <a:latin typeface="Comic Sans MS" pitchFamily="66" charset="0"/>
              </a:rPr>
              <a:t>Солнце, воздух и вода</a:t>
            </a:r>
          </a:p>
          <a:p>
            <a:r>
              <a:rPr lang="ru-RU" sz="1200" dirty="0" smtClean="0">
                <a:solidFill>
                  <a:schemeClr val="accent1">
                    <a:lumMod val="50000"/>
                  </a:schemeClr>
                </a:solidFill>
                <a:latin typeface="Comic Sans MS" pitchFamily="66" charset="0"/>
              </a:rPr>
              <a:t>Окружают нас всегда. (природа)</a:t>
            </a:r>
          </a:p>
          <a:p>
            <a:endParaRPr lang="ru-RU" sz="1200" dirty="0">
              <a:solidFill>
                <a:schemeClr val="accent1">
                  <a:lumMod val="50000"/>
                </a:schemeClr>
              </a:solidFill>
              <a:latin typeface="Comic Sans MS" pitchFamily="66" charset="0"/>
            </a:endParaRPr>
          </a:p>
          <a:p>
            <a:r>
              <a:rPr lang="ru-RU" sz="1200" dirty="0" smtClean="0">
                <a:solidFill>
                  <a:schemeClr val="accent1">
                    <a:lumMod val="50000"/>
                  </a:schemeClr>
                </a:solidFill>
                <a:latin typeface="Comic Sans MS" pitchFamily="66" charset="0"/>
              </a:rPr>
              <a:t>Меня льют, меня пьют,</a:t>
            </a:r>
          </a:p>
          <a:p>
            <a:r>
              <a:rPr lang="ru-RU" sz="1200" dirty="0" smtClean="0">
                <a:solidFill>
                  <a:schemeClr val="accent1">
                    <a:lumMod val="50000"/>
                  </a:schemeClr>
                </a:solidFill>
                <a:latin typeface="Comic Sans MS" pitchFamily="66" charset="0"/>
              </a:rPr>
              <a:t>Всем нужна я, </a:t>
            </a:r>
          </a:p>
          <a:p>
            <a:r>
              <a:rPr lang="ru-RU" sz="1200" dirty="0" smtClean="0">
                <a:solidFill>
                  <a:schemeClr val="accent1">
                    <a:lumMod val="50000"/>
                  </a:schemeClr>
                </a:solidFill>
                <a:latin typeface="Comic Sans MS" pitchFamily="66" charset="0"/>
              </a:rPr>
              <a:t>Кто я  такая? (вода)</a:t>
            </a:r>
          </a:p>
          <a:p>
            <a:endParaRPr lang="ru-RU" sz="1200" dirty="0">
              <a:solidFill>
                <a:schemeClr val="accent1">
                  <a:lumMod val="50000"/>
                </a:schemeClr>
              </a:solidFill>
              <a:latin typeface="Comic Sans MS" pitchFamily="66" charset="0"/>
            </a:endParaRPr>
          </a:p>
          <a:p>
            <a:r>
              <a:rPr lang="ru-RU" sz="1200" dirty="0" smtClean="0">
                <a:solidFill>
                  <a:schemeClr val="accent1">
                    <a:lumMod val="50000"/>
                  </a:schemeClr>
                </a:solidFill>
                <a:latin typeface="Comic Sans MS" pitchFamily="66" charset="0"/>
              </a:rPr>
              <a:t>Разноцветное коромысло над  </a:t>
            </a:r>
          </a:p>
          <a:p>
            <a:r>
              <a:rPr lang="ru-RU" sz="1200" dirty="0" smtClean="0">
                <a:solidFill>
                  <a:schemeClr val="accent1">
                    <a:lumMod val="50000"/>
                  </a:schemeClr>
                </a:solidFill>
                <a:latin typeface="Comic Sans MS" pitchFamily="66" charset="0"/>
              </a:rPr>
              <a:t>Рекою повила. (радуга)</a:t>
            </a:r>
          </a:p>
          <a:p>
            <a:endParaRPr lang="ru-RU" sz="1200" dirty="0">
              <a:solidFill>
                <a:schemeClr val="accent1">
                  <a:lumMod val="50000"/>
                </a:schemeClr>
              </a:solidFill>
              <a:latin typeface="Comic Sans MS" pitchFamily="66" charset="0"/>
            </a:endParaRPr>
          </a:p>
          <a:p>
            <a:r>
              <a:rPr lang="ru-RU" sz="1200" dirty="0" smtClean="0">
                <a:solidFill>
                  <a:schemeClr val="accent1">
                    <a:lumMod val="50000"/>
                  </a:schemeClr>
                </a:solidFill>
                <a:latin typeface="Comic Sans MS" pitchFamily="66" charset="0"/>
              </a:rPr>
              <a:t>Течет, течет- не вытечет,</a:t>
            </a:r>
          </a:p>
          <a:p>
            <a:r>
              <a:rPr lang="ru-RU" sz="1200" dirty="0" smtClean="0">
                <a:solidFill>
                  <a:schemeClr val="accent1">
                    <a:lumMod val="50000"/>
                  </a:schemeClr>
                </a:solidFill>
                <a:latin typeface="Comic Sans MS" pitchFamily="66" charset="0"/>
              </a:rPr>
              <a:t>Бежит, бежит- не выбежит. (река)</a:t>
            </a:r>
          </a:p>
          <a:p>
            <a:endParaRPr lang="ru-RU" sz="1200" dirty="0">
              <a:solidFill>
                <a:schemeClr val="accent1">
                  <a:lumMod val="50000"/>
                </a:schemeClr>
              </a:solidFill>
              <a:latin typeface="Comic Sans MS" pitchFamily="66" charset="0"/>
            </a:endParaRPr>
          </a:p>
          <a:p>
            <a:pPr algn="ctr"/>
            <a:r>
              <a:rPr lang="ru-RU" sz="1600" dirty="0" smtClean="0">
                <a:solidFill>
                  <a:schemeClr val="accent1">
                    <a:lumMod val="50000"/>
                  </a:schemeClr>
                </a:solidFill>
                <a:latin typeface="Comic Sans MS" pitchFamily="66" charset="0"/>
              </a:rPr>
              <a:t>Стихи о природе</a:t>
            </a:r>
          </a:p>
          <a:p>
            <a:r>
              <a:rPr lang="ru-RU" sz="1200" dirty="0" smtClean="0">
                <a:solidFill>
                  <a:schemeClr val="accent1">
                    <a:lumMod val="50000"/>
                  </a:schemeClr>
                </a:solidFill>
                <a:latin typeface="Comic Sans MS" pitchFamily="66" charset="0"/>
              </a:rPr>
              <a:t> </a:t>
            </a:r>
          </a:p>
          <a:p>
            <a:pPr algn="ctr"/>
            <a:r>
              <a:rPr lang="ru-RU" sz="1200" dirty="0" smtClean="0">
                <a:solidFill>
                  <a:schemeClr val="accent1">
                    <a:lumMod val="50000"/>
                  </a:schemeClr>
                </a:solidFill>
                <a:latin typeface="Comic Sans MS" pitchFamily="66" charset="0"/>
              </a:rPr>
              <a:t>Чтоб цветы в лесу цвели, </a:t>
            </a:r>
          </a:p>
          <a:p>
            <a:pPr algn="ctr"/>
            <a:r>
              <a:rPr lang="ru-RU" sz="1200" dirty="0" smtClean="0">
                <a:solidFill>
                  <a:schemeClr val="accent1">
                    <a:lumMod val="50000"/>
                  </a:schemeClr>
                </a:solidFill>
                <a:latin typeface="Comic Sans MS" pitchFamily="66" charset="0"/>
              </a:rPr>
              <a:t>Всю весну и лето,</a:t>
            </a:r>
          </a:p>
          <a:p>
            <a:pPr algn="ctr"/>
            <a:r>
              <a:rPr lang="ru-RU" sz="1200" dirty="0" smtClean="0">
                <a:solidFill>
                  <a:schemeClr val="accent1">
                    <a:lumMod val="50000"/>
                  </a:schemeClr>
                </a:solidFill>
                <a:latin typeface="Comic Sans MS" pitchFamily="66" charset="0"/>
              </a:rPr>
              <a:t>Мы не будем собирать</a:t>
            </a:r>
          </a:p>
          <a:p>
            <a:pPr algn="ctr"/>
            <a:r>
              <a:rPr lang="ru-RU" sz="1200" dirty="0" smtClean="0">
                <a:solidFill>
                  <a:schemeClr val="accent1">
                    <a:lumMod val="50000"/>
                  </a:schemeClr>
                </a:solidFill>
                <a:latin typeface="Comic Sans MS" pitchFamily="66" charset="0"/>
              </a:rPr>
              <a:t>Их, в больших букетах.</a:t>
            </a:r>
          </a:p>
          <a:p>
            <a:pPr algn="ctr"/>
            <a:endParaRPr lang="ru-RU" sz="1200" dirty="0">
              <a:solidFill>
                <a:schemeClr val="accent1">
                  <a:lumMod val="50000"/>
                </a:schemeClr>
              </a:solidFill>
              <a:latin typeface="Comic Sans MS" pitchFamily="66" charset="0"/>
            </a:endParaRPr>
          </a:p>
          <a:p>
            <a:pPr algn="ctr"/>
            <a:r>
              <a:rPr lang="ru-RU" sz="1200" dirty="0" smtClean="0">
                <a:solidFill>
                  <a:schemeClr val="accent1">
                    <a:lumMod val="50000"/>
                  </a:schemeClr>
                </a:solidFill>
                <a:latin typeface="Comic Sans MS" pitchFamily="66" charset="0"/>
              </a:rPr>
              <a:t>Если птенчик из гнезда </a:t>
            </a:r>
          </a:p>
          <a:p>
            <a:pPr algn="ctr"/>
            <a:r>
              <a:rPr lang="ru-RU" sz="1200" dirty="0" smtClean="0">
                <a:solidFill>
                  <a:schemeClr val="accent1">
                    <a:lumMod val="50000"/>
                  </a:schemeClr>
                </a:solidFill>
                <a:latin typeface="Comic Sans MS" pitchFamily="66" charset="0"/>
              </a:rPr>
              <a:t>Выпорхнул до срока,</a:t>
            </a:r>
          </a:p>
          <a:p>
            <a:pPr algn="ctr"/>
            <a:r>
              <a:rPr lang="ru-RU" sz="1200" dirty="0" smtClean="0">
                <a:solidFill>
                  <a:schemeClr val="accent1">
                    <a:lumMod val="50000"/>
                  </a:schemeClr>
                </a:solidFill>
                <a:latin typeface="Comic Sans MS" pitchFamily="66" charset="0"/>
              </a:rPr>
              <a:t>Мы поможем, не беда,</a:t>
            </a:r>
          </a:p>
          <a:p>
            <a:pPr algn="ctr"/>
            <a:r>
              <a:rPr lang="ru-RU" sz="1200" dirty="0" smtClean="0">
                <a:solidFill>
                  <a:schemeClr val="accent1">
                    <a:lumMod val="50000"/>
                  </a:schemeClr>
                </a:solidFill>
                <a:latin typeface="Comic Sans MS" pitchFamily="66" charset="0"/>
              </a:rPr>
              <a:t>Не трещи сорока.</a:t>
            </a:r>
            <a:endParaRPr lang="ru-RU" sz="1200" dirty="0">
              <a:solidFill>
                <a:schemeClr val="accent1">
                  <a:lumMod val="50000"/>
                </a:schemeClr>
              </a:solidFill>
              <a:latin typeface="Comic Sans MS" pitchFamily="66" charset="0"/>
            </a:endParaRPr>
          </a:p>
        </p:txBody>
      </p:sp>
      <p:pic>
        <p:nvPicPr>
          <p:cNvPr id="10" name="Рисунок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207" y="4581128"/>
            <a:ext cx="2592288" cy="2088232"/>
          </a:xfrm>
          <a:prstGeom prst="rect">
            <a:avLst/>
          </a:prstGeom>
          <a:ln>
            <a:noFill/>
          </a:ln>
          <a:effectLst>
            <a:softEdge rad="112500"/>
          </a:effectLst>
        </p:spPr>
      </p:pic>
    </p:spTree>
    <p:extLst>
      <p:ext uri="{BB962C8B-B14F-4D97-AF65-F5344CB8AC3E}">
        <p14:creationId xmlns:p14="http://schemas.microsoft.com/office/powerpoint/2010/main" val="2681374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04" y="9398"/>
            <a:ext cx="9144000" cy="6858000"/>
          </a:xfrm>
          <a:prstGeom prst="rect">
            <a:avLst/>
          </a:prstGeom>
        </p:spPr>
      </p:pic>
      <p:sp>
        <p:nvSpPr>
          <p:cNvPr id="4" name="Прямоугольник 3"/>
          <p:cNvSpPr/>
          <p:nvPr/>
        </p:nvSpPr>
        <p:spPr>
          <a:xfrm>
            <a:off x="3203848" y="188640"/>
            <a:ext cx="2808312" cy="6001643"/>
          </a:xfrm>
          <a:prstGeom prst="rect">
            <a:avLst/>
          </a:prstGeom>
        </p:spPr>
        <p:txBody>
          <a:bodyPr wrap="square">
            <a:spAutoFit/>
          </a:bodyPr>
          <a:lstStyle/>
          <a:p>
            <a:pPr algn="ctr"/>
            <a:r>
              <a:rPr lang="ru-RU" sz="1600" dirty="0" smtClean="0">
                <a:solidFill>
                  <a:schemeClr val="accent5">
                    <a:lumMod val="50000"/>
                  </a:schemeClr>
                </a:solidFill>
                <a:latin typeface="Comic Sans MS" pitchFamily="66" charset="0"/>
                <a:cs typeface="Vijaya" pitchFamily="34" charset="0"/>
              </a:rPr>
              <a:t>Правила </a:t>
            </a:r>
            <a:r>
              <a:rPr lang="ru-RU" sz="1600" dirty="0">
                <a:solidFill>
                  <a:schemeClr val="accent5">
                    <a:lumMod val="50000"/>
                  </a:schemeClr>
                </a:solidFill>
                <a:latin typeface="Comic Sans MS" pitchFamily="66" charset="0"/>
                <a:cs typeface="Vijaya" pitchFamily="34" charset="0"/>
              </a:rPr>
              <a:t>поведения в лесу:</a:t>
            </a:r>
          </a:p>
          <a:p>
            <a:r>
              <a:rPr lang="ru-RU" sz="1600" dirty="0">
                <a:solidFill>
                  <a:schemeClr val="accent5">
                    <a:lumMod val="50000"/>
                  </a:schemeClr>
                </a:solidFill>
                <a:latin typeface="Comic Sans MS" pitchFamily="66" charset="0"/>
                <a:cs typeface="Vijaya" pitchFamily="34" charset="0"/>
              </a:rPr>
              <a:t>- придя в лес или на поляну не срывайте растения и ягоды;</a:t>
            </a:r>
          </a:p>
          <a:p>
            <a:r>
              <a:rPr lang="ru-RU" sz="1600" dirty="0">
                <a:solidFill>
                  <a:schemeClr val="accent5">
                    <a:lumMod val="50000"/>
                  </a:schemeClr>
                </a:solidFill>
                <a:latin typeface="Comic Sans MS" pitchFamily="66" charset="0"/>
                <a:cs typeface="Vijaya" pitchFamily="34" charset="0"/>
              </a:rPr>
              <a:t>- не разводите костер возле деревьев и кустарников. А потом не забудьте его потушить;</a:t>
            </a:r>
          </a:p>
          <a:p>
            <a:r>
              <a:rPr lang="ru-RU" sz="1600" dirty="0">
                <a:solidFill>
                  <a:schemeClr val="accent5">
                    <a:lumMod val="50000"/>
                  </a:schemeClr>
                </a:solidFill>
                <a:latin typeface="Comic Sans MS" pitchFamily="66" charset="0"/>
                <a:cs typeface="Vijaya" pitchFamily="34" charset="0"/>
              </a:rPr>
              <a:t>- не оставляйте мусор после себя. Не зарывайте пластик и железо в землю</a:t>
            </a:r>
            <a:r>
              <a:rPr lang="ru-RU" sz="1600" dirty="0" smtClean="0">
                <a:solidFill>
                  <a:schemeClr val="accent5">
                    <a:lumMod val="50000"/>
                  </a:schemeClr>
                </a:solidFill>
                <a:latin typeface="Comic Sans MS" pitchFamily="66" charset="0"/>
                <a:cs typeface="Vijaya" pitchFamily="34" charset="0"/>
              </a:rPr>
              <a:t>;</a:t>
            </a:r>
            <a:endParaRPr lang="ru-RU" sz="1600" dirty="0">
              <a:solidFill>
                <a:schemeClr val="accent5">
                  <a:lumMod val="50000"/>
                </a:schemeClr>
              </a:solidFill>
              <a:latin typeface="Comic Sans MS" pitchFamily="66" charset="0"/>
              <a:cs typeface="Vijaya" pitchFamily="34" charset="0"/>
            </a:endParaRPr>
          </a:p>
          <a:p>
            <a:r>
              <a:rPr lang="ru-RU" sz="1600" dirty="0">
                <a:solidFill>
                  <a:schemeClr val="accent5">
                    <a:lumMod val="50000"/>
                  </a:schemeClr>
                </a:solidFill>
                <a:latin typeface="Comic Sans MS" pitchFamily="66" charset="0"/>
                <a:cs typeface="Vijaya" pitchFamily="34" charset="0"/>
              </a:rPr>
              <a:t>Берегите и помогайте сохранять природу</a:t>
            </a:r>
            <a:r>
              <a:rPr lang="ru-RU" sz="1600" dirty="0" smtClean="0">
                <a:solidFill>
                  <a:schemeClr val="accent5">
                    <a:lumMod val="50000"/>
                  </a:schemeClr>
                </a:solidFill>
                <a:latin typeface="Comic Sans MS" pitchFamily="66" charset="0"/>
                <a:cs typeface="Vijaya" pitchFamily="34" charset="0"/>
              </a:rPr>
              <a:t>.</a:t>
            </a:r>
            <a:endParaRPr lang="ru-RU" sz="1600" dirty="0">
              <a:solidFill>
                <a:schemeClr val="accent5">
                  <a:lumMod val="50000"/>
                </a:schemeClr>
              </a:solidFill>
              <a:latin typeface="Comic Sans MS" pitchFamily="66" charset="0"/>
              <a:cs typeface="Vijaya" pitchFamily="34" charset="0"/>
            </a:endParaRPr>
          </a:p>
          <a:p>
            <a:r>
              <a:rPr lang="ru-RU" sz="1600" dirty="0">
                <a:solidFill>
                  <a:schemeClr val="accent5">
                    <a:lumMod val="50000"/>
                  </a:schemeClr>
                </a:solidFill>
                <a:latin typeface="Comic Sans MS" pitchFamily="66" charset="0"/>
                <a:cs typeface="Vijaya" pitchFamily="34" charset="0"/>
              </a:rPr>
              <a:t>Во время отдыха на берегу водоёмов необходимо соблюдать определённые правила поведения, чтобы не загрязнять окружающую среду и не подвергать опасности свою жизнь и жизнь других людей.</a:t>
            </a:r>
          </a:p>
        </p:txBody>
      </p:sp>
      <p:sp>
        <p:nvSpPr>
          <p:cNvPr id="7" name="TextBox 6"/>
          <p:cNvSpPr txBox="1"/>
          <p:nvPr/>
        </p:nvSpPr>
        <p:spPr>
          <a:xfrm>
            <a:off x="6084169" y="201418"/>
            <a:ext cx="3059832" cy="877163"/>
          </a:xfrm>
          <a:prstGeom prst="rect">
            <a:avLst/>
          </a:prstGeom>
          <a:noFill/>
        </p:spPr>
        <p:txBody>
          <a:bodyPr wrap="square" rtlCol="0">
            <a:spAutoFit/>
          </a:bodyPr>
          <a:lstStyle/>
          <a:p>
            <a:pPr algn="ctr"/>
            <a:r>
              <a:rPr lang="ru-RU" sz="1100" dirty="0" smtClean="0">
                <a:solidFill>
                  <a:schemeClr val="tx2">
                    <a:lumMod val="50000"/>
                  </a:schemeClr>
                </a:solidFill>
                <a:latin typeface="Times New Roman" pitchFamily="18" charset="0"/>
                <a:cs typeface="Times New Roman" pitchFamily="18" charset="0"/>
              </a:rPr>
              <a:t>Муниципальное автономное дошкольное образовательное учреждение центр развития ребенка д/с №18 «Светлячок» </a:t>
            </a:r>
            <a:r>
              <a:rPr lang="ru-RU" sz="1100" dirty="0" err="1" smtClean="0">
                <a:solidFill>
                  <a:schemeClr val="tx2">
                    <a:lumMod val="50000"/>
                  </a:schemeClr>
                </a:solidFill>
                <a:latin typeface="Times New Roman" pitchFamily="18" charset="0"/>
                <a:cs typeface="Times New Roman" pitchFamily="18" charset="0"/>
              </a:rPr>
              <a:t>г.Кумертау</a:t>
            </a:r>
            <a:r>
              <a:rPr lang="ru-RU" sz="1100" dirty="0" smtClean="0">
                <a:solidFill>
                  <a:schemeClr val="tx2">
                    <a:lumMod val="50000"/>
                  </a:schemeClr>
                </a:solidFill>
                <a:latin typeface="Times New Roman" pitchFamily="18" charset="0"/>
                <a:cs typeface="Times New Roman" pitchFamily="18" charset="0"/>
              </a:rPr>
              <a:t> Республики Башкортостан</a:t>
            </a:r>
            <a:r>
              <a:rPr lang="ru-RU" dirty="0" smtClean="0">
                <a:solidFill>
                  <a:schemeClr val="tx2">
                    <a:lumMod val="50000"/>
                  </a:schemeClr>
                </a:solidFill>
                <a:latin typeface="Times New Roman" pitchFamily="18" charset="0"/>
                <a:cs typeface="Times New Roman" pitchFamily="18" charset="0"/>
              </a:rPr>
              <a:t> </a:t>
            </a:r>
            <a:endParaRPr lang="ru-RU" dirty="0">
              <a:solidFill>
                <a:schemeClr val="tx2">
                  <a:lumMod val="50000"/>
                </a:schemeClr>
              </a:solidFill>
              <a:latin typeface="Times New Roman" pitchFamily="18" charset="0"/>
              <a:cs typeface="Times New Roman" pitchFamily="18" charset="0"/>
            </a:endParaRPr>
          </a:p>
        </p:txBody>
      </p:sp>
      <p:sp>
        <p:nvSpPr>
          <p:cNvPr id="8" name="TextBox 7"/>
          <p:cNvSpPr txBox="1"/>
          <p:nvPr/>
        </p:nvSpPr>
        <p:spPr>
          <a:xfrm>
            <a:off x="6300191" y="2096854"/>
            <a:ext cx="2664297" cy="1600438"/>
          </a:xfrm>
          <a:prstGeom prst="rect">
            <a:avLst/>
          </a:prstGeom>
          <a:noFill/>
        </p:spPr>
        <p:txBody>
          <a:bodyPr wrap="square" rtlCol="0">
            <a:spAutoFit/>
          </a:bodyPr>
          <a:lstStyle/>
          <a:p>
            <a:pPr algn="ctr"/>
            <a:r>
              <a:rPr lang="ru-RU" dirty="0" smtClean="0">
                <a:solidFill>
                  <a:schemeClr val="accent5">
                    <a:lumMod val="50000"/>
                  </a:schemeClr>
                </a:solidFill>
                <a:latin typeface="Comic Sans MS" pitchFamily="66" charset="0"/>
              </a:rPr>
              <a:t>Буклет </a:t>
            </a:r>
          </a:p>
          <a:p>
            <a:pPr algn="ctr"/>
            <a:r>
              <a:rPr lang="ru-RU" sz="1600" dirty="0" smtClean="0">
                <a:solidFill>
                  <a:schemeClr val="accent5">
                    <a:lumMod val="50000"/>
                  </a:schemeClr>
                </a:solidFill>
                <a:latin typeface="Comic Sans MS" pitchFamily="66" charset="0"/>
              </a:rPr>
              <a:t>для родителей подготовительной по экологическому воспитанию</a:t>
            </a:r>
          </a:p>
          <a:p>
            <a:pPr algn="ctr"/>
            <a:r>
              <a:rPr lang="ru-RU" sz="1600" dirty="0" smtClean="0">
                <a:solidFill>
                  <a:schemeClr val="accent5">
                    <a:lumMod val="50000"/>
                  </a:schemeClr>
                </a:solidFill>
                <a:latin typeface="Comic Sans MS" pitchFamily="66" charset="0"/>
              </a:rPr>
              <a:t>«Берегите природу»</a:t>
            </a:r>
            <a:endParaRPr lang="ru-RU" sz="1600" dirty="0">
              <a:solidFill>
                <a:schemeClr val="accent5">
                  <a:lumMod val="50000"/>
                </a:schemeClr>
              </a:solidFill>
              <a:latin typeface="Comic Sans MS" pitchFamily="66" charset="0"/>
            </a:endParaRPr>
          </a:p>
        </p:txBody>
      </p:sp>
      <p:sp>
        <p:nvSpPr>
          <p:cNvPr id="9" name="TextBox 8"/>
          <p:cNvSpPr txBox="1"/>
          <p:nvPr/>
        </p:nvSpPr>
        <p:spPr>
          <a:xfrm>
            <a:off x="7813220" y="3697292"/>
            <a:ext cx="1088760" cy="707886"/>
          </a:xfrm>
          <a:prstGeom prst="rect">
            <a:avLst/>
          </a:prstGeom>
          <a:noFill/>
        </p:spPr>
        <p:txBody>
          <a:bodyPr wrap="none" rtlCol="0">
            <a:spAutoFit/>
          </a:bodyPr>
          <a:lstStyle/>
          <a:p>
            <a:r>
              <a:rPr lang="ru-RU" sz="1100" dirty="0" smtClean="0">
                <a:solidFill>
                  <a:schemeClr val="tx2">
                    <a:lumMod val="50000"/>
                  </a:schemeClr>
                </a:solidFill>
                <a:latin typeface="Times New Roman" pitchFamily="18" charset="0"/>
                <a:cs typeface="Times New Roman" pitchFamily="18" charset="0"/>
              </a:rPr>
              <a:t>Подготовила</a:t>
            </a:r>
          </a:p>
          <a:p>
            <a:r>
              <a:rPr lang="ru-RU" sz="1100" dirty="0" smtClean="0">
                <a:solidFill>
                  <a:schemeClr val="tx2">
                    <a:lumMod val="50000"/>
                  </a:schemeClr>
                </a:solidFill>
                <a:latin typeface="Times New Roman" pitchFamily="18" charset="0"/>
                <a:cs typeface="Times New Roman" pitchFamily="18" charset="0"/>
              </a:rPr>
              <a:t>Воспитатель:</a:t>
            </a:r>
          </a:p>
          <a:p>
            <a:r>
              <a:rPr lang="ru-RU" sz="1100" dirty="0" err="1" smtClean="0">
                <a:solidFill>
                  <a:schemeClr val="tx2">
                    <a:lumMod val="50000"/>
                  </a:schemeClr>
                </a:solidFill>
                <a:latin typeface="Times New Roman" pitchFamily="18" charset="0"/>
                <a:cs typeface="Times New Roman" pitchFamily="18" charset="0"/>
              </a:rPr>
              <a:t>Рафикова</a:t>
            </a:r>
            <a:r>
              <a:rPr lang="ru-RU" sz="1100" dirty="0" smtClean="0">
                <a:solidFill>
                  <a:schemeClr val="tx2">
                    <a:lumMod val="50000"/>
                  </a:schemeClr>
                </a:solidFill>
                <a:latin typeface="Times New Roman" pitchFamily="18" charset="0"/>
                <a:cs typeface="Times New Roman" pitchFamily="18" charset="0"/>
              </a:rPr>
              <a:t> И.Д</a:t>
            </a:r>
            <a:r>
              <a:rPr lang="ru-RU" dirty="0" smtClean="0"/>
              <a:t>.</a:t>
            </a:r>
          </a:p>
        </p:txBody>
      </p:sp>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00192" y="4051235"/>
            <a:ext cx="2664296" cy="2546117"/>
          </a:xfrm>
          <a:prstGeom prst="rect">
            <a:avLst/>
          </a:prstGeom>
        </p:spPr>
      </p:pic>
      <p:sp>
        <p:nvSpPr>
          <p:cNvPr id="11" name="TextBox 10"/>
          <p:cNvSpPr txBox="1"/>
          <p:nvPr/>
        </p:nvSpPr>
        <p:spPr>
          <a:xfrm>
            <a:off x="6300191" y="6453336"/>
            <a:ext cx="2664297" cy="261610"/>
          </a:xfrm>
          <a:prstGeom prst="rect">
            <a:avLst/>
          </a:prstGeom>
          <a:noFill/>
        </p:spPr>
        <p:txBody>
          <a:bodyPr wrap="square" rtlCol="0">
            <a:spAutoFit/>
          </a:bodyPr>
          <a:lstStyle/>
          <a:p>
            <a:pPr algn="ctr"/>
            <a:r>
              <a:rPr lang="ru-RU" sz="1100" dirty="0" smtClean="0">
                <a:solidFill>
                  <a:schemeClr val="tx2">
                    <a:lumMod val="50000"/>
                  </a:schemeClr>
                </a:solidFill>
                <a:latin typeface="Times New Roman" pitchFamily="18" charset="0"/>
                <a:cs typeface="Times New Roman" pitchFamily="18" charset="0"/>
              </a:rPr>
              <a:t>2022 год</a:t>
            </a:r>
            <a:endParaRPr lang="ru-RU" sz="1100" dirty="0">
              <a:solidFill>
                <a:schemeClr val="tx2">
                  <a:lumMod val="50000"/>
                </a:schemeClr>
              </a:solidFill>
              <a:latin typeface="Times New Roman" pitchFamily="18" charset="0"/>
              <a:cs typeface="Times New Roman" pitchFamily="18" charset="0"/>
            </a:endParaRPr>
          </a:p>
        </p:txBody>
      </p:sp>
      <p:pic>
        <p:nvPicPr>
          <p:cNvPr id="13" name="Рисунок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3" y="201418"/>
            <a:ext cx="2808312" cy="2623944"/>
          </a:xfrm>
          <a:prstGeom prst="rect">
            <a:avLst/>
          </a:prstGeom>
        </p:spPr>
      </p:pic>
      <p:sp>
        <p:nvSpPr>
          <p:cNvPr id="14" name="TextBox 13"/>
          <p:cNvSpPr txBox="1"/>
          <p:nvPr/>
        </p:nvSpPr>
        <p:spPr>
          <a:xfrm>
            <a:off x="179514" y="3140968"/>
            <a:ext cx="2808311" cy="2585323"/>
          </a:xfrm>
          <a:prstGeom prst="rect">
            <a:avLst/>
          </a:prstGeom>
          <a:noFill/>
        </p:spPr>
        <p:txBody>
          <a:bodyPr wrap="square" rtlCol="0">
            <a:spAutoFit/>
          </a:bodyPr>
          <a:lstStyle/>
          <a:p>
            <a:r>
              <a:rPr lang="ru-RU" i="1" dirty="0" smtClean="0">
                <a:solidFill>
                  <a:srgbClr val="FFFF00"/>
                </a:solidFill>
                <a:latin typeface="Comic Sans MS" pitchFamily="66" charset="0"/>
              </a:rPr>
              <a:t>Наша планета пока-что жива,</a:t>
            </a:r>
          </a:p>
          <a:p>
            <a:r>
              <a:rPr lang="ru-RU" i="1" dirty="0" smtClean="0">
                <a:solidFill>
                  <a:srgbClr val="FFFF00"/>
                </a:solidFill>
                <a:latin typeface="Comic Sans MS" pitchFamily="66" charset="0"/>
              </a:rPr>
              <a:t>Но без защиты погибнет она.</a:t>
            </a:r>
          </a:p>
          <a:p>
            <a:r>
              <a:rPr lang="ru-RU" i="1" dirty="0" smtClean="0">
                <a:solidFill>
                  <a:srgbClr val="FFFF00"/>
                </a:solidFill>
                <a:latin typeface="Comic Sans MS" pitchFamily="66" charset="0"/>
              </a:rPr>
              <a:t>Если ты хочешь, чтоб мир стал </a:t>
            </a:r>
          </a:p>
          <a:p>
            <a:r>
              <a:rPr lang="ru-RU" i="1" dirty="0" smtClean="0">
                <a:solidFill>
                  <a:srgbClr val="FFFF00"/>
                </a:solidFill>
                <a:latin typeface="Comic Sans MS" pitchFamily="66" charset="0"/>
              </a:rPr>
              <a:t>Зеленым,</a:t>
            </a:r>
          </a:p>
          <a:p>
            <a:r>
              <a:rPr lang="ru-RU" i="1" dirty="0" smtClean="0">
                <a:solidFill>
                  <a:srgbClr val="FFFF00"/>
                </a:solidFill>
                <a:latin typeface="Comic Sans MS" pitchFamily="66" charset="0"/>
              </a:rPr>
              <a:t>Не вырубайте березы и клены! </a:t>
            </a:r>
            <a:endParaRPr lang="ru-RU" i="1" dirty="0">
              <a:solidFill>
                <a:srgbClr val="FFFF00"/>
              </a:solidFill>
              <a:latin typeface="Comic Sans MS" pitchFamily="66" charset="0"/>
            </a:endParaRPr>
          </a:p>
        </p:txBody>
      </p:sp>
    </p:spTree>
    <p:extLst>
      <p:ext uri="{BB962C8B-B14F-4D97-AF65-F5344CB8AC3E}">
        <p14:creationId xmlns:p14="http://schemas.microsoft.com/office/powerpoint/2010/main" val="1963745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94" y="0"/>
            <a:ext cx="9144000" cy="6858000"/>
          </a:xfrm>
          <a:prstGeom prst="rect">
            <a:avLst/>
          </a:prstGeom>
          <a:ln>
            <a:noFill/>
          </a:ln>
          <a:effectLst>
            <a:softEdge rad="112500"/>
          </a:effectLst>
        </p:spPr>
      </p:pic>
      <p:sp>
        <p:nvSpPr>
          <p:cNvPr id="4" name="Прямоугольник 3"/>
          <p:cNvSpPr/>
          <p:nvPr/>
        </p:nvSpPr>
        <p:spPr>
          <a:xfrm>
            <a:off x="6300192" y="188640"/>
            <a:ext cx="2664296" cy="6740307"/>
          </a:xfrm>
          <a:prstGeom prst="rect">
            <a:avLst/>
          </a:prstGeom>
        </p:spPr>
        <p:txBody>
          <a:bodyPr wrap="square">
            <a:spAutoFit/>
          </a:bodyPr>
          <a:lstStyle/>
          <a:p>
            <a:r>
              <a:rPr lang="ru-RU" sz="1600" dirty="0">
                <a:solidFill>
                  <a:schemeClr val="tx2">
                    <a:lumMod val="50000"/>
                  </a:schemeClr>
                </a:solidFill>
                <a:latin typeface="Comic Sans MS" pitchFamily="66" charset="0"/>
              </a:rPr>
              <a:t>Следовать этим правилам совсем не сложно:</a:t>
            </a:r>
          </a:p>
          <a:p>
            <a:r>
              <a:rPr lang="ru-RU" sz="1600" dirty="0">
                <a:solidFill>
                  <a:schemeClr val="tx2">
                    <a:lumMod val="50000"/>
                  </a:schemeClr>
                </a:solidFill>
                <a:latin typeface="Comic Sans MS" pitchFamily="66" charset="0"/>
              </a:rPr>
              <a:t>- собери мусор и выбрось его в мусорный контейнер, а если его поблизости нет, то унеси мусор с собой;</a:t>
            </a:r>
          </a:p>
          <a:p>
            <a:r>
              <a:rPr lang="ru-RU" sz="1600" dirty="0">
                <a:solidFill>
                  <a:schemeClr val="tx2">
                    <a:lumMod val="50000"/>
                  </a:schemeClr>
                </a:solidFill>
                <a:latin typeface="Comic Sans MS" pitchFamily="66" charset="0"/>
              </a:rPr>
              <a:t>- не бросай в воду мусор, особенно острые предметы – банки, бутылки, железки, проволоку и другие, так как они могут ранить купающихся</a:t>
            </a:r>
            <a:r>
              <a:rPr lang="ru-RU" sz="1600" dirty="0" smtClean="0">
                <a:solidFill>
                  <a:schemeClr val="tx2">
                    <a:lumMod val="50000"/>
                  </a:schemeClr>
                </a:solidFill>
                <a:latin typeface="Comic Sans MS" pitchFamily="66" charset="0"/>
              </a:rPr>
              <a:t>;</a:t>
            </a:r>
            <a:endParaRPr lang="ru-RU" sz="1600" dirty="0">
              <a:solidFill>
                <a:schemeClr val="tx2">
                  <a:lumMod val="50000"/>
                </a:schemeClr>
              </a:solidFill>
              <a:latin typeface="Comic Sans MS" pitchFamily="66" charset="0"/>
            </a:endParaRPr>
          </a:p>
          <a:p>
            <a:r>
              <a:rPr lang="ru-RU" sz="1600" dirty="0">
                <a:solidFill>
                  <a:schemeClr val="tx2">
                    <a:lumMod val="50000"/>
                  </a:schemeClr>
                </a:solidFill>
                <a:latin typeface="Comic Sans MS" pitchFamily="66" charset="0"/>
              </a:rPr>
              <a:t>- не стирай бельё в водоёме;</a:t>
            </a:r>
          </a:p>
          <a:p>
            <a:r>
              <a:rPr lang="ru-RU" sz="1600" dirty="0">
                <a:solidFill>
                  <a:schemeClr val="tx2">
                    <a:lumMod val="50000"/>
                  </a:schemeClr>
                </a:solidFill>
                <a:latin typeface="Comic Sans MS" pitchFamily="66" charset="0"/>
              </a:rPr>
              <a:t>- не губи водные растения;</a:t>
            </a:r>
          </a:p>
          <a:p>
            <a:r>
              <a:rPr lang="ru-RU" sz="1600" dirty="0">
                <a:solidFill>
                  <a:schemeClr val="tx2">
                    <a:lumMod val="50000"/>
                  </a:schemeClr>
                </a:solidFill>
                <a:latin typeface="Comic Sans MS" pitchFamily="66" charset="0"/>
              </a:rPr>
              <a:t>- не мой машину на берегу водоёма;</a:t>
            </a:r>
          </a:p>
          <a:p>
            <a:r>
              <a:rPr lang="ru-RU" sz="1600" dirty="0" smtClean="0">
                <a:solidFill>
                  <a:schemeClr val="tx2">
                    <a:lumMod val="50000"/>
                  </a:schemeClr>
                </a:solidFill>
                <a:latin typeface="Comic Sans MS" pitchFamily="66" charset="0"/>
              </a:rPr>
              <a:t>- </a:t>
            </a:r>
            <a:r>
              <a:rPr lang="ru-RU" sz="1600" dirty="0">
                <a:solidFill>
                  <a:schemeClr val="tx2">
                    <a:lumMod val="50000"/>
                  </a:schemeClr>
                </a:solidFill>
                <a:latin typeface="Comic Sans MS" pitchFamily="66" charset="0"/>
              </a:rPr>
              <a:t>не тревожь и не убивай животных, живущих по берегам водоёмов – бобров, выдр, водяных крыс, лягушек, змей, стрекоз и других</a:t>
            </a:r>
            <a:r>
              <a:rPr lang="ru-RU" sz="1600" dirty="0" smtClean="0">
                <a:solidFill>
                  <a:schemeClr val="tx2">
                    <a:lumMod val="50000"/>
                  </a:schemeClr>
                </a:solidFill>
                <a:latin typeface="Comic Sans MS" pitchFamily="66" charset="0"/>
              </a:rPr>
              <a:t>;</a:t>
            </a:r>
            <a:endParaRPr lang="ru-RU" sz="1600" dirty="0">
              <a:solidFill>
                <a:schemeClr val="tx2">
                  <a:lumMod val="50000"/>
                </a:schemeClr>
              </a:solidFill>
              <a:latin typeface="Comic Sans MS" pitchFamily="66" charset="0"/>
            </a:endParaRPr>
          </a:p>
        </p:txBody>
      </p:sp>
      <p:sp>
        <p:nvSpPr>
          <p:cNvPr id="5" name="Прямоугольник 4"/>
          <p:cNvSpPr/>
          <p:nvPr/>
        </p:nvSpPr>
        <p:spPr>
          <a:xfrm>
            <a:off x="3131840" y="188640"/>
            <a:ext cx="2880320" cy="6955750"/>
          </a:xfrm>
          <a:prstGeom prst="rect">
            <a:avLst/>
          </a:prstGeom>
        </p:spPr>
        <p:txBody>
          <a:bodyPr wrap="square">
            <a:spAutoFit/>
          </a:bodyPr>
          <a:lstStyle/>
          <a:p>
            <a:endParaRPr lang="ru-RU" dirty="0" smtClean="0">
              <a:solidFill>
                <a:schemeClr val="accent5">
                  <a:lumMod val="50000"/>
                </a:schemeClr>
              </a:solidFill>
              <a:latin typeface="Comic Sans MS" pitchFamily="66" charset="0"/>
            </a:endParaRPr>
          </a:p>
          <a:p>
            <a:endParaRPr lang="ru-RU" dirty="0">
              <a:solidFill>
                <a:schemeClr val="accent5">
                  <a:lumMod val="50000"/>
                </a:schemeClr>
              </a:solidFill>
              <a:latin typeface="Comic Sans MS" pitchFamily="66" charset="0"/>
            </a:endParaRPr>
          </a:p>
          <a:p>
            <a:endParaRPr lang="ru-RU" dirty="0" smtClean="0">
              <a:solidFill>
                <a:schemeClr val="accent5">
                  <a:lumMod val="50000"/>
                </a:schemeClr>
              </a:solidFill>
              <a:latin typeface="Comic Sans MS" pitchFamily="66" charset="0"/>
            </a:endParaRPr>
          </a:p>
          <a:p>
            <a:endParaRPr lang="ru-RU" dirty="0">
              <a:solidFill>
                <a:schemeClr val="accent5">
                  <a:lumMod val="50000"/>
                </a:schemeClr>
              </a:solidFill>
              <a:latin typeface="Comic Sans MS" pitchFamily="66" charset="0"/>
            </a:endParaRPr>
          </a:p>
          <a:p>
            <a:endParaRPr lang="ru-RU" dirty="0" smtClean="0">
              <a:solidFill>
                <a:schemeClr val="accent5">
                  <a:lumMod val="50000"/>
                </a:schemeClr>
              </a:solidFill>
              <a:latin typeface="Comic Sans MS" pitchFamily="66" charset="0"/>
            </a:endParaRPr>
          </a:p>
          <a:p>
            <a:endParaRPr lang="ru-RU" dirty="0">
              <a:solidFill>
                <a:schemeClr val="accent5">
                  <a:lumMod val="50000"/>
                </a:schemeClr>
              </a:solidFill>
              <a:latin typeface="Comic Sans MS" pitchFamily="66" charset="0"/>
            </a:endParaRPr>
          </a:p>
          <a:p>
            <a:endParaRPr lang="ru-RU" dirty="0" smtClean="0">
              <a:solidFill>
                <a:schemeClr val="accent5">
                  <a:lumMod val="50000"/>
                </a:schemeClr>
              </a:solidFill>
              <a:latin typeface="Comic Sans MS" pitchFamily="66" charset="0"/>
            </a:endParaRPr>
          </a:p>
          <a:p>
            <a:endParaRPr lang="ru-RU" sz="1600" dirty="0" smtClean="0">
              <a:solidFill>
                <a:schemeClr val="accent5">
                  <a:lumMod val="50000"/>
                </a:schemeClr>
              </a:solidFill>
              <a:latin typeface="Comic Sans MS" pitchFamily="66" charset="0"/>
            </a:endParaRPr>
          </a:p>
          <a:p>
            <a:endParaRPr lang="ru-RU" sz="1600" dirty="0">
              <a:solidFill>
                <a:schemeClr val="accent5">
                  <a:lumMod val="50000"/>
                </a:schemeClr>
              </a:solidFill>
              <a:latin typeface="Comic Sans MS" pitchFamily="66" charset="0"/>
            </a:endParaRPr>
          </a:p>
          <a:p>
            <a:pPr marL="285750" indent="-285750">
              <a:buFontTx/>
              <a:buChar char="-"/>
            </a:pPr>
            <a:r>
              <a:rPr lang="ru-RU" sz="1600" dirty="0" smtClean="0">
                <a:solidFill>
                  <a:schemeClr val="accent5">
                    <a:lumMod val="50000"/>
                  </a:schemeClr>
                </a:solidFill>
                <a:latin typeface="Comic Sans MS" pitchFamily="66" charset="0"/>
              </a:rPr>
              <a:t>купайся </a:t>
            </a:r>
            <a:r>
              <a:rPr lang="ru-RU" sz="1600" dirty="0">
                <a:solidFill>
                  <a:schemeClr val="accent5">
                    <a:lumMod val="50000"/>
                  </a:schemeClr>
                </a:solidFill>
                <a:latin typeface="Comic Sans MS" pitchFamily="66" charset="0"/>
              </a:rPr>
              <a:t>в специально отведённых местах, в незнакомых местах заходи в воду осторожно, так как на дне могут быть коряги, затонувшие брёвна-топляки, банки, железки и другой мусор; помни народную мудрость: «Не </a:t>
            </a:r>
            <a:r>
              <a:rPr lang="ru-RU" sz="1600" dirty="0" err="1">
                <a:solidFill>
                  <a:schemeClr val="accent5">
                    <a:lumMod val="50000"/>
                  </a:schemeClr>
                </a:solidFill>
                <a:latin typeface="Comic Sans MS" pitchFamily="66" charset="0"/>
              </a:rPr>
              <a:t>спросясь</a:t>
            </a:r>
            <a:r>
              <a:rPr lang="ru-RU" sz="1600" dirty="0">
                <a:solidFill>
                  <a:schemeClr val="accent5">
                    <a:lumMod val="50000"/>
                  </a:schemeClr>
                </a:solidFill>
                <a:latin typeface="Comic Sans MS" pitchFamily="66" charset="0"/>
              </a:rPr>
              <a:t> (не зная) броду, не суйся в воду</a:t>
            </a:r>
            <a:r>
              <a:rPr lang="ru-RU" sz="1600" dirty="0" smtClean="0">
                <a:solidFill>
                  <a:schemeClr val="accent5">
                    <a:lumMod val="50000"/>
                  </a:schemeClr>
                </a:solidFill>
                <a:latin typeface="Comic Sans MS" pitchFamily="66" charset="0"/>
              </a:rPr>
              <a:t>».</a:t>
            </a:r>
          </a:p>
          <a:p>
            <a:pPr marL="285750" indent="-285750">
              <a:buFontTx/>
              <a:buChar char="-"/>
            </a:pPr>
            <a:r>
              <a:rPr lang="ru-RU" sz="1600" dirty="0" smtClean="0">
                <a:solidFill>
                  <a:schemeClr val="accent5">
                    <a:lumMod val="50000"/>
                  </a:schemeClr>
                </a:solidFill>
                <a:latin typeface="Comic Sans MS" pitchFamily="66" charset="0"/>
              </a:rPr>
              <a:t>Фотографируйте или зарисовывайте природу, но не уносите с собой.</a:t>
            </a:r>
          </a:p>
          <a:p>
            <a:pPr marL="285750" indent="-285750">
              <a:buFontTx/>
              <a:buChar char="-"/>
            </a:pPr>
            <a:endParaRPr lang="ru-RU" sz="1600" dirty="0">
              <a:solidFill>
                <a:schemeClr val="accent5">
                  <a:lumMod val="50000"/>
                </a:schemeClr>
              </a:solidFill>
              <a:latin typeface="Comic Sans MS" pitchFamily="66" charset="0"/>
            </a:endParaRPr>
          </a:p>
          <a:p>
            <a:endParaRPr lang="ru-RU" sz="1600" dirty="0">
              <a:solidFill>
                <a:schemeClr val="accent5">
                  <a:lumMod val="50000"/>
                </a:schemeClr>
              </a:solidFill>
              <a:latin typeface="Comic Sans MS" pitchFamily="66" charset="0"/>
            </a:endParaRPr>
          </a:p>
        </p:txBody>
      </p:sp>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5856" y="188640"/>
            <a:ext cx="2736304" cy="1944216"/>
          </a:xfrm>
          <a:prstGeom prst="rect">
            <a:avLst/>
          </a:prstGeom>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4437112"/>
            <a:ext cx="2808312" cy="2268252"/>
          </a:xfrm>
          <a:prstGeom prst="ellipse">
            <a:avLst/>
          </a:prstGeom>
          <a:ln>
            <a:noFill/>
          </a:ln>
          <a:effectLst>
            <a:softEdge rad="112500"/>
          </a:effectLst>
        </p:spPr>
      </p:pic>
      <p:sp>
        <p:nvSpPr>
          <p:cNvPr id="10" name="TextBox 9"/>
          <p:cNvSpPr txBox="1"/>
          <p:nvPr/>
        </p:nvSpPr>
        <p:spPr>
          <a:xfrm>
            <a:off x="137033" y="3645024"/>
            <a:ext cx="2920992" cy="830997"/>
          </a:xfrm>
          <a:prstGeom prst="rect">
            <a:avLst/>
          </a:prstGeom>
          <a:noFill/>
        </p:spPr>
        <p:txBody>
          <a:bodyPr wrap="none" rtlCol="0">
            <a:spAutoFit/>
          </a:bodyPr>
          <a:lstStyle/>
          <a:p>
            <a:r>
              <a:rPr lang="ru-RU" sz="1600" dirty="0" smtClean="0">
                <a:solidFill>
                  <a:schemeClr val="tx2">
                    <a:lumMod val="50000"/>
                  </a:schemeClr>
                </a:solidFill>
                <a:latin typeface="Comic Sans MS" pitchFamily="66" charset="0"/>
              </a:rPr>
              <a:t>-Охраняй водные растения </a:t>
            </a:r>
          </a:p>
          <a:p>
            <a:r>
              <a:rPr lang="ru-RU" sz="1600" dirty="0" smtClean="0">
                <a:solidFill>
                  <a:schemeClr val="tx2">
                    <a:lumMod val="50000"/>
                  </a:schemeClr>
                </a:solidFill>
                <a:latin typeface="Comic Sans MS" pitchFamily="66" charset="0"/>
              </a:rPr>
              <a:t>Занесенные в Красную</a:t>
            </a:r>
          </a:p>
          <a:p>
            <a:r>
              <a:rPr lang="ru-RU" sz="1600" dirty="0" smtClean="0">
                <a:solidFill>
                  <a:schemeClr val="tx2">
                    <a:lumMod val="50000"/>
                  </a:schemeClr>
                </a:solidFill>
                <a:latin typeface="Comic Sans MS" pitchFamily="66" charset="0"/>
              </a:rPr>
              <a:t>книгу</a:t>
            </a:r>
            <a:endParaRPr lang="ru-RU" sz="1600" dirty="0">
              <a:solidFill>
                <a:schemeClr val="tx2">
                  <a:lumMod val="50000"/>
                </a:schemeClr>
              </a:solidFill>
              <a:latin typeface="Comic Sans MS" pitchFamily="66" charset="0"/>
            </a:endParaRPr>
          </a:p>
        </p:txBody>
      </p:sp>
      <p:pic>
        <p:nvPicPr>
          <p:cNvPr id="11" name="Рисунок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520" y="188640"/>
            <a:ext cx="2664296" cy="2133030"/>
          </a:xfrm>
          <a:prstGeom prst="rect">
            <a:avLst/>
          </a:prstGeom>
          <a:ln>
            <a:noFill/>
          </a:ln>
          <a:effectLst>
            <a:softEdge rad="112500"/>
          </a:effectLst>
        </p:spPr>
      </p:pic>
      <p:sp>
        <p:nvSpPr>
          <p:cNvPr id="12" name="TextBox 11"/>
          <p:cNvSpPr txBox="1"/>
          <p:nvPr/>
        </p:nvSpPr>
        <p:spPr>
          <a:xfrm>
            <a:off x="322074" y="2266131"/>
            <a:ext cx="2592288" cy="1323439"/>
          </a:xfrm>
          <a:prstGeom prst="rect">
            <a:avLst/>
          </a:prstGeom>
          <a:noFill/>
        </p:spPr>
        <p:txBody>
          <a:bodyPr wrap="square" rtlCol="0">
            <a:spAutoFit/>
          </a:bodyPr>
          <a:lstStyle/>
          <a:p>
            <a:r>
              <a:rPr lang="ru-RU" sz="1600" dirty="0" smtClean="0">
                <a:solidFill>
                  <a:schemeClr val="tx2">
                    <a:lumMod val="50000"/>
                  </a:schemeClr>
                </a:solidFill>
                <a:latin typeface="Comic Sans MS" pitchFamily="66" charset="0"/>
              </a:rPr>
              <a:t>- Не ломай деревья и кустарники</a:t>
            </a:r>
          </a:p>
          <a:p>
            <a:r>
              <a:rPr lang="ru-RU" sz="1600" dirty="0" smtClean="0">
                <a:solidFill>
                  <a:schemeClr val="tx2">
                    <a:lumMod val="50000"/>
                  </a:schemeClr>
                </a:solidFill>
                <a:latin typeface="Comic Sans MS" pitchFamily="66" charset="0"/>
              </a:rPr>
              <a:t>Береги их ;</a:t>
            </a:r>
          </a:p>
          <a:p>
            <a:r>
              <a:rPr lang="ru-RU" sz="1600" dirty="0" smtClean="0">
                <a:solidFill>
                  <a:schemeClr val="tx2">
                    <a:lumMod val="50000"/>
                  </a:schemeClr>
                </a:solidFill>
                <a:latin typeface="Comic Sans MS" pitchFamily="66" charset="0"/>
              </a:rPr>
              <a:t>- Не трави рыбу и не губи молодь;</a:t>
            </a:r>
          </a:p>
        </p:txBody>
      </p:sp>
    </p:spTree>
    <p:extLst>
      <p:ext uri="{BB962C8B-B14F-4D97-AF65-F5344CB8AC3E}">
        <p14:creationId xmlns:p14="http://schemas.microsoft.com/office/powerpoint/2010/main" val="47273724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TotalTime>
  <Words>1183</Words>
  <Application>Microsoft Office PowerPoint</Application>
  <PresentationFormat>Экран (4:3)</PresentationFormat>
  <Paragraphs>112</Paragraphs>
  <Slides>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vt:i4>
      </vt:variant>
    </vt:vector>
  </HeadingPairs>
  <TitlesOfParts>
    <vt:vector size="5" baseType="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АДМИН</dc:creator>
  <cp:lastModifiedBy>АДМИН</cp:lastModifiedBy>
  <cp:revision>16</cp:revision>
  <dcterms:created xsi:type="dcterms:W3CDTF">2017-04-25T04:43:23Z</dcterms:created>
  <dcterms:modified xsi:type="dcterms:W3CDTF">2022-03-02T10:40:35Z</dcterms:modified>
</cp:coreProperties>
</file>