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85" autoAdjust="0"/>
    <p:restoredTop sz="94660"/>
  </p:normalViewPr>
  <p:slideViewPr>
    <p:cSldViewPr>
      <p:cViewPr varScale="1">
        <p:scale>
          <a:sx n="109" d="100"/>
          <a:sy n="109" d="100"/>
        </p:scale>
        <p:origin x="-19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0004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5589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6048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0474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3063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9370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2988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7866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5748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0135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35550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185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110790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4177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2045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5670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67176-373E-4F0D-8271-4C3659FA0A64}" type="datetimeFigureOut">
              <a:rPr lang="ru-RU" smtClean="0"/>
              <a:pPr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3C674D1-EE0C-4100-9DBE-7DB5782B51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8603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aklumba.ru/oduvanchiki-lechebnye-svojstva" TargetMode="External"/><Relationship Id="rId13" Type="http://schemas.openxmlformats.org/officeDocument/2006/relationships/hyperlink" Target="https://priroda36.ru/lekarstvennye-rasteniya/thymus.html" TargetMode="External"/><Relationship Id="rId18" Type="http://schemas.openxmlformats.org/officeDocument/2006/relationships/hyperlink" Target="https://priroda36.ru/lekarstvennye-rasteniya/plantago.html" TargetMode="External"/><Relationship Id="rId3" Type="http://schemas.openxmlformats.org/officeDocument/2006/relationships/hyperlink" Target="https://priroda36.ru/lekarstvennye-rasteniya/convallaria-majalis.html" TargetMode="External"/><Relationship Id="rId7" Type="http://schemas.openxmlformats.org/officeDocument/2006/relationships/hyperlink" Target="https://herbalpedia.ru/catalog/pizhma/" TargetMode="External"/><Relationship Id="rId12" Type="http://schemas.openxmlformats.org/officeDocument/2006/relationships/hyperlink" Target="https://nashzeleniymir.ru/&#1089;&#1080;&#1088;&#1077;&#1085;&#1100;" TargetMode="External"/><Relationship Id="rId17" Type="http://schemas.openxmlformats.org/officeDocument/2006/relationships/hyperlink" Target="https://priroda36.ru/lekarstvennye-rasteniya/achillea.html" TargetMode="External"/><Relationship Id="rId2" Type="http://schemas.openxmlformats.org/officeDocument/2006/relationships/hyperlink" Target="https://priroda36.ru/lekarstvennye-rasteniya/gagea.html" TargetMode="External"/><Relationship Id="rId16" Type="http://schemas.openxmlformats.org/officeDocument/2006/relationships/hyperlink" Target="https://priroda36.ru/lekarstvennye-rasteniya/chelidonium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zodorov.ru/p-olimskij-lekarstvennie-rasteniya-nashej-mestnosti.html" TargetMode="External"/><Relationship Id="rId11" Type="http://schemas.openxmlformats.org/officeDocument/2006/relationships/hyperlink" Target="https://priroda36.ru/lekarstvennye-rasteniya/matricaria-chamomilla.html" TargetMode="External"/><Relationship Id="rId5" Type="http://schemas.openxmlformats.org/officeDocument/2006/relationships/hyperlink" Target="https://priroda36.ru/lekarstvennye-rasteniya/calendula.html" TargetMode="External"/><Relationship Id="rId15" Type="http://schemas.openxmlformats.org/officeDocument/2006/relationships/hyperlink" Target="https://www.ayzdorov.ru/tvtravnik_mat-i-macheha.php" TargetMode="External"/><Relationship Id="rId10" Type="http://schemas.openxmlformats.org/officeDocument/2006/relationships/hyperlink" Target="https://priroda36.ru/lekarstvennye-rasteniya/nuphar-lutea.html" TargetMode="External"/><Relationship Id="rId4" Type="http://schemas.openxmlformats.org/officeDocument/2006/relationships/hyperlink" Target="https://priroda36.ru/lekarstvennye-rasteniya/fragaria-viridis.html" TargetMode="External"/><Relationship Id="rId9" Type="http://schemas.openxmlformats.org/officeDocument/2006/relationships/hyperlink" Target="http://lektrava.ru/encyclopedia/krapiva-dvudomnaya/" TargetMode="External"/><Relationship Id="rId14" Type="http://schemas.openxmlformats.org/officeDocument/2006/relationships/hyperlink" Target="http://lektrava.ru/encyclopedia/boyaryshni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лосиный остров\800px-Lossiny-ostro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7709" y="-33389"/>
            <a:ext cx="91717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11760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325104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Аннинский район</a:t>
            </a:r>
          </a:p>
          <a:p>
            <a:pPr algn="ctr"/>
            <a:r>
              <a:rPr lang="ru-RU" dirty="0" smtClean="0"/>
              <a:t>МБУ Аннинский ЦДО «РИТМ»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67644" y="1771509"/>
            <a:ext cx="64087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«</a:t>
            </a:r>
            <a:r>
              <a:rPr lang="ru-RU" sz="3200" dirty="0"/>
              <a:t>Природа моей малой родины»</a:t>
            </a:r>
          </a:p>
          <a:p>
            <a:pPr algn="ctr"/>
            <a:r>
              <a:rPr lang="ru-RU" sz="3200" dirty="0" smtClean="0"/>
              <a:t> </a:t>
            </a:r>
          </a:p>
          <a:p>
            <a:pPr algn="ctr"/>
            <a:r>
              <a:rPr lang="ru-RU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Лекарственные </a:t>
            </a:r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растения моего </a:t>
            </a:r>
            <a:r>
              <a:rPr lang="ru-RU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края</a:t>
            </a:r>
            <a:endParaRPr lang="ru-RU" sz="32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4725144"/>
            <a:ext cx="61926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	</a:t>
            </a:r>
            <a:r>
              <a:rPr lang="ru-RU" dirty="0" smtClean="0">
                <a:solidFill>
                  <a:schemeClr val="bg1"/>
                </a:solidFill>
              </a:rPr>
              <a:t>	Авторы: Попков Данила, 14 лет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                                 Мешалкина Алина, 13 лет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		Руководитель</a:t>
            </a:r>
            <a:r>
              <a:rPr lang="ru-RU" dirty="0">
                <a:solidFill>
                  <a:schemeClr val="bg1"/>
                </a:solidFill>
              </a:rPr>
              <a:t>: </a:t>
            </a:r>
            <a:r>
              <a:rPr lang="ru-RU" dirty="0" err="1" smtClean="0">
                <a:solidFill>
                  <a:schemeClr val="bg1"/>
                </a:solidFill>
              </a:rPr>
              <a:t>Саликова</a:t>
            </a:r>
            <a:r>
              <a:rPr lang="ru-RU" dirty="0" smtClean="0">
                <a:solidFill>
                  <a:schemeClr val="bg1"/>
                </a:solidFill>
              </a:rPr>
              <a:t> Е.А.,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		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  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Анна  2022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9258723"/>
      </p:ext>
    </p:extLst>
  </p:cSld>
  <p:clrMapOvr>
    <a:masterClrMapping/>
  </p:clrMapOvr>
  <p:transition spd="slow" advTm="15203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820984"/>
            <a:ext cx="5400600" cy="265620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3" y="404664"/>
            <a:ext cx="68407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		Есть </a:t>
            </a:r>
            <a:r>
              <a:rPr lang="ru-RU" dirty="0">
                <a:solidFill>
                  <a:srgbClr val="C00000"/>
                </a:solidFill>
              </a:rPr>
              <a:t>в травах и цветах целительная сила 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dirty="0" smtClean="0">
                <a:solidFill>
                  <a:srgbClr val="C00000"/>
                </a:solidFill>
              </a:rPr>
              <a:t>		Для </a:t>
            </a:r>
            <a:r>
              <a:rPr lang="ru-RU" dirty="0">
                <a:solidFill>
                  <a:srgbClr val="C00000"/>
                </a:solidFill>
              </a:rPr>
              <a:t>всех, умеющих их тайну </a:t>
            </a:r>
            <a:r>
              <a:rPr lang="ru-RU" dirty="0" smtClean="0">
                <a:solidFill>
                  <a:srgbClr val="C00000"/>
                </a:solidFill>
              </a:rPr>
              <a:t>разгадать.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				В. Рождественский                                         </a:t>
            </a:r>
          </a:p>
          <a:p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                               </a:t>
            </a:r>
            <a:r>
              <a:rPr lang="ru-RU" dirty="0">
                <a:solidFill>
                  <a:srgbClr val="C00000"/>
                </a:solidFill>
              </a:rPr>
              <a:t>	</a:t>
            </a:r>
            <a:r>
              <a:rPr lang="ru-RU" dirty="0" smtClean="0">
                <a:solidFill>
                  <a:srgbClr val="C00000"/>
                </a:solidFill>
              </a:rPr>
              <a:t>	</a:t>
            </a:r>
            <a:endParaRPr lang="ru-RU" dirty="0" smtClean="0"/>
          </a:p>
          <a:p>
            <a:pPr algn="just"/>
            <a:r>
              <a:rPr lang="ru-RU" dirty="0" smtClean="0"/>
              <a:t>Я </a:t>
            </a:r>
            <a:r>
              <a:rPr lang="ru-RU" dirty="0"/>
              <a:t>живу в сельской местности. Вокруг нашего села очень красивые места.  Выйдешь за околицу, окунешься в зеленую чащу леса, вдохнешь аромат лугов и полей, и еще сильнее становится чувство любви к своему краю. </a:t>
            </a:r>
            <a:r>
              <a:rPr lang="ru-RU" dirty="0" smtClean="0"/>
              <a:t>Растительный </a:t>
            </a:r>
            <a:r>
              <a:rPr lang="ru-RU" dirty="0"/>
              <a:t>мир подарил нам огромное богатство – лекарственные растения, которые всегда были источником жизни, пищи и здоровья. Многие из них прошли многовековую проверку и составляют бесценный фонд современной фитотерапии.</a:t>
            </a:r>
          </a:p>
        </p:txBody>
      </p:sp>
    </p:spTree>
    <p:extLst>
      <p:ext uri="{BB962C8B-B14F-4D97-AF65-F5344CB8AC3E}">
        <p14:creationId xmlns:p14="http://schemas.microsoft.com/office/powerpoint/2010/main" xmlns="" val="45554445"/>
      </p:ext>
    </p:extLst>
  </p:cSld>
  <p:clrMapOvr>
    <a:masterClrMapping/>
  </p:clrMapOvr>
  <p:transition spd="slow" advTm="2414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5976664" cy="288768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39552" y="3164680"/>
            <a:ext cx="61206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Гусиный лук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– луковичное растение семейства лилейные. Это небольшое многолетнее растение распускается в апреле желтыми похожими на маленькие тюльпаны цветками. Цветки гусиного лука собраны  в небольшие зонтичные соцветия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Применение</a:t>
            </a:r>
            <a:r>
              <a:rPr lang="ru-RU" dirty="0">
                <a:solidFill>
                  <a:srgbClr val="C00000"/>
                </a:solidFill>
              </a:rPr>
              <a:t>.</a:t>
            </a:r>
            <a:r>
              <a:rPr lang="ru-RU" dirty="0"/>
              <a:t> Гусиный лук – средство борьбы с авитаминозом. Его можно добавлять в весенние салаты. Листочки гусиного лука содержат большое количество витаминов и микроэлементов.</a:t>
            </a:r>
          </a:p>
          <a:p>
            <a:pPr algn="just"/>
            <a:r>
              <a:rPr lang="ru-RU" dirty="0"/>
              <a:t>Траву и луковицы гусиного лука используют также для лечения гепатита, бронхиальной </a:t>
            </a:r>
            <a:r>
              <a:rPr lang="ru-RU" dirty="0" smtClean="0"/>
              <a:t>астмы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03649" y="179348"/>
            <a:ext cx="4522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ЛЕКАРСТВЕННЫЕ РАСТЕНИЯ.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19984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789040"/>
            <a:ext cx="6840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Ландыш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– травянистое многолетнее растение семейства лилейные. Ландыш имеет ползучее корневище, от которого отходят крупные </a:t>
            </a:r>
            <a:r>
              <a:rPr lang="ru-RU" dirty="0" err="1"/>
              <a:t>цельнокрайние</a:t>
            </a:r>
            <a:r>
              <a:rPr lang="ru-RU" dirty="0"/>
              <a:t> листья. Белые колокольчатые цветки собраны в соцветие кисть. Цветет ландыш во второй половине мая – начале июня, издавая сильный аромат. 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Применение.</a:t>
            </a:r>
            <a:r>
              <a:rPr lang="ru-RU" dirty="0"/>
              <a:t> Ландыш издавна используется в народной </a:t>
            </a:r>
            <a:r>
              <a:rPr lang="ru-RU" dirty="0" smtClean="0"/>
              <a:t>медицине</a:t>
            </a:r>
            <a:r>
              <a:rPr lang="ru-RU" dirty="0"/>
              <a:t>. Он помогает при </a:t>
            </a:r>
            <a:r>
              <a:rPr lang="ru-RU" dirty="0" smtClean="0"/>
              <a:t>нарушении </a:t>
            </a:r>
            <a:r>
              <a:rPr lang="ru-RU" dirty="0"/>
              <a:t>сердечного ритма, для усиления памяти и внимания.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Внимание! </a:t>
            </a:r>
            <a:r>
              <a:rPr lang="ru-RU" dirty="0"/>
              <a:t>Ландыш занесен в Красную книгу.</a:t>
            </a:r>
          </a:p>
        </p:txBody>
      </p:sp>
      <p:pic>
        <p:nvPicPr>
          <p:cNvPr id="5" name="Рисунок 4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6192688" cy="3430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2098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718679"/>
            <a:ext cx="69127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Земляника зеленая </a:t>
            </a:r>
            <a:r>
              <a:rPr lang="ru-RU" dirty="0"/>
              <a:t>(луговая клубника, </a:t>
            </a:r>
            <a:r>
              <a:rPr lang="ru-RU" dirty="0" err="1" smtClean="0"/>
              <a:t>полуница</a:t>
            </a:r>
            <a:r>
              <a:rPr lang="ru-RU" dirty="0" smtClean="0"/>
              <a:t>) - многолетнее </a:t>
            </a:r>
            <a:r>
              <a:rPr lang="ru-RU" dirty="0"/>
              <a:t>растение семейства розоцветные. Корневище толстое и бурое, листья </a:t>
            </a:r>
            <a:r>
              <a:rPr lang="ru-RU" dirty="0" smtClean="0"/>
              <a:t>тройчатые</a:t>
            </a:r>
            <a:r>
              <a:rPr lang="ru-RU" dirty="0"/>
              <a:t>. Высота растения от 5 до 20 см. Цветки земляники белые с пятью </a:t>
            </a:r>
            <a:r>
              <a:rPr lang="ru-RU" dirty="0" smtClean="0"/>
              <a:t>лепестками. Плоды </a:t>
            </a:r>
            <a:r>
              <a:rPr lang="ru-RU" dirty="0"/>
              <a:t>– ароматные </a:t>
            </a:r>
            <a:r>
              <a:rPr lang="ru-RU" dirty="0" err="1"/>
              <a:t>фраги</a:t>
            </a:r>
            <a:r>
              <a:rPr lang="ru-RU" dirty="0"/>
              <a:t> – имеют сначала беловато-зеленый цвет, затем становятся румяными. Цветет луговая земляника в мае, плоды поспевают к концу июня.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Применение.</a:t>
            </a:r>
            <a:r>
              <a:rPr lang="ru-RU" dirty="0"/>
              <a:t> Применяют практически все части растения: плоды, листья, корневища и цветки. Листья и цветки собирают в мае, плоды в июне – начале июля, корневища в сентябре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0648"/>
            <a:ext cx="4752528" cy="32420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19359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31537" y="284946"/>
            <a:ext cx="406074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>
              <a:solidFill>
                <a:srgbClr val="FF0000"/>
              </a:solidFill>
            </a:endParaRPr>
          </a:p>
          <a:p>
            <a:pPr algn="just"/>
            <a:r>
              <a:rPr lang="ru-RU" b="1" dirty="0" smtClean="0">
                <a:solidFill>
                  <a:srgbClr val="FF0000"/>
                </a:solidFill>
              </a:rPr>
              <a:t>Календула</a:t>
            </a:r>
            <a:r>
              <a:rPr lang="ru-RU" b="1" dirty="0">
                <a:solidFill>
                  <a:srgbClr val="FF0000"/>
                </a:solidFill>
              </a:rPr>
              <a:t>, или ноготки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– лекарственное растение семейства сложноцветные. Это травянистое растение до 80 см высоты. Календула, как и почти все сложноцветные,  имеет соцветие корзинка, общий цвет которого ярко-оранжевый, или ярко-желтый.</a:t>
            </a:r>
          </a:p>
          <a:p>
            <a:pPr algn="just"/>
            <a:r>
              <a:rPr lang="ru-RU" dirty="0">
                <a:solidFill>
                  <a:srgbClr val="FF0000"/>
                </a:solidFill>
              </a:rPr>
              <a:t>Применение.</a:t>
            </a:r>
            <a:r>
              <a:rPr lang="ru-RU" dirty="0"/>
              <a:t> Календула давно и широко используется в народной медицине. Это растение нормализует сердечную деятельность. Также календула помогает в лечении болезней селезенки и </a:t>
            </a:r>
            <a:r>
              <a:rPr lang="ru-RU" dirty="0" smtClean="0"/>
              <a:t>печени и </a:t>
            </a:r>
            <a:r>
              <a:rPr lang="ru-RU" dirty="0"/>
              <a:t>аллергии. Соцветия календулы обладают бактерицидным действием при лечении ран, заболеваний глаз, рта и глотки.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1084877"/>
            <a:ext cx="2780017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1993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437114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</a:rPr>
              <a:t>Пижма обыкновенная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- дикая рябинка, ромашник, бухта, </a:t>
            </a:r>
            <a:r>
              <a:rPr lang="ru-RU" dirty="0" err="1"/>
              <a:t>глистник</a:t>
            </a:r>
            <a:r>
              <a:rPr lang="ru-RU" dirty="0"/>
              <a:t>, </a:t>
            </a:r>
            <a:r>
              <a:rPr lang="ru-RU" dirty="0" err="1"/>
              <a:t>девятисил</a:t>
            </a:r>
            <a:r>
              <a:rPr lang="ru-RU" dirty="0"/>
              <a:t>, </a:t>
            </a:r>
            <a:r>
              <a:rPr lang="ru-RU" dirty="0" err="1"/>
              <a:t>козельник</a:t>
            </a:r>
            <a:r>
              <a:rPr lang="ru-RU" dirty="0"/>
              <a:t>, ломотная, маточник, рябинник желтый</a:t>
            </a:r>
          </a:p>
          <a:p>
            <a:pPr algn="just"/>
            <a:r>
              <a:rPr lang="ru-RU" dirty="0"/>
              <a:t>Неприхотливое травянистое растение, встречается повсеместно на территории </a:t>
            </a:r>
            <a:r>
              <a:rPr lang="ru-RU" dirty="0" smtClean="0"/>
              <a:t>Воронежской области. </a:t>
            </a:r>
            <a:r>
              <a:rPr lang="ru-RU" dirty="0"/>
              <a:t>Лекарственными свойствами обладают цветы.</a:t>
            </a:r>
          </a:p>
          <a:p>
            <a:pPr algn="just"/>
            <a:r>
              <a:rPr lang="ru-RU" dirty="0">
                <a:solidFill>
                  <a:srgbClr val="FF0000"/>
                </a:solidFill>
              </a:rPr>
              <a:t>Применяется</a:t>
            </a:r>
            <a:r>
              <a:rPr lang="ru-RU" dirty="0"/>
              <a:t> </a:t>
            </a:r>
            <a:r>
              <a:rPr lang="ru-RU" dirty="0" smtClean="0"/>
              <a:t>при </a:t>
            </a:r>
            <a:r>
              <a:rPr lang="ru-RU" dirty="0"/>
              <a:t>болезнях печени, антимикробное и </a:t>
            </a:r>
            <a:r>
              <a:rPr lang="ru-RU" dirty="0" err="1"/>
              <a:t>смазмолитическое</a:t>
            </a:r>
            <a:r>
              <a:rPr lang="ru-RU" dirty="0"/>
              <a:t> средство.</a:t>
            </a:r>
          </a:p>
        </p:txBody>
      </p:sp>
      <p:pic>
        <p:nvPicPr>
          <p:cNvPr id="5" name="Рисунок 4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6633"/>
            <a:ext cx="3527648" cy="4320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2075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077073"/>
            <a:ext cx="69127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</a:rPr>
              <a:t>Одуванчик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— это лекарственное многолетнее растение, относится к семейству сложноцветных. Корневище имеет форму морковки с большими ответвлениями и располагается вертикально, бурого цвета. </a:t>
            </a:r>
            <a:r>
              <a:rPr lang="ru-RU" dirty="0" smtClean="0"/>
              <a:t>Листья голые</a:t>
            </a:r>
            <a:r>
              <a:rPr lang="ru-RU" dirty="0"/>
              <a:t>, темно-зеленого цвета. Цветет одуванчик желтыми цветами, собраны они в плотные корзинки зеленого цвета. Начинает цвести одуванчик в середине апреля и до конца </a:t>
            </a:r>
            <a:r>
              <a:rPr lang="ru-RU" dirty="0" smtClean="0"/>
              <a:t>мая.</a:t>
            </a:r>
          </a:p>
          <a:p>
            <a:pPr algn="just"/>
            <a:r>
              <a:rPr lang="ru-RU" dirty="0" smtClean="0"/>
              <a:t>Его </a:t>
            </a:r>
            <a:r>
              <a:rPr lang="ru-RU" dirty="0">
                <a:solidFill>
                  <a:srgbClr val="FF0000"/>
                </a:solidFill>
              </a:rPr>
              <a:t>применяют</a:t>
            </a:r>
            <a:r>
              <a:rPr lang="ru-RU" dirty="0"/>
              <a:t> при </a:t>
            </a:r>
            <a:r>
              <a:rPr lang="ru-RU" dirty="0" err="1"/>
              <a:t>антацидных</a:t>
            </a:r>
            <a:r>
              <a:rPr lang="ru-RU" dirty="0"/>
              <a:t> гастритах, для увеличения аппетита. Из него готовят желчегонное лекарство.</a:t>
            </a:r>
          </a:p>
        </p:txBody>
      </p:sp>
      <p:pic>
        <p:nvPicPr>
          <p:cNvPr id="5" name="Рисунок 4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4561542" cy="37002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1992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902993"/>
            <a:ext cx="68407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</a:rPr>
              <a:t>Крапива двудомная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— многолетнее травянистое растение, высотой до 170 см с длинным ползучим разветвленным </a:t>
            </a:r>
            <a:r>
              <a:rPr lang="ru-RU" dirty="0" smtClean="0"/>
              <a:t>корневищем. Стебель </a:t>
            </a:r>
            <a:r>
              <a:rPr lang="ru-RU" dirty="0"/>
              <a:t>и листья покрыты длинными жгучими и короткими простыми волосками. Оболочки волосков </a:t>
            </a:r>
            <a:r>
              <a:rPr lang="ru-RU" dirty="0" err="1"/>
              <a:t>окремневевшие</a:t>
            </a:r>
            <a:r>
              <a:rPr lang="ru-RU" dirty="0"/>
              <a:t>, хрупкие, поэтому из сломанного волоска вытекают муравьиная кислота и гистамин.</a:t>
            </a:r>
          </a:p>
          <a:p>
            <a:pPr algn="just"/>
            <a:endParaRPr lang="ru-RU" dirty="0" smtClean="0">
              <a:solidFill>
                <a:srgbClr val="FF0000"/>
              </a:solidFill>
            </a:endParaRPr>
          </a:p>
          <a:p>
            <a:pPr algn="just"/>
            <a:r>
              <a:rPr lang="ru-RU" dirty="0" smtClean="0">
                <a:solidFill>
                  <a:srgbClr val="FF0000"/>
                </a:solidFill>
              </a:rPr>
              <a:t>Применение</a:t>
            </a:r>
            <a:r>
              <a:rPr lang="ru-RU" dirty="0">
                <a:solidFill>
                  <a:srgbClr val="FF0000"/>
                </a:solidFill>
              </a:rPr>
              <a:t>. </a:t>
            </a:r>
            <a:r>
              <a:rPr lang="ru-RU" dirty="0"/>
              <a:t>Настой листьев крапивы двудомной оказывает кровоостанавливающее действие, ускоряет свертывание крови, повышает содержание </a:t>
            </a:r>
            <a:r>
              <a:rPr lang="ru-RU" dirty="0" smtClean="0"/>
              <a:t>гемоглобина. </a:t>
            </a:r>
            <a:r>
              <a:rPr lang="ru-RU" dirty="0"/>
              <a:t>Лекарственные формы крапивы обладают сосудосуживающим, желчегонным, </a:t>
            </a:r>
            <a:r>
              <a:rPr lang="ru-RU" dirty="0" smtClean="0"/>
              <a:t>витаминизирующим и </a:t>
            </a:r>
            <a:r>
              <a:rPr lang="ru-RU" dirty="0"/>
              <a:t>противовоспалительным </a:t>
            </a:r>
            <a:r>
              <a:rPr lang="ru-RU" dirty="0" smtClean="0"/>
              <a:t>свойствами.</a:t>
            </a:r>
            <a:endParaRPr lang="ru-RU" dirty="0"/>
          </a:p>
        </p:txBody>
      </p:sp>
      <p:pic>
        <p:nvPicPr>
          <p:cNvPr id="5" name="Рисунок 4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8587"/>
            <a:ext cx="3904456" cy="27744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19828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995678"/>
            <a:ext cx="69127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Кубышка желтая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– водное растение семейства кувшинковые. Крупные кожистые листья кубышки плавают на поверхности воды, а ароматные желтые цветки приподняты на цветоносах. Есть у кубышки также подводные листья. Они мягкие и нежные на ощупь. </a:t>
            </a:r>
            <a:endParaRPr lang="ru-RU" dirty="0" smtClean="0"/>
          </a:p>
          <a:p>
            <a:pPr algn="just"/>
            <a:r>
              <a:rPr lang="ru-RU" dirty="0" smtClean="0">
                <a:solidFill>
                  <a:srgbClr val="C00000"/>
                </a:solidFill>
              </a:rPr>
              <a:t>Применение</a:t>
            </a:r>
            <a:r>
              <a:rPr lang="ru-RU" dirty="0">
                <a:solidFill>
                  <a:srgbClr val="C00000"/>
                </a:solidFill>
              </a:rPr>
              <a:t>.</a:t>
            </a:r>
            <a:r>
              <a:rPr lang="ru-RU" dirty="0"/>
              <a:t> В народной медицине кубышка используется в </a:t>
            </a:r>
            <a:r>
              <a:rPr lang="ru-RU" dirty="0" smtClean="0"/>
              <a:t>качестве </a:t>
            </a:r>
            <a:r>
              <a:rPr lang="ru-RU" dirty="0"/>
              <a:t>противовоспалительного и жаропонижающего средства. </a:t>
            </a:r>
            <a:endParaRPr lang="ru-RU" dirty="0" smtClean="0"/>
          </a:p>
          <a:p>
            <a:pPr algn="just"/>
            <a:r>
              <a:rPr lang="ru-RU" dirty="0" smtClean="0"/>
              <a:t>Цветки </a:t>
            </a:r>
            <a:r>
              <a:rPr lang="ru-RU" dirty="0"/>
              <a:t>кубышки прикладывают к пораженным участкам кожи.</a:t>
            </a:r>
          </a:p>
        </p:txBody>
      </p:sp>
      <p:pic>
        <p:nvPicPr>
          <p:cNvPr id="5" name="Рисунок 4" descr="C:\Users\admin\Desktop\кубышка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0648"/>
            <a:ext cx="4859168" cy="33144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89679345"/>
      </p:ext>
    </p:extLst>
  </p:cSld>
  <p:clrMapOvr>
    <a:masterClrMapping/>
  </p:clrMapOvr>
  <p:transition spd="slow" advTm="200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441680"/>
            <a:ext cx="70567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Ромашка лекарственная</a:t>
            </a:r>
            <a:r>
              <a:rPr lang="ru-RU" dirty="0"/>
              <a:t>, или </a:t>
            </a:r>
            <a:r>
              <a:rPr lang="ru-RU" dirty="0">
                <a:solidFill>
                  <a:srgbClr val="C00000"/>
                </a:solidFill>
              </a:rPr>
              <a:t>Ромашка аптечная </a:t>
            </a:r>
            <a:r>
              <a:rPr lang="ru-RU" dirty="0"/>
              <a:t>– травянистое растение семейства сложноцветные. Имеет разветвленный стебель высотой около 50 см, сильно рассеченные </a:t>
            </a:r>
            <a:r>
              <a:rPr lang="ru-RU" dirty="0" smtClean="0"/>
              <a:t>листья. </a:t>
            </a:r>
            <a:r>
              <a:rPr lang="ru-RU" dirty="0"/>
              <a:t>Цветет ромашка все лето. Лекарственную ромашку от других представителей рода отличает сильный своеобразный запах</a:t>
            </a:r>
            <a:r>
              <a:rPr lang="ru-RU" dirty="0" smtClean="0"/>
              <a:t>.</a:t>
            </a:r>
            <a:endParaRPr lang="ru-RU" dirty="0"/>
          </a:p>
          <a:p>
            <a:pPr algn="just"/>
            <a:r>
              <a:rPr lang="ru-RU" dirty="0">
                <a:solidFill>
                  <a:srgbClr val="C00000"/>
                </a:solidFill>
              </a:rPr>
              <a:t>Применение.</a:t>
            </a:r>
            <a:r>
              <a:rPr lang="ru-RU" dirty="0"/>
              <a:t> В медицине ромашка используется для лечения гастрита, колита, язвы желудка, дизентерии, заболеваниях печени, почек, мочевого пузыря, нервной системы. </a:t>
            </a:r>
            <a:r>
              <a:rPr lang="ru-RU" dirty="0" smtClean="0"/>
              <a:t>Ромашка </a:t>
            </a:r>
            <a:r>
              <a:rPr lang="ru-RU" dirty="0"/>
              <a:t>помогает при язвах, фурункулах, подагре, экземе, зубной боли, мигрени, ушибах.</a:t>
            </a:r>
          </a:p>
        </p:txBody>
      </p:sp>
      <p:pic>
        <p:nvPicPr>
          <p:cNvPr id="3" name="Рисунок 2" descr="C:\Users\admin\Desktop\ромашка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9149"/>
            <a:ext cx="5334413" cy="31348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20218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631704"/>
            <a:ext cx="69847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Сирень обыкновенная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среднерослый кустарник, иногда перерастающий в довольно высокое дерево</a:t>
            </a:r>
            <a:r>
              <a:rPr lang="ru-RU" dirty="0" smtClean="0"/>
              <a:t>. </a:t>
            </a:r>
            <a:r>
              <a:rPr lang="ru-RU" dirty="0"/>
              <a:t>Очень ароматные кисти размером до 25 см собраны из мелких простых цветочков белого или светло-лилового цвета.</a:t>
            </a:r>
          </a:p>
          <a:p>
            <a:pPr algn="just"/>
            <a:r>
              <a:rPr lang="ru-RU" dirty="0"/>
              <a:t>Водная настойка из цветков сирени оказывает </a:t>
            </a:r>
            <a:r>
              <a:rPr lang="ru-RU" dirty="0" smtClean="0"/>
              <a:t>обезболивающее </a:t>
            </a:r>
            <a:r>
              <a:rPr lang="ru-RU" dirty="0"/>
              <a:t>действие. </a:t>
            </a:r>
            <a:r>
              <a:rPr lang="ru-RU" dirty="0" smtClean="0"/>
              <a:t>Её </a:t>
            </a:r>
            <a:r>
              <a:rPr lang="ru-RU" dirty="0"/>
              <a:t>используют для лечения коклюша и почечных заболеваний, головной боли, простуды. </a:t>
            </a:r>
            <a:r>
              <a:rPr lang="ru-RU" dirty="0" smtClean="0"/>
              <a:t>Листья </a:t>
            </a:r>
            <a:r>
              <a:rPr lang="ru-RU" dirty="0"/>
              <a:t>сирени, так же как листья подорожника, затягивают гноящиеся раны. Мазь и спиртовая настойка сирени применяются для снятия болевых ощущений и терапии </a:t>
            </a:r>
            <a:r>
              <a:rPr lang="ru-RU" dirty="0" smtClean="0"/>
              <a:t>ревматизма.</a:t>
            </a:r>
            <a:endParaRPr lang="ru-RU" dirty="0"/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4534237" cy="3443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19265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423455"/>
            <a:ext cx="68407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Чабрец, или </a:t>
            </a:r>
            <a:r>
              <a:rPr lang="ru-RU" b="1" dirty="0" smtClean="0">
                <a:solidFill>
                  <a:srgbClr val="C00000"/>
                </a:solidFill>
              </a:rPr>
              <a:t>Тимьян </a:t>
            </a:r>
            <a:r>
              <a:rPr lang="ru-RU" dirty="0" smtClean="0"/>
              <a:t>– </a:t>
            </a:r>
            <a:r>
              <a:rPr lang="ru-RU" dirty="0"/>
              <a:t>стелющийся кустарник семейства губоцветные. Стебли его поднимаются на высоту 30-40 см, цветки – беловатые, розоватые, или лиловые собраны в головчатые соцветия. Цветет чабрец почти все лето.</a:t>
            </a:r>
          </a:p>
          <a:p>
            <a:pPr algn="just"/>
            <a:r>
              <a:rPr lang="ru-RU" dirty="0"/>
              <a:t>Чабрец – одно из самых любимых народом растений. Его ласково называют «</a:t>
            </a:r>
            <a:r>
              <a:rPr lang="ru-RU" dirty="0" err="1"/>
              <a:t>богородской</a:t>
            </a:r>
            <a:r>
              <a:rPr lang="ru-RU" dirty="0"/>
              <a:t> травой</a:t>
            </a:r>
            <a:r>
              <a:rPr lang="ru-RU" dirty="0" smtClean="0"/>
              <a:t>». </a:t>
            </a:r>
            <a:r>
              <a:rPr lang="ru-RU" dirty="0"/>
              <a:t>Сухим чабрецом набивают подушечки, которые дарят спокойный и оздоровляющий сон.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Применение.</a:t>
            </a:r>
            <a:r>
              <a:rPr lang="ru-RU" dirty="0"/>
              <a:t> Чабрец обладает отхаркивающими и дезинфицирующими свойствами, поэтому его применяют при заболеваниях дыхательных путей, при любом кашле, бронхите, воспалении </a:t>
            </a:r>
            <a:r>
              <a:rPr lang="ru-RU" dirty="0" smtClean="0"/>
              <a:t>легких. </a:t>
            </a:r>
            <a:endParaRPr lang="ru-RU" dirty="0"/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58689" y="260648"/>
            <a:ext cx="4858469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2098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441680"/>
            <a:ext cx="69847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Боярышник кроваво - красный</a:t>
            </a:r>
            <a:endParaRPr lang="ru-RU" dirty="0">
              <a:solidFill>
                <a:srgbClr val="C00000"/>
              </a:solidFill>
            </a:endParaRPr>
          </a:p>
          <a:p>
            <a:pPr algn="just"/>
            <a:r>
              <a:rPr lang="ru-RU" dirty="0"/>
              <a:t>Кустарник, или небольшое дерево семейства Розоцветные, высотой до 5 м. Молодые ветви блестящие, усажены редким и колючками длиной до 5 см. Листья опушённые, сверху тёмно-зелёные, снизу ярко-зелёные обратнояйцевидные. Плоды боярышника - кроваво-красные, розовые, оранжевые, желтые или черные шаровидные ягоды, похожие на маленькое яблоко диаметром 8 - 10 мм. </a:t>
            </a:r>
          </a:p>
          <a:p>
            <a:pPr algn="just"/>
            <a:r>
              <a:rPr lang="ru-RU" dirty="0"/>
              <a:t>Настой плодов боярышника обладает многими полезными свойствами. </a:t>
            </a:r>
            <a:endParaRPr lang="ru-RU" dirty="0" smtClean="0"/>
          </a:p>
          <a:p>
            <a:pPr algn="just"/>
            <a:r>
              <a:rPr lang="ru-RU" dirty="0" smtClean="0"/>
              <a:t>Препараты </a:t>
            </a:r>
            <a:r>
              <a:rPr lang="ru-RU" dirty="0"/>
              <a:t>боярышника успокаивают центральную нервную систему.</a:t>
            </a:r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8640"/>
            <a:ext cx="4299632" cy="30390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1896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995678"/>
            <a:ext cx="66967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Мать-и-мачеха</a:t>
            </a:r>
            <a:r>
              <a:rPr lang="ru-RU" dirty="0"/>
              <a:t> принадлежит многолетним травам семейства сложноцветных. В медицине листья мать-и-мачехи используют в потогонных и грудных сборах, а также эта трава может использоваться как отличное отхаркивающие средство.</a:t>
            </a:r>
          </a:p>
          <a:p>
            <a:pPr algn="just"/>
            <a:r>
              <a:rPr lang="ru-RU" dirty="0"/>
              <a:t>Окрас цветков </a:t>
            </a:r>
            <a:r>
              <a:rPr lang="ru-RU" dirty="0" smtClean="0"/>
              <a:t>золотисто-жёлтый. </a:t>
            </a:r>
            <a:r>
              <a:rPr lang="ru-RU" dirty="0"/>
              <a:t>Листья прикорневые и появляются после того, как растение отцвело, имеют округло-сердцевидную </a:t>
            </a:r>
            <a:r>
              <a:rPr lang="ru-RU" dirty="0" smtClean="0"/>
              <a:t>форму. Когда </a:t>
            </a:r>
            <a:r>
              <a:rPr lang="ru-RU" dirty="0"/>
              <a:t>прикасаешься к листьям, они кажутся тёплыми, верхняя поверхность голая, </a:t>
            </a:r>
            <a:r>
              <a:rPr lang="ru-RU" dirty="0" smtClean="0"/>
              <a:t>холодная.</a:t>
            </a:r>
            <a:endParaRPr lang="ru-RU" dirty="0"/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53456" y="188640"/>
            <a:ext cx="4580904" cy="36268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20297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995678"/>
            <a:ext cx="67687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Чистотел </a:t>
            </a:r>
            <a:r>
              <a:rPr lang="ru-RU" b="1" dirty="0"/>
              <a:t>–</a:t>
            </a:r>
            <a:r>
              <a:rPr lang="ru-RU" dirty="0"/>
              <a:t> травянистое растение семейства маковых. Высота растения от 1 м. Растение выделяет млечный сок, становящийся оранжевым под воздействием воздуха. Цветет чистотел начиная с мая, все лето. Цветки – золотисто-желтые, с четырьмя лепестками.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Применение.</a:t>
            </a:r>
            <a:r>
              <a:rPr lang="ru-RU" dirty="0"/>
              <a:t> Чистотел издавна используется при различных кожных заболеваниях. Чистотелом обрабатывают долго заживающие раны, излечивают чесотку, удаляют мозоли, предотвращают </a:t>
            </a:r>
            <a:r>
              <a:rPr lang="ru-RU" dirty="0" smtClean="0"/>
              <a:t>новообразования</a:t>
            </a:r>
            <a:endParaRPr lang="ru-RU" dirty="0"/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7188" y="116632"/>
            <a:ext cx="4593480" cy="36411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20062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995678"/>
            <a:ext cx="76328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Тысячелистник -</a:t>
            </a:r>
            <a:r>
              <a:rPr lang="ru-RU" dirty="0"/>
              <a:t> травянистое растение семейства сложноцветные. Высота прямостоячего стебля до 1 м. Листья перисто-рассеченные, мелкие цветки собраны в соцветия </a:t>
            </a:r>
            <a:r>
              <a:rPr lang="ru-RU" dirty="0" smtClean="0"/>
              <a:t>корзинки. </a:t>
            </a:r>
            <a:r>
              <a:rPr lang="ru-RU" dirty="0"/>
              <a:t>Обычно цветки белые, бывают также розоватые  и желтоватые. Цветет растение все лето.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Применение. </a:t>
            </a:r>
            <a:r>
              <a:rPr lang="ru-RU" dirty="0"/>
              <a:t>Тысячелистник – прекрасное средство для активизации обмена веществ, поэтому его используют для лечения ожирения, атеросклероза, гипертонии. </a:t>
            </a:r>
            <a:r>
              <a:rPr lang="ru-RU" dirty="0" smtClean="0"/>
              <a:t>Как </a:t>
            </a:r>
            <a:r>
              <a:rPr lang="ru-RU" dirty="0"/>
              <a:t>наружное средство тысячелистник используют при язвах, фурункулах, свищах, ранах, различных кожных заболеваниях.</a:t>
            </a:r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6359"/>
            <a:ext cx="5069730" cy="38031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2025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221088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C00000"/>
                </a:solidFill>
              </a:rPr>
              <a:t>Подорожник </a:t>
            </a:r>
            <a:r>
              <a:rPr lang="ru-RU" b="1" dirty="0">
                <a:solidFill>
                  <a:srgbClr val="C00000"/>
                </a:solidFill>
              </a:rPr>
              <a:t>–</a:t>
            </a:r>
            <a:r>
              <a:rPr lang="ru-RU" dirty="0"/>
              <a:t> растение семейства подорожниковые. Для подорожника характерна прикорневая розетка листьев, их которой выходят цветоносные стебли. Мелкие цветочки с бурым венчиком и длинными сиренными тычинками собраны в соцветие початок. Цветет подорожник с мая до конца лета.</a:t>
            </a:r>
          </a:p>
          <a:p>
            <a:r>
              <a:rPr lang="ru-RU" dirty="0">
                <a:solidFill>
                  <a:srgbClr val="C00000"/>
                </a:solidFill>
              </a:rPr>
              <a:t>Применение</a:t>
            </a:r>
            <a:r>
              <a:rPr lang="ru-RU" dirty="0"/>
              <a:t>. Подорожник обладает обезболивающими, противовоспалительными, бактерицидными, кровоостанавливающими свойствами. </a:t>
            </a:r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4866654" cy="3837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2014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50" y="260648"/>
            <a:ext cx="70693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C00000"/>
                </a:solidFill>
              </a:rPr>
              <a:t>Лекарственные растения </a:t>
            </a:r>
            <a:r>
              <a:rPr lang="ru-RU" dirty="0"/>
              <a:t>– замечательное богатство природы. </a:t>
            </a:r>
            <a:r>
              <a:rPr lang="ru-RU" dirty="0" smtClean="0"/>
              <a:t>	</a:t>
            </a:r>
          </a:p>
          <a:p>
            <a:pPr algn="just"/>
            <a:r>
              <a:rPr lang="ru-RU" dirty="0" smtClean="0"/>
              <a:t>Каждый </a:t>
            </a:r>
            <a:r>
              <a:rPr lang="ru-RU" dirty="0"/>
              <a:t>кустик и травинка,</a:t>
            </a:r>
          </a:p>
          <a:p>
            <a:pPr algn="just"/>
            <a:r>
              <a:rPr lang="ru-RU" dirty="0" smtClean="0"/>
              <a:t>Корень</a:t>
            </a:r>
            <a:r>
              <a:rPr lang="ru-RU" dirty="0"/>
              <a:t>, ягода, орех –</a:t>
            </a:r>
          </a:p>
          <a:p>
            <a:pPr algn="just"/>
            <a:r>
              <a:rPr lang="ru-RU" dirty="0" smtClean="0"/>
              <a:t>Все </a:t>
            </a:r>
            <a:r>
              <a:rPr lang="ru-RU" dirty="0"/>
              <a:t>приносит пользу людям,</a:t>
            </a:r>
          </a:p>
          <a:p>
            <a:pPr algn="just"/>
            <a:r>
              <a:rPr lang="ru-RU" dirty="0" smtClean="0"/>
              <a:t>Помогает </a:t>
            </a:r>
            <a:r>
              <a:rPr lang="ru-RU" dirty="0"/>
              <a:t>от всех бед.</a:t>
            </a:r>
          </a:p>
          <a:p>
            <a:pPr algn="just"/>
            <a:r>
              <a:rPr lang="ru-RU" dirty="0" smtClean="0"/>
              <a:t>Лес </a:t>
            </a:r>
            <a:r>
              <a:rPr lang="ru-RU" dirty="0"/>
              <a:t>– богатство наше, знай!</a:t>
            </a:r>
          </a:p>
          <a:p>
            <a:pPr algn="just"/>
            <a:r>
              <a:rPr lang="ru-RU" dirty="0" smtClean="0"/>
              <a:t>Береги </a:t>
            </a:r>
            <a:r>
              <a:rPr lang="ru-RU" dirty="0"/>
              <a:t>и сохраняй!</a:t>
            </a:r>
          </a:p>
        </p:txBody>
      </p:sp>
      <p:pic>
        <p:nvPicPr>
          <p:cNvPr id="3" name="Рисунок 2" descr="C:\Users\admin\Desktop\Снимок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4825" y="908720"/>
            <a:ext cx="3816423" cy="49190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155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19" y="83671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Ресурсы:</a:t>
            </a: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2"/>
              </a:rPr>
              <a:t>https://priroda36.ru/lekarstvennye-rasteniya/gagea.html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https://priroda36.ru/lekarstvennye-rasteniya/convallaria-majalis.html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4"/>
              </a:rPr>
              <a:t>https://priroda36.ru/lekarstvennye-rasteniya/fragaria-viridis.html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5"/>
              </a:rPr>
              <a:t>https://priroda36.ru/lekarstvennye-rasteniya/calendula.html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6"/>
              </a:rPr>
              <a:t>http://zodorov.ru/p-olimskij-lekarstvennie-rasteniya-nashej-mestnosti.html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7"/>
              </a:rPr>
              <a:t>https://herbalpedia.ru/catalog/pizhma/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8"/>
              </a:rPr>
              <a:t>https://aklumba.ru/oduvanchiki-lechebnye-svojstva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9"/>
              </a:rPr>
              <a:t>http://lektrava.ru/encyclopedia/krapiva-dvudomnaya/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0"/>
              </a:rPr>
              <a:t>https://priroda36.ru/lekarstvennye-rasteniya/nuphar-lutea.html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1"/>
              </a:rPr>
              <a:t>https://priroda36.ru/lekarstvennye-rasteniya/matricaria-chamomilla.html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2"/>
              </a:rPr>
              <a:t>https://nashzeleniymir.ru/сирень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3"/>
              </a:rPr>
              <a:t>https://priroda36.ru/lekarstvennye-rasteniya/thymus.html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4"/>
              </a:rPr>
              <a:t>http://lektrava.ru/encyclopedia/boyaryshnik/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5"/>
              </a:rPr>
              <a:t>https://www.ayzdorov.ru/tvtravnik_mat-i-macheha.php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6"/>
              </a:rPr>
              <a:t>https://priroda36.ru/lekarstvennye-rasteniya/chelidonium.html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7"/>
              </a:rPr>
              <a:t>https://priroda36.ru/lekarstvennye-rasteniya/achillea.html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u="sng" dirty="0">
                <a:solidFill>
                  <a:schemeClr val="accent2">
                    <a:lumMod val="50000"/>
                  </a:schemeClr>
                </a:solidFill>
                <a:hlinkClick r:id="rId18"/>
              </a:rPr>
              <a:t>https://priroda36.ru/lekarstvennye-rasteniya/plantago.html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Фотографии из личного архива руководителя </a:t>
            </a:r>
          </a:p>
          <a:p>
            <a:pPr algn="just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2917541868"/>
      </p:ext>
    </p:extLst>
  </p:cSld>
  <p:clrMapOvr>
    <a:masterClrMapping/>
  </p:clrMapOvr>
  <p:transition spd="slow" advTm="1686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260</TotalTime>
  <Words>1196</Words>
  <Application>Microsoft Office PowerPoint</Application>
  <PresentationFormat>Экран (4:3)</PresentationFormat>
  <Paragraphs>86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Конкурс</dc:subject>
  <dc:creator>Admin</dc:creator>
  <cp:keywords>Попова</cp:keywords>
  <cp:lastModifiedBy>GMR</cp:lastModifiedBy>
  <cp:revision>31</cp:revision>
  <dcterms:created xsi:type="dcterms:W3CDTF">2019-03-28T14:54:33Z</dcterms:created>
  <dcterms:modified xsi:type="dcterms:W3CDTF">2022-01-30T13:27:34Z</dcterms:modified>
</cp:coreProperties>
</file>