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6" r:id="rId4"/>
    <p:sldId id="258" r:id="rId5"/>
    <p:sldId id="280" r:id="rId6"/>
    <p:sldId id="281" r:id="rId7"/>
    <p:sldId id="282" r:id="rId8"/>
    <p:sldId id="284" r:id="rId9"/>
    <p:sldId id="283" r:id="rId10"/>
    <p:sldId id="289" r:id="rId11"/>
    <p:sldId id="287" r:id="rId12"/>
    <p:sldId id="288" r:id="rId13"/>
    <p:sldId id="290" r:id="rId14"/>
    <p:sldId id="291" r:id="rId15"/>
    <p:sldId id="294" r:id="rId16"/>
    <p:sldId id="292" r:id="rId17"/>
    <p:sldId id="293" r:id="rId18"/>
    <p:sldId id="295" r:id="rId19"/>
    <p:sldId id="296" r:id="rId20"/>
    <p:sldId id="297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0801" autoAdjust="0"/>
  </p:normalViewPr>
  <p:slideViewPr>
    <p:cSldViewPr>
      <p:cViewPr varScale="1">
        <p:scale>
          <a:sx n="91" d="100"/>
          <a:sy n="91" d="100"/>
        </p:scale>
        <p:origin x="-140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13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04.02.21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1057;&#1077;&#1088;&#1075;&#1077;&#1081;%20&#1052;&#1072;&#1083;&#1102;&#1090;&#1080;&#1085;.doc" TargetMode="External"/><Relationship Id="rId2" Type="http://schemas.openxmlformats.org/officeDocument/2006/relationships/hyperlink" Target="&#1042;&#1072;&#1089;&#1080;&#1083;&#1080;&#1081;%20&#1047;&#1074;&#1077;&#1079;&#1076;&#1086;&#1095;&#1082;&#1080;&#1085;.doc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9324" y="836712"/>
            <a:ext cx="7772400" cy="27363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600" dirty="0"/>
              <a:t>Проектно-исследовательская </a:t>
            </a:r>
            <a:r>
              <a:rPr lang="ru-RU" sz="4000" dirty="0"/>
              <a:t>деятельность </a:t>
            </a:r>
            <a:br>
              <a:rPr lang="ru-RU" sz="4000" dirty="0"/>
            </a:br>
            <a:r>
              <a:rPr lang="ru-RU" sz="4000" dirty="0"/>
              <a:t>в группах младшего дошкольного возраста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690741" y="4797153"/>
            <a:ext cx="7790983" cy="100811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ru-RU" dirty="0">
                <a:solidFill>
                  <a:srgbClr val="002060"/>
                </a:solidFill>
              </a:rPr>
              <a:t>МБДОУ ЦРР – д/с №16 «Росинка»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5022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Зайнуллина </a:t>
            </a:r>
            <a:r>
              <a:rPr lang="ru-RU" b="1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Татьна</a:t>
            </a: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Владимировна</a:t>
            </a:r>
            <a:endParaRPr lang="ru-RU" b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>
                <a:solidFill>
                  <a:schemeClr val="accent1"/>
                </a:solidFill>
              </a:rPr>
              <a:t>«</a:t>
            </a:r>
            <a:r>
              <a:rPr lang="ru-RU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Путешествие по реке времени»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«Кукла – путешествие сквозь  время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996952"/>
            <a:ext cx="2304256" cy="24482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2215156" cy="1475635"/>
          </a:xfrm>
          <a:prstGeom prst="rect">
            <a:avLst/>
          </a:prstGeom>
        </p:spPr>
      </p:pic>
      <p:pic>
        <p:nvPicPr>
          <p:cNvPr id="7" name="Picture 6" descr="DSC01587_thm[1]"/>
          <p:cNvPicPr>
            <a:picLocks noChangeAspect="1" noChangeArrowheads="1"/>
          </p:cNvPicPr>
          <p:nvPr/>
        </p:nvPicPr>
        <p:blipFill>
          <a:blip r:embed="rId4" cstate="print">
            <a:lum bright="-6000" contrast="30000"/>
          </a:blip>
          <a:srcRect/>
          <a:stretch>
            <a:fillRect/>
          </a:stretch>
        </p:blipFill>
        <p:spPr bwMode="auto">
          <a:xfrm>
            <a:off x="2411760" y="3068960"/>
            <a:ext cx="2016224" cy="2376264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8" name="Picture 5" descr="Bratz%20388746%20set%20L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772816"/>
            <a:ext cx="1368425" cy="2522538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>
                <a:solidFill>
                  <a:schemeClr val="accent1"/>
                </a:solidFill>
              </a:rPr>
              <a:t>Путешествие по Реке Времени</a:t>
            </a:r>
          </a:p>
          <a:p>
            <a:pPr algn="ctr">
              <a:buNone/>
            </a:pP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знаю точно, знаю я наверняка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 кем угодно я могу поспорить,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Течёт в пространстве Времени Река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Впадая в прошлого таинственное море.</a:t>
            </a:r>
          </a:p>
          <a:p>
            <a:pPr algn="ctr">
              <a:buNone/>
            </a:pP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Течёт сквозь годы Времени Река,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Своим потоком омывая тень столетий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Старины глубокой берега,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Древности седой тысячелетия.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>
                <a:solidFill>
                  <a:schemeClr val="accent1"/>
                </a:solidFill>
              </a:rPr>
              <a:t>Актуальность:</a:t>
            </a:r>
          </a:p>
          <a:p>
            <a:pPr algn="ctr">
              <a:buNone/>
            </a:pPr>
            <a:endParaRPr lang="ru-RU" b="1" dirty="0"/>
          </a:p>
          <a:p>
            <a:pPr algn="just"/>
            <a:r>
              <a:rPr lang="ru-RU" dirty="0"/>
              <a:t> Кукла – средство общения и приобщения к народному культурному опыту, а значит, является своеобразным средством социализации дошкольников. Посредством игры с куклой идет приобщение ребенка к нормам и правилам поведения, взаимоотношений со взрослыми и детьми, приобщение маленького человека к культуре.   Для детей младшего дошкольного возраста, которые только входят в мир человеческих отношений эта </a:t>
            </a:r>
            <a:r>
              <a:rPr lang="ru-RU" b="1" i="1" dirty="0"/>
              <a:t>проблема </a:t>
            </a:r>
            <a:r>
              <a:rPr lang="ru-RU" i="1" dirty="0"/>
              <a:t> </a:t>
            </a:r>
            <a:r>
              <a:rPr lang="ru-RU" dirty="0"/>
              <a:t>является актуальной.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характеристики проекта:</a:t>
            </a:r>
          </a:p>
          <a:p>
            <a:pPr>
              <a:buNone/>
            </a:pPr>
            <a:r>
              <a:rPr lang="ru-RU" sz="20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проекта:</a:t>
            </a:r>
            <a:r>
              <a:rPr lang="ru-RU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2000" b="1" dirty="0">
                <a:solidFill>
                  <a:srgbClr val="002060"/>
                </a:solidFill>
              </a:rPr>
              <a:t>краткосрочный</a:t>
            </a:r>
          </a:p>
          <a:p>
            <a:pPr>
              <a:buNone/>
            </a:pPr>
            <a:r>
              <a:rPr lang="ru-RU" sz="20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 проекта: </a:t>
            </a:r>
          </a:p>
          <a:p>
            <a:pPr>
              <a:buNone/>
            </a:pPr>
            <a:r>
              <a:rPr lang="ru-RU" sz="2000" b="1" dirty="0">
                <a:solidFill>
                  <a:schemeClr val="accent1"/>
                </a:solidFill>
              </a:rPr>
              <a:t>                  </a:t>
            </a:r>
            <a:r>
              <a:rPr lang="ru-RU" sz="2000" b="1" dirty="0">
                <a:solidFill>
                  <a:srgbClr val="002060"/>
                </a:solidFill>
              </a:rPr>
              <a:t>поисково-исследовательский</a:t>
            </a:r>
          </a:p>
          <a:p>
            <a:pPr>
              <a:buNone/>
            </a:pPr>
            <a:r>
              <a:rPr lang="ru-RU" sz="20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Участники проекта:</a:t>
            </a:r>
          </a:p>
          <a:p>
            <a:pPr>
              <a:buNone/>
            </a:pPr>
            <a:r>
              <a:rPr lang="ru-RU" sz="2000" b="1" dirty="0">
                <a:solidFill>
                  <a:schemeClr val="accent1"/>
                </a:solidFill>
              </a:rPr>
              <a:t>                  </a:t>
            </a:r>
            <a:r>
              <a:rPr lang="ru-RU" sz="2000" b="1" dirty="0">
                <a:solidFill>
                  <a:srgbClr val="002060"/>
                </a:solidFill>
              </a:rPr>
              <a:t>Дети, родители, педагоги</a:t>
            </a:r>
          </a:p>
          <a:p>
            <a:pPr>
              <a:buNone/>
            </a:pPr>
            <a:r>
              <a:rPr lang="ru-RU" sz="2000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взаимодействия</a:t>
            </a:r>
            <a:r>
              <a:rPr lang="ru-RU" sz="2000" b="1" u="sng" dirty="0">
                <a:solidFill>
                  <a:schemeClr val="accent1"/>
                </a:solidFill>
              </a:rPr>
              <a:t>:</a:t>
            </a:r>
            <a:endParaRPr lang="ru-RU" sz="2000" dirty="0"/>
          </a:p>
          <a:p>
            <a:pPr>
              <a:buNone/>
            </a:pPr>
            <a:r>
              <a:rPr lang="ru-RU" sz="2000" dirty="0"/>
              <a:t>1. </a:t>
            </a:r>
            <a:r>
              <a:rPr lang="ru-RU" sz="2000" dirty="0">
                <a:solidFill>
                  <a:srgbClr val="002060"/>
                </a:solidFill>
              </a:rPr>
              <a:t>С детьми –  продуктивная деятельность, игровая деятельность, поисково-исследовательская деятельность</a:t>
            </a:r>
          </a:p>
          <a:p>
            <a:pPr>
              <a:buNone/>
            </a:pPr>
            <a:r>
              <a:rPr lang="ru-RU" sz="2000" dirty="0"/>
              <a:t>2.</a:t>
            </a:r>
            <a:r>
              <a:rPr lang="ru-RU" sz="2000" dirty="0">
                <a:solidFill>
                  <a:srgbClr val="002060"/>
                </a:solidFill>
              </a:rPr>
              <a:t> С педагогами –  совместная деятельность педагогов с детьми</a:t>
            </a:r>
          </a:p>
          <a:p>
            <a:pPr>
              <a:buNone/>
            </a:pPr>
            <a:r>
              <a:rPr lang="ru-RU" sz="2000" dirty="0"/>
              <a:t>3.</a:t>
            </a:r>
            <a:r>
              <a:rPr lang="ru-RU" sz="2000" dirty="0">
                <a:solidFill>
                  <a:srgbClr val="002060"/>
                </a:solidFill>
              </a:rPr>
              <a:t> С родителями – консультация, оформление выставки</a:t>
            </a:r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b="1" u="sng" dirty="0">
              <a:solidFill>
                <a:schemeClr val="accent1"/>
              </a:solidFill>
            </a:endParaRPr>
          </a:p>
          <a:p>
            <a:pPr algn="ctr">
              <a:buNone/>
            </a:pPr>
            <a:endParaRPr lang="ru-RU" b="1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исследования:</a:t>
            </a:r>
          </a:p>
          <a:p>
            <a:pPr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Расширить представления детей о мире, помочь в освоении временных исторических отношений. Пробудить интерес детей к игрушке кукла и ее возникновению. </a:t>
            </a:r>
            <a:endParaRPr lang="ru-RU" sz="2000" b="1" dirty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ru-RU" b="1" u="sng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проекта: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000" dirty="0"/>
              <a:t>1. </a:t>
            </a:r>
            <a:r>
              <a:rPr lang="ru-RU" sz="2200" dirty="0">
                <a:solidFill>
                  <a:srgbClr val="002060"/>
                </a:solidFill>
              </a:rPr>
              <a:t>Познакомить с историей возникновения куклы, с процессом преобразования ее человеком, изучить виды кукол. 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2. </a:t>
            </a:r>
            <a:r>
              <a:rPr lang="ru-RU" sz="2200" dirty="0">
                <a:solidFill>
                  <a:srgbClr val="002060"/>
                </a:solidFill>
              </a:rPr>
              <a:t>Познакомить с временными понятиями: древность, старина, наше время. 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3.  </a:t>
            </a:r>
            <a:r>
              <a:rPr lang="ru-RU" sz="2200" dirty="0">
                <a:solidFill>
                  <a:srgbClr val="002060"/>
                </a:solidFill>
              </a:rPr>
              <a:t>Воспитывать бережное отношение к игрушке</a:t>
            </a:r>
            <a:r>
              <a:rPr lang="ru-RU" sz="2200" dirty="0"/>
              <a:t>.</a:t>
            </a:r>
            <a:r>
              <a:rPr lang="ru-RU" sz="2400" dirty="0"/>
              <a:t> </a:t>
            </a:r>
          </a:p>
          <a:p>
            <a:pPr>
              <a:buNone/>
            </a:pPr>
            <a:r>
              <a:rPr lang="ru-RU" sz="2000" dirty="0"/>
              <a:t>4</a:t>
            </a:r>
            <a:r>
              <a:rPr lang="ru-RU" sz="2000" dirty="0">
                <a:solidFill>
                  <a:srgbClr val="002060"/>
                </a:solidFill>
              </a:rPr>
              <a:t>.Создавать условия для участия родителей в жизни группы, используя их творческий потенциал; способствовать развитию </a:t>
            </a:r>
            <a:r>
              <a:rPr lang="ru-RU" sz="2000" dirty="0" err="1">
                <a:solidFill>
                  <a:srgbClr val="002060"/>
                </a:solidFill>
              </a:rPr>
              <a:t>родительско-детских</a:t>
            </a:r>
            <a:r>
              <a:rPr lang="ru-RU" sz="2000" dirty="0">
                <a:solidFill>
                  <a:srgbClr val="002060"/>
                </a:solidFill>
              </a:rPr>
              <a:t> отношений. </a:t>
            </a:r>
          </a:p>
          <a:p>
            <a:pPr marL="0" indent="0">
              <a:lnSpc>
                <a:spcPct val="110000"/>
              </a:lnSpc>
              <a:buNone/>
            </a:pPr>
            <a:endParaRPr lang="ru-RU" sz="2200" dirty="0"/>
          </a:p>
          <a:p>
            <a:pPr algn="ctr"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3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реализации проекта </a:t>
            </a:r>
          </a:p>
          <a:p>
            <a:pPr>
              <a:buNone/>
            </a:pPr>
            <a:endParaRPr lang="ru-RU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ru-RU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Наглядные:  </a:t>
            </a:r>
          </a:p>
          <a:p>
            <a:pPr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Сбор материалов, рассматривание игрушек, </a:t>
            </a:r>
          </a:p>
          <a:p>
            <a:pPr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иллюстраций,  просмотр видео материалов, </a:t>
            </a:r>
          </a:p>
          <a:p>
            <a:pPr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 Подбор наглядной информации для родителей</a:t>
            </a:r>
          </a:p>
          <a:p>
            <a:pPr algn="just">
              <a:buNone/>
            </a:pPr>
            <a:r>
              <a:rPr lang="ru-RU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Словесные:</a:t>
            </a: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just">
              <a:buNone/>
            </a:pPr>
            <a:r>
              <a:rPr lang="ru-RU" sz="2000" dirty="0">
                <a:solidFill>
                  <a:srgbClr val="002060"/>
                </a:solidFill>
              </a:rPr>
              <a:t>Беседы, чтение художественной и познавательной литературы </a:t>
            </a:r>
          </a:p>
          <a:p>
            <a:pPr>
              <a:buNone/>
            </a:pPr>
            <a:r>
              <a:rPr lang="ru-RU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Практические:</a:t>
            </a:r>
            <a:r>
              <a:rPr lang="ru-RU" sz="3200" b="1" dirty="0"/>
              <a:t> </a:t>
            </a:r>
          </a:p>
          <a:p>
            <a:pPr>
              <a:buNone/>
            </a:pPr>
            <a:r>
              <a:rPr lang="ru-RU" sz="2000" dirty="0">
                <a:solidFill>
                  <a:srgbClr val="002060"/>
                </a:solidFill>
              </a:rPr>
              <a:t>пополнение ПРС,  продуктивная деятельность детей в НОД,  проведение смотра выставки для родителей и детей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355976" y="1124744"/>
            <a:ext cx="4846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проекта:</a:t>
            </a:r>
          </a:p>
          <a:p>
            <a:pPr marL="571500" indent="-571500" algn="just">
              <a:buNone/>
            </a:pPr>
            <a:r>
              <a:rPr lang="en-US" sz="2000" b="1" dirty="0"/>
              <a:t>I.</a:t>
            </a:r>
            <a:r>
              <a:rPr lang="en-US" sz="2000" dirty="0"/>
              <a:t> </a:t>
            </a:r>
            <a:r>
              <a:rPr lang="ru-RU" sz="2000" b="1" dirty="0">
                <a:solidFill>
                  <a:srgbClr val="002060"/>
                </a:solidFill>
              </a:rPr>
              <a:t>Подготовительный</a:t>
            </a:r>
          </a:p>
          <a:p>
            <a:pPr marL="571500" indent="-571500" algn="just">
              <a:buNone/>
            </a:pPr>
            <a:r>
              <a:rPr lang="ru-RU" sz="2000" dirty="0"/>
              <a:t>(Изучение и подбор материала; разработка структуры проекта; работа с родителями (участие их в проекте); подбор методического материала; подготовка панно)</a:t>
            </a:r>
            <a:endParaRPr lang="en-US" sz="2000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r>
              <a:rPr lang="en-US" sz="2000" b="1" dirty="0"/>
              <a:t>II</a:t>
            </a:r>
            <a:r>
              <a:rPr lang="ru-RU" sz="2000" b="1" dirty="0"/>
              <a:t>.</a:t>
            </a:r>
            <a:r>
              <a:rPr lang="en-US" sz="2000" b="1" dirty="0"/>
              <a:t> </a:t>
            </a:r>
            <a:r>
              <a:rPr lang="ru-RU" sz="2000" b="1" dirty="0">
                <a:solidFill>
                  <a:srgbClr val="002060"/>
                </a:solidFill>
              </a:rPr>
              <a:t>Основной</a:t>
            </a:r>
          </a:p>
          <a:p>
            <a:pPr>
              <a:buNone/>
            </a:pPr>
            <a:r>
              <a:rPr lang="ru-RU" sz="2000" dirty="0"/>
              <a:t>1.Знакомство с историей возникновения куклы</a:t>
            </a:r>
          </a:p>
          <a:p>
            <a:pPr>
              <a:buNone/>
            </a:pPr>
            <a:r>
              <a:rPr lang="ru-RU" sz="2000" dirty="0"/>
              <a:t>2.Совместная деятельность воспитателя с детьми</a:t>
            </a:r>
          </a:p>
          <a:p>
            <a:pPr>
              <a:buNone/>
            </a:pPr>
            <a:r>
              <a:rPr lang="ru-RU" sz="2000" dirty="0"/>
              <a:t>3.Чтение художественной литературы</a:t>
            </a:r>
            <a:endParaRPr lang="en-US" sz="2000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r>
              <a:rPr lang="en-US" sz="2000" b="1" dirty="0"/>
              <a:t>III</a:t>
            </a:r>
            <a:r>
              <a:rPr lang="ru-RU" sz="2000" b="1" dirty="0"/>
              <a:t>.</a:t>
            </a:r>
            <a:r>
              <a:rPr lang="en-US" sz="2000" b="1" dirty="0"/>
              <a:t> </a:t>
            </a:r>
            <a:r>
              <a:rPr lang="ru-RU" sz="2000" b="1" dirty="0">
                <a:solidFill>
                  <a:srgbClr val="002060"/>
                </a:solidFill>
              </a:rPr>
              <a:t>Заключительный</a:t>
            </a:r>
          </a:p>
          <a:p>
            <a:pPr>
              <a:buNone/>
            </a:pPr>
            <a:r>
              <a:rPr lang="ru-RU" sz="2000" dirty="0"/>
              <a:t>Смотр выставка «Кукла – руками моей мамы»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endParaRPr lang="ru-RU" sz="2000" dirty="0"/>
          </a:p>
          <a:p>
            <a:pPr>
              <a:buNone/>
            </a:pP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2204864"/>
            <a:ext cx="180020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Ожидаемые результаты реализации проекта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764704"/>
            <a:ext cx="223224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</a:rPr>
              <a:t>сближение родителей и детей в процессе игры с куклами или создания кукол;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4149080"/>
            <a:ext cx="230425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обогащение впечатлений, создание положительного эмоционального настроения в процессе игры с куклами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27584" y="2276872"/>
            <a:ext cx="2160240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</a:rPr>
              <a:t>сформированность</a:t>
            </a:r>
            <a:r>
              <a:rPr lang="ru-RU" sz="1200" b="1" dirty="0"/>
              <a:t> </a:t>
            </a:r>
            <a:r>
              <a:rPr lang="ru-RU" sz="1200" b="1" dirty="0">
                <a:solidFill>
                  <a:srgbClr val="002060"/>
                </a:solidFill>
              </a:rPr>
              <a:t>(адекватная возрасту детей) представлений о многообразии кукол;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00192" y="3645024"/>
            <a:ext cx="237626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</a:rPr>
              <a:t>приобретенные начальные навыки социального (нравственного) поведения во взаимоотношении детей со сверстниками и взрослыми, коммуникативные умения.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491880" y="4365104"/>
            <a:ext cx="252028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осознание родителями важности данного периода дошкольного детства для развития отношений ребенка со сверстниками и взрослыми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300192" y="764704"/>
            <a:ext cx="230425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приобретение знаний об игрушках,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</a:rPr>
              <a:t>способствующих развитию детей-дошкольников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347864" y="548680"/>
            <a:ext cx="266429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</a:rPr>
              <a:t>Обогащение предметно-развивающей среды для реализации на практике познавательно-исследовательской деятельности детей </a:t>
            </a:r>
          </a:p>
        </p:txBody>
      </p:sp>
      <p:sp>
        <p:nvSpPr>
          <p:cNvPr id="18" name="Стрелка вниз 17"/>
          <p:cNvSpPr/>
          <p:nvPr/>
        </p:nvSpPr>
        <p:spPr>
          <a:xfrm rot="10800000">
            <a:off x="4644008" y="1772816"/>
            <a:ext cx="268608" cy="402344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4843911">
            <a:off x="6112922" y="1918429"/>
            <a:ext cx="268608" cy="86541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 rot="17968493">
            <a:off x="6353295" y="2521408"/>
            <a:ext cx="268608" cy="1410183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4644008" y="3284984"/>
            <a:ext cx="268608" cy="1080120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3215259">
            <a:off x="3366432" y="2957561"/>
            <a:ext cx="268608" cy="1434470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5400000">
            <a:off x="3394238" y="2158490"/>
            <a:ext cx="268608" cy="1081436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6719018">
            <a:off x="3370920" y="1484754"/>
            <a:ext cx="268608" cy="1230091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22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ru-RU" b="1" dirty="0">
                <a:solidFill>
                  <a:schemeClr val="accent1"/>
                </a:solidFill>
              </a:rPr>
              <a:t>Что такое кукла? </a:t>
            </a:r>
          </a:p>
          <a:p>
            <a:pPr>
              <a:lnSpc>
                <a:spcPct val="90000"/>
              </a:lnSpc>
              <a:buNone/>
            </a:pPr>
            <a:endParaRPr lang="ru-RU" sz="2100" b="1" dirty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FF3300"/>
                </a:solidFill>
              </a:rPr>
              <a:t>КУ́КЛА –</a:t>
            </a:r>
            <a:r>
              <a:rPr lang="ru-RU" sz="2100" b="1" dirty="0">
                <a:solidFill>
                  <a:srgbClr val="0000FF"/>
                </a:solidFill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0000FF"/>
                </a:solidFill>
              </a:rPr>
              <a:t>	1.</a:t>
            </a:r>
            <a:r>
              <a:rPr lang="ru-RU" sz="2100" dirty="0">
                <a:solidFill>
                  <a:srgbClr val="0000FF"/>
                </a:solidFill>
              </a:rPr>
              <a:t> Детская игрушка в виде фигурки человека.</a:t>
            </a: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0000FF"/>
                </a:solidFill>
              </a:rPr>
              <a:t>	2.</a:t>
            </a:r>
            <a:r>
              <a:rPr lang="ru-RU" sz="2100" dirty="0">
                <a:solidFill>
                  <a:srgbClr val="0000FF"/>
                </a:solidFill>
              </a:rPr>
              <a:t> В театральном представлении: фигура человека или животного</a:t>
            </a: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0000FF"/>
                </a:solidFill>
              </a:rPr>
              <a:t>	3.</a:t>
            </a:r>
            <a:r>
              <a:rPr lang="ru-RU" sz="2100" dirty="0">
                <a:solidFill>
                  <a:srgbClr val="0000FF"/>
                </a:solidFill>
              </a:rPr>
              <a:t> Фигура, воспроизводящая человека в полный рост.                  					(Словарь С.И.Ожегова)</a:t>
            </a: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FF3300"/>
                </a:solidFill>
              </a:rPr>
              <a:t>КУ́КЛА</a:t>
            </a:r>
            <a:r>
              <a:rPr lang="en-US" sz="2100" b="1" dirty="0">
                <a:solidFill>
                  <a:srgbClr val="FF3300"/>
                </a:solidFill>
              </a:rPr>
              <a:t> –</a:t>
            </a:r>
            <a:r>
              <a:rPr lang="en-US" sz="2100" b="1" dirty="0">
                <a:solidFill>
                  <a:srgbClr val="0000FF"/>
                </a:solidFill>
              </a:rPr>
              <a:t> </a:t>
            </a:r>
            <a:endParaRPr lang="ru-RU" sz="2100" b="1" dirty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ru-RU" sz="2100" b="1" dirty="0">
                <a:solidFill>
                  <a:srgbClr val="0000FF"/>
                </a:solidFill>
              </a:rPr>
              <a:t>	1.</a:t>
            </a:r>
            <a:r>
              <a:rPr lang="ru-RU" sz="2100" dirty="0">
                <a:solidFill>
                  <a:srgbClr val="0000FF"/>
                </a:solidFill>
              </a:rPr>
              <a:t> Подобие человека, животного, сделанное из какого-нибудь материала для забавы детей или для театральных представлений.</a:t>
            </a:r>
          </a:p>
          <a:p>
            <a:pPr>
              <a:lnSpc>
                <a:spcPct val="90000"/>
              </a:lnSpc>
              <a:buNone/>
            </a:pPr>
            <a:r>
              <a:rPr lang="ru-RU" sz="2100" dirty="0">
                <a:solidFill>
                  <a:srgbClr val="0000FF"/>
                </a:solidFill>
              </a:rPr>
              <a:t>	 </a:t>
            </a:r>
            <a:r>
              <a:rPr lang="ru-RU" sz="2100" b="1" dirty="0">
                <a:solidFill>
                  <a:srgbClr val="0000FF"/>
                </a:solidFill>
              </a:rPr>
              <a:t>2.</a:t>
            </a:r>
            <a:r>
              <a:rPr lang="ru-RU" sz="2100" dirty="0">
                <a:solidFill>
                  <a:srgbClr val="0000FF"/>
                </a:solidFill>
              </a:rPr>
              <a:t> перен. Бездушное, безжизненное существо.</a:t>
            </a:r>
          </a:p>
          <a:p>
            <a:pPr>
              <a:lnSpc>
                <a:spcPct val="90000"/>
              </a:lnSpc>
              <a:buNone/>
            </a:pPr>
            <a:r>
              <a:rPr lang="ru-RU" sz="2100" dirty="0">
                <a:solidFill>
                  <a:srgbClr val="0000FF"/>
                </a:solidFill>
              </a:rPr>
              <a:t>						 </a:t>
            </a:r>
            <a:r>
              <a:rPr lang="en-US" sz="2100" dirty="0">
                <a:solidFill>
                  <a:srgbClr val="0000FF"/>
                </a:solidFill>
              </a:rPr>
              <a:t>(</a:t>
            </a:r>
            <a:r>
              <a:rPr lang="ru-RU" sz="2100" dirty="0">
                <a:solidFill>
                  <a:srgbClr val="0000FF"/>
                </a:solidFill>
              </a:rPr>
              <a:t>Словарь Д.Н. Ушакова.)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/>
              <a:t>Древность</a:t>
            </a:r>
          </a:p>
          <a:p>
            <a:pPr algn="ctr">
              <a:buNone/>
            </a:pPr>
            <a:endParaRPr lang="ru-RU" dirty="0"/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В глубокой древности кукла была человеку защитой от болезней, несчастий, злых духов, кукол делали из дерева, глины, камня,…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4" name="Picture 2" descr="F:\Куклы\КАМЕНЬ\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420888"/>
            <a:ext cx="1713396" cy="3888432"/>
          </a:xfrm>
          <a:prstGeom prst="rect">
            <a:avLst/>
          </a:prstGeom>
          <a:noFill/>
        </p:spPr>
      </p:pic>
      <p:pic>
        <p:nvPicPr>
          <p:cNvPr id="5" name="Picture 3" descr="F:\Куклы\КАМЕНЬ\FQNkUssrJt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348880"/>
            <a:ext cx="1387528" cy="3600400"/>
          </a:xfrm>
          <a:prstGeom prst="rect">
            <a:avLst/>
          </a:prstGeom>
          <a:noFill/>
        </p:spPr>
      </p:pic>
      <p:pic>
        <p:nvPicPr>
          <p:cNvPr id="6" name="Picture 7" descr="091d9c4d4be5081724692360bbd8f1f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804248" y="2420888"/>
            <a:ext cx="1872208" cy="3456384"/>
          </a:xfrm>
          <a:prstGeom prst="rect">
            <a:avLst/>
          </a:prstGeom>
          <a:noFill/>
          <a:ln w="38100">
            <a:solidFill>
              <a:srgbClr val="000080"/>
            </a:solidFill>
          </a:ln>
        </p:spPr>
      </p:pic>
      <p:pic>
        <p:nvPicPr>
          <p:cNvPr id="7" name="Picture 10" descr="doll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564904"/>
            <a:ext cx="1414463" cy="2808287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8" name="Picture 13" descr="doll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3140968"/>
            <a:ext cx="1270000" cy="3240360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1800" dirty="0">
                <a:solidFill>
                  <a:srgbClr val="002060"/>
                </a:solidFill>
              </a:rPr>
              <a:t>Существует </a:t>
            </a:r>
            <a:r>
              <a:rPr lang="ru-RU" sz="1800" dirty="0">
                <a:solidFill>
                  <a:srgbClr val="002060"/>
                </a:solidFill>
                <a:hlinkClick r:id="rId2" action="ppaction://hlinksldjump" tooltip="подробнее"/>
              </a:rPr>
              <a:t>легенда</a:t>
            </a:r>
            <a:r>
              <a:rPr lang="ru-RU" sz="1800" dirty="0">
                <a:solidFill>
                  <a:srgbClr val="002060"/>
                </a:solidFill>
                <a:hlinkClick r:id="rId3" action="ppaction://hlinksldjump" tooltip="подробнее"/>
              </a:rPr>
              <a:t> </a:t>
            </a:r>
            <a:r>
              <a:rPr lang="ru-RU" sz="1800" dirty="0">
                <a:solidFill>
                  <a:srgbClr val="002060"/>
                </a:solidFill>
              </a:rPr>
              <a:t>о том, когда появилась первая кукла.</a:t>
            </a:r>
          </a:p>
          <a:p>
            <a:pPr>
              <a:lnSpc>
                <a:spcPct val="80000"/>
              </a:lnSpc>
              <a:buNone/>
            </a:pPr>
            <a:r>
              <a:rPr lang="ru-RU" sz="1800" dirty="0">
                <a:solidFill>
                  <a:srgbClr val="002060"/>
                </a:solidFill>
              </a:rPr>
              <a:t>	Её слепила из глины богиня </a:t>
            </a:r>
            <a:r>
              <a:rPr lang="ru-RU" sz="1800" b="1" i="1" dirty="0" err="1">
                <a:solidFill>
                  <a:srgbClr val="002060"/>
                </a:solidFill>
              </a:rPr>
              <a:t>Нюйва</a:t>
            </a:r>
            <a:r>
              <a:rPr lang="ru-RU" sz="1800" dirty="0">
                <a:solidFill>
                  <a:srgbClr val="002060"/>
                </a:solidFill>
              </a:rPr>
              <a:t>, когда прогуливалась по берегу реки.</a:t>
            </a:r>
          </a:p>
        </p:txBody>
      </p:sp>
      <p:pic>
        <p:nvPicPr>
          <p:cNvPr id="4" name="Picture 7" descr="nuiv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204864"/>
            <a:ext cx="1800225" cy="3240087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5" name="Picture 9" descr="66333325_Nu_Gua_by_nu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772816"/>
            <a:ext cx="1871662" cy="3240087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183880" cy="4187952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chemeClr val="accent1"/>
                </a:solidFill>
              </a:rPr>
              <a:t>Старина</a:t>
            </a:r>
          </a:p>
          <a:p>
            <a:pPr>
              <a:buNone/>
            </a:pPr>
            <a:r>
              <a:rPr lang="ru-RU" sz="1800" dirty="0"/>
              <a:t>В старину мамы делали куколок из того, что под рукой: из шерсти, ниток, соломы, лоскутков ткани. </a:t>
            </a:r>
            <a:endParaRPr lang="ru-RU" sz="1800" b="1" dirty="0">
              <a:solidFill>
                <a:schemeClr val="accent1"/>
              </a:solidFill>
            </a:endParaRPr>
          </a:p>
        </p:txBody>
      </p:sp>
      <p:pic>
        <p:nvPicPr>
          <p:cNvPr id="4" name="Picture 3" descr="F:\Куклы\СТАРИНА\9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140968"/>
            <a:ext cx="2769565" cy="3436169"/>
          </a:xfrm>
          <a:prstGeom prst="rect">
            <a:avLst/>
          </a:prstGeom>
          <a:noFill/>
        </p:spPr>
      </p:pic>
      <p:pic>
        <p:nvPicPr>
          <p:cNvPr id="5" name="Picture 3" descr="F:\Куклы\СТАРИНА\85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060848"/>
            <a:ext cx="2137977" cy="3068960"/>
          </a:xfrm>
          <a:prstGeom prst="rect">
            <a:avLst/>
          </a:prstGeom>
          <a:noFill/>
        </p:spPr>
      </p:pic>
      <p:pic>
        <p:nvPicPr>
          <p:cNvPr id="6" name="Picture 3" descr="C:\Users\HOME\Documents\КУКЛЫ\Куклы О.Ал\PC0604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916832"/>
            <a:ext cx="1944216" cy="2309840"/>
          </a:xfrm>
          <a:prstGeom prst="rect">
            <a:avLst/>
          </a:prstGeom>
          <a:noFill/>
        </p:spPr>
      </p:pic>
      <p:pic>
        <p:nvPicPr>
          <p:cNvPr id="7" name="Picture 2" descr="C:\Users\HOME\Documents\КУКЛЫ\Куклы О.Ал\PC0604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861048"/>
            <a:ext cx="2232248" cy="26520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>
                <a:solidFill>
                  <a:schemeClr val="accent1"/>
                </a:solidFill>
              </a:rPr>
              <a:t>Т</a:t>
            </a:r>
            <a:r>
              <a:rPr lang="ru-RU" b="1" dirty="0">
                <a:solidFill>
                  <a:schemeClr val="accent1"/>
                </a:solidFill>
                <a:latin typeface="Brush Script Std" pitchFamily="50" charset="0"/>
              </a:rPr>
              <a:t>ряпичные куклы</a:t>
            </a:r>
            <a:endParaRPr lang="ru-RU" dirty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Традиционная тряпичная кукла безлика. Кукла без лица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считалась предметом неодушевленным, недоступным для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вселения в него злых, недобрых сил, а значит, и безвредным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для человека. Она должна была принести ему благополучие,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</a:rPr>
              <a:t>здоровье, радость.</a:t>
            </a:r>
            <a:r>
              <a:rPr lang="ru-RU" sz="18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Arial" charset="0"/>
              </a:rPr>
              <a:t>Тряпичные куклы были нескольких видов: </a:t>
            </a:r>
            <a:r>
              <a:rPr lang="ru-RU" sz="1800" b="1" i="1" dirty="0">
                <a:solidFill>
                  <a:srgbClr val="002060"/>
                </a:solidFill>
                <a:latin typeface="Arial" charset="0"/>
              </a:rPr>
              <a:t>обереги</a:t>
            </a:r>
            <a:endParaRPr lang="en-US" sz="1800" dirty="0">
              <a:solidFill>
                <a:srgbClr val="002060"/>
              </a:solidFill>
              <a:latin typeface="Arial" charset="0"/>
            </a:endParaRPr>
          </a:p>
          <a:p>
            <a:pPr>
              <a:buNone/>
            </a:pPr>
            <a:r>
              <a:rPr lang="ru-RU" sz="1800" dirty="0">
                <a:solidFill>
                  <a:srgbClr val="002060"/>
                </a:solidFill>
                <a:latin typeface="Arial" charset="0"/>
              </a:rPr>
              <a:t>и </a:t>
            </a:r>
            <a:r>
              <a:rPr lang="ru-RU" sz="1800" b="1" i="1" dirty="0">
                <a:solidFill>
                  <a:srgbClr val="002060"/>
                </a:solidFill>
                <a:latin typeface="Arial" charset="0"/>
              </a:rPr>
              <a:t>обрядовые. </a:t>
            </a:r>
            <a:r>
              <a:rPr lang="ru-RU" sz="1800" dirty="0">
                <a:solidFill>
                  <a:srgbClr val="002060"/>
                </a:solidFill>
                <a:latin typeface="Arial" charset="0"/>
              </a:rPr>
              <a:t>Кукла берегла человека, ее так и называли: оберег или</a:t>
            </a:r>
            <a:endParaRPr lang="en-US" sz="1800" dirty="0">
              <a:solidFill>
                <a:srgbClr val="002060"/>
              </a:solidFill>
              <a:latin typeface="Arial" charset="0"/>
            </a:endParaRPr>
          </a:p>
          <a:p>
            <a:pPr>
              <a:buNone/>
            </a:pPr>
            <a:r>
              <a:rPr lang="ru-RU" sz="1800" b="1" i="1" dirty="0" err="1">
                <a:solidFill>
                  <a:srgbClr val="002060"/>
                </a:solidFill>
                <a:latin typeface="Arial" charset="0"/>
              </a:rPr>
              <a:t>берегиня</a:t>
            </a:r>
            <a:r>
              <a:rPr lang="ru-RU" sz="1800" i="1" dirty="0">
                <a:solidFill>
                  <a:srgbClr val="002060"/>
                </a:solidFill>
                <a:latin typeface="Arial" charset="0"/>
              </a:rPr>
              <a:t>. </a:t>
            </a:r>
          </a:p>
          <a:p>
            <a:pPr>
              <a:buNone/>
            </a:pP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5" name="Picture 7" descr="p39_arxangel-skiekrest-yane[1]"/>
          <p:cNvPicPr>
            <a:picLocks noChangeAspect="1" noChangeArrowheads="1"/>
          </p:cNvPicPr>
          <p:nvPr/>
        </p:nvPicPr>
        <p:blipFill>
          <a:blip r:embed="rId2" cstate="print">
            <a:lum bright="-18000"/>
          </a:blip>
          <a:srcRect/>
          <a:stretch>
            <a:fillRect/>
          </a:stretch>
        </p:blipFill>
        <p:spPr>
          <a:xfrm>
            <a:off x="3275856" y="3068960"/>
            <a:ext cx="2952328" cy="2880320"/>
          </a:xfrm>
          <a:prstGeom prst="rect">
            <a:avLst/>
          </a:prstGeom>
          <a:noFill/>
          <a:ln w="38100">
            <a:solidFill>
              <a:srgbClr val="000080"/>
            </a:solidFill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2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2016224" cy="2702526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8" name="Picture 5" descr="DSCN18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92696"/>
            <a:ext cx="1868487" cy="1798637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9" name="Picture 6" descr="rus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76672"/>
            <a:ext cx="3470275" cy="3644900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0" name="Picture 5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67544" y="3284984"/>
            <a:ext cx="1997262" cy="3284984"/>
          </a:xfrm>
          <a:prstGeom prst="rect">
            <a:avLst/>
          </a:prstGeom>
          <a:noFill/>
          <a:ln w="38100" algn="in">
            <a:solidFill>
              <a:srgbClr val="000080"/>
            </a:solidFill>
          </a:ln>
        </p:spPr>
      </p:pic>
      <p:pic>
        <p:nvPicPr>
          <p:cNvPr id="11" name="Picture 9" descr="SANY057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3645024"/>
            <a:ext cx="2016125" cy="2495475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2" name="Picture 7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6444208" y="3789040"/>
            <a:ext cx="1642584" cy="2737074"/>
          </a:xfrm>
          <a:prstGeom prst="rect">
            <a:avLst/>
          </a:prstGeom>
          <a:noFill/>
          <a:ln w="38100" algn="in">
            <a:solidFill>
              <a:srgbClr val="00008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50976"/>
          </a:xfrm>
        </p:spPr>
        <p:txBody>
          <a:bodyPr/>
          <a:lstStyle/>
          <a:p>
            <a:pPr>
              <a:buNone/>
            </a:pPr>
            <a:r>
              <a:rPr lang="ru-RU" b="1" dirty="0">
                <a:solidFill>
                  <a:schemeClr val="accent1"/>
                </a:solidFill>
                <a:latin typeface="+mj-lt"/>
              </a:rPr>
              <a:t>Деревянные куклы - Матрёшки</a:t>
            </a:r>
            <a:r>
              <a:rPr lang="ru-RU" dirty="0">
                <a:solidFill>
                  <a:srgbClr val="0000FF"/>
                </a:solidFill>
              </a:rPr>
              <a:t> </a:t>
            </a:r>
          </a:p>
          <a:p>
            <a:pPr>
              <a:buNone/>
            </a:pPr>
            <a:endParaRPr lang="ru-RU" sz="1800" dirty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sz="1800" dirty="0">
                <a:solidFill>
                  <a:srgbClr val="0000FF"/>
                </a:solidFill>
              </a:rPr>
              <a:t>В 90-х годах 19 века в московскую мастерскую «Детское воспитание» привезли из Японии национальную куклу </a:t>
            </a:r>
            <a:r>
              <a:rPr lang="ru-RU" sz="1800" dirty="0" err="1">
                <a:solidFill>
                  <a:srgbClr val="0000FF"/>
                </a:solidFill>
              </a:rPr>
              <a:t>Дарума</a:t>
            </a:r>
            <a:r>
              <a:rPr lang="ru-RU" sz="1800" dirty="0">
                <a:solidFill>
                  <a:srgbClr val="0000FF"/>
                </a:solidFill>
              </a:rPr>
              <a:t>, внутри которой находилось ещё несколько вложенных друг в друга кукол меньшего размера. Токарь по дереву </a:t>
            </a:r>
            <a:r>
              <a:rPr lang="ru-RU" sz="1800" b="1" i="1" dirty="0">
                <a:solidFill>
                  <a:srgbClr val="0000FF"/>
                </a:solidFill>
                <a:hlinkClick r:id="rId2" action="ppaction://hlinkfile"/>
              </a:rPr>
              <a:t>Василий </a:t>
            </a:r>
            <a:r>
              <a:rPr lang="ru-RU" sz="1800" b="1" i="1" dirty="0" err="1">
                <a:solidFill>
                  <a:srgbClr val="0000FF"/>
                </a:solidFill>
                <a:hlinkClick r:id="rId2" action="ppaction://hlinkfile"/>
              </a:rPr>
              <a:t>Звёздочкин</a:t>
            </a:r>
            <a:r>
              <a:rPr lang="ru-RU" sz="1800" dirty="0">
                <a:solidFill>
                  <a:srgbClr val="0000FF"/>
                </a:solidFill>
                <a:hlinkClick r:id="rId2" action="ppaction://hlinkfile"/>
              </a:rPr>
              <a:t> </a:t>
            </a:r>
            <a:r>
              <a:rPr lang="ru-RU" sz="1800" dirty="0">
                <a:solidFill>
                  <a:srgbClr val="0000FF"/>
                </a:solidFill>
              </a:rPr>
              <a:t>вырезал похожую игрушку. Художник </a:t>
            </a:r>
            <a:r>
              <a:rPr lang="ru-RU" sz="1800" b="1" i="1" dirty="0">
                <a:solidFill>
                  <a:srgbClr val="0000FF"/>
                </a:solidFill>
                <a:hlinkClick r:id="rId3" action="ppaction://hlinkfile"/>
              </a:rPr>
              <a:t>Сергей Малютин</a:t>
            </a:r>
            <a:r>
              <a:rPr lang="ru-RU" sz="1800" dirty="0">
                <a:solidFill>
                  <a:srgbClr val="0000FF"/>
                </a:solidFill>
                <a:hlinkClick r:id="rId3" action="ppaction://hlinkfile"/>
              </a:rPr>
              <a:t> </a:t>
            </a:r>
            <a:r>
              <a:rPr lang="ru-RU" sz="1800" dirty="0">
                <a:solidFill>
                  <a:srgbClr val="0000FF"/>
                </a:solidFill>
              </a:rPr>
              <a:t>расписал её: на куклах были изображены русские девушки в сарафанах и парни в рубашках, а на самой маленькой неразборной фигурке – младенец, закутанный в пелёнки. </a:t>
            </a:r>
            <a:r>
              <a:rPr lang="ru-RU" sz="1800" dirty="0">
                <a:solidFill>
                  <a:srgbClr val="0000FF"/>
                </a:solidFill>
                <a:latin typeface="Arial" charset="0"/>
              </a:rPr>
              <a:t>В те времена в русских деревнях было очень распространено имя Матрёна, поэтому необычной игрушке дали название </a:t>
            </a:r>
            <a:r>
              <a:rPr lang="ru-RU" sz="1800" b="1" i="1" dirty="0">
                <a:solidFill>
                  <a:srgbClr val="FF3300"/>
                </a:solidFill>
                <a:latin typeface="Arial" charset="0"/>
              </a:rPr>
              <a:t>«матрёшка».</a:t>
            </a:r>
            <a:r>
              <a:rPr lang="ru-RU" sz="1800" dirty="0">
                <a:solidFill>
                  <a:srgbClr val="0000FF"/>
                </a:solidFill>
              </a:rPr>
              <a:t> Сюжетом для росписи матрёшки могли служить народные сказки, важные события и исторические персонажи. Очень часто для образов кукол используются герои русских народных сказок, например, «Репка», «Золотая рыбка», «Жар-птица», «</a:t>
            </a:r>
            <a:r>
              <a:rPr lang="ru-RU" sz="1800" dirty="0" err="1">
                <a:solidFill>
                  <a:srgbClr val="0000FF"/>
                </a:solidFill>
              </a:rPr>
              <a:t>Курочка-Ряба</a:t>
            </a:r>
            <a:r>
              <a:rPr lang="ru-RU" sz="1800" dirty="0">
                <a:solidFill>
                  <a:srgbClr val="0000FF"/>
                </a:solidFill>
              </a:rPr>
              <a:t>».</a:t>
            </a:r>
            <a:endParaRPr lang="ru-RU" sz="1800" b="1" i="1" dirty="0">
              <a:solidFill>
                <a:srgbClr val="FF3300"/>
              </a:solidFill>
              <a:latin typeface="Arial" charset="0"/>
            </a:endParaRPr>
          </a:p>
          <a:p>
            <a:pPr>
              <a:buNone/>
            </a:pPr>
            <a:endParaRPr lang="ru-RU" sz="1800" dirty="0">
              <a:solidFill>
                <a:schemeClr val="accent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>
            <a:hlinkClick r:id="rId2" action="ppaction://hlinksldjump" tooltip="Казак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8680"/>
            <a:ext cx="1162050" cy="2228850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5" name="Picture 9" descr="1196859786_ms1-3[1]">
            <a:hlinkClick r:id="rId2" action="ppaction://hlinksldjump" tooltip="Сказка Пушкина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48680"/>
            <a:ext cx="1296988" cy="2160587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6" name="Picture 15" descr="12684839">
            <a:hlinkClick r:id="rId2" action="ppaction://hlinksldjump" tooltip="Репка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20688"/>
            <a:ext cx="1728787" cy="1871663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7" name="Picture 8" descr="1196859771_m10[1]">
            <a:hlinkClick r:id="rId2" action="ppaction://hlinksldjump" tooltip="Сказка Пушкина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620688"/>
            <a:ext cx="1946275" cy="1871663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8" name="Picture 16" descr="12684838">
            <a:hlinkClick r:id="rId2" action="ppaction://hlinksldjump" tooltip="Курочка-Ряба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645024"/>
            <a:ext cx="2232248" cy="2520280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9" name="Picture 5" descr="matryoshka_7_mest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3212976"/>
            <a:ext cx="2160712" cy="2808312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3068960"/>
            <a:ext cx="2160240" cy="2736304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308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>
                <a:solidFill>
                  <a:schemeClr val="accent1"/>
                </a:solidFill>
              </a:rPr>
              <a:t>Современность </a:t>
            </a:r>
          </a:p>
          <a:p>
            <a:pPr algn="ctr">
              <a:buNone/>
            </a:pPr>
            <a:r>
              <a:rPr lang="ru-RU" dirty="0">
                <a:solidFill>
                  <a:schemeClr val="accent1"/>
                </a:solidFill>
              </a:rPr>
              <a:t>Кукла нашего времени</a:t>
            </a:r>
          </a:p>
          <a:p>
            <a:pPr>
              <a:lnSpc>
                <a:spcPct val="80000"/>
              </a:lnSpc>
              <a:buNone/>
            </a:pPr>
            <a:endParaRPr lang="ru-RU" sz="2400" dirty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В магазинах идеальных кукол не продают, по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утверждению учёных, должна быть из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натуральных материалов: из шерсти,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хлопчатобумажных тканей, из дерева.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Натуральные материалы безопасны для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здоровья. Мы посмотрели стандартный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ассортимент игрушек в магазинах города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Гусиноозёрска и выяснили следующее: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прилавки наших магазинов изобилуют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игрушками из Китая. Есть в продаже куклы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российского и белорусского производителей. Куклы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выполнены из резины и пластмассы,</a:t>
            </a:r>
          </a:p>
          <a:p>
            <a:pPr>
              <a:lnSpc>
                <a:spcPct val="80000"/>
              </a:lnSpc>
              <a:buNone/>
            </a:pPr>
            <a:r>
              <a:rPr lang="ru-RU" sz="2400" dirty="0">
                <a:solidFill>
                  <a:srgbClr val="0000FF"/>
                </a:solidFill>
              </a:rPr>
              <a:t>фарфора, синтетических тканей и волокон. 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800" dirty="0">
              <a:solidFill>
                <a:srgbClr val="0000FF"/>
              </a:solidFill>
            </a:endParaRPr>
          </a:p>
          <a:p>
            <a:pPr>
              <a:buNone/>
            </a:pPr>
            <a:endParaRPr lang="ru-RU" sz="1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SANY053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1943100" cy="2808312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5" name="Picture 17" descr="SANY05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76672"/>
            <a:ext cx="2154237" cy="1944216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6" name="Picture 8" descr="SANY05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573016"/>
            <a:ext cx="2448272" cy="2088232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7" name="Picture 8" descr="SANY04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48680"/>
            <a:ext cx="1728787" cy="2663825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8" name="Picture 9" descr="SANY049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708920"/>
            <a:ext cx="1938337" cy="3384376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9" name="Picture 11" descr="SANY048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3501008"/>
            <a:ext cx="2376413" cy="2808312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  <p:pic>
        <p:nvPicPr>
          <p:cNvPr id="10" name="Picture 6" descr="bratz_dol_025[1]"/>
          <p:cNvPicPr>
            <a:picLocks noChangeAspect="1" noChangeArrowheads="1"/>
          </p:cNvPicPr>
          <p:nvPr/>
        </p:nvPicPr>
        <p:blipFill>
          <a:blip r:embed="rId8" cstate="print"/>
          <a:srcRect l="36661" t="22217" r="33344"/>
          <a:stretch>
            <a:fillRect/>
          </a:stretch>
        </p:blipFill>
        <p:spPr bwMode="auto">
          <a:xfrm>
            <a:off x="7380312" y="548680"/>
            <a:ext cx="1152525" cy="2689225"/>
          </a:xfrm>
          <a:prstGeom prst="rect">
            <a:avLst/>
          </a:prstGeom>
          <a:noFill/>
          <a:ln w="38100">
            <a:solidFill>
              <a:srgbClr val="00008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indent="-342900" algn="just" eaLnBrk="0" hangingPunct="0">
              <a:lnSpc>
                <a:spcPct val="80000"/>
              </a:lnSpc>
              <a:spcBef>
                <a:spcPct val="20000"/>
              </a:spcBef>
              <a:buNone/>
              <a:defRPr/>
            </a:pPr>
            <a:r>
              <a:rPr lang="ru-RU" kern="0" dirty="0">
                <a:solidFill>
                  <a:srgbClr val="002060"/>
                </a:solidFill>
              </a:rPr>
              <a:t>В куклы играют почти все дети. Это очень занимательное и увлекательное занятие, ведь в игре можно стать взрослым. Интереснее играть вдвоём или втроём (можно и больше). Главное – придумать занимательный сюжет.</a:t>
            </a:r>
            <a:r>
              <a:rPr lang="ru-RU" kern="0" dirty="0">
                <a:solidFill>
                  <a:srgbClr val="0000FF"/>
                </a:solidFill>
              </a:rPr>
              <a:t> </a:t>
            </a:r>
            <a:r>
              <a:rPr lang="ru-RU" kern="0" dirty="0">
                <a:solidFill>
                  <a:srgbClr val="002060"/>
                </a:solidFill>
              </a:rPr>
              <a:t>Играя в куклы мы становимся добрее, учимся договариваться между собой, находить общие решения.</a:t>
            </a:r>
            <a:r>
              <a:rPr lang="ru-RU" dirty="0">
                <a:solidFill>
                  <a:srgbClr val="002060"/>
                </a:solidFill>
              </a:rPr>
              <a:t> Играть в куклы – значит хранить кусочек детства у себя в душе! 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None/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6294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348880"/>
            <a:ext cx="3348372" cy="273630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534</TotalTime>
  <Words>870</Words>
  <Application>Microsoft Office PowerPoint</Application>
  <PresentationFormat>Экран (4:3)</PresentationFormat>
  <Paragraphs>114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Аспект</vt:lpstr>
      <vt:lpstr>  Проектно-исследовательская деятельность  в группах младшего дошкольного возраста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денис</cp:lastModifiedBy>
  <cp:revision>106</cp:revision>
  <dcterms:modified xsi:type="dcterms:W3CDTF">2021-02-03T17:31:58Z</dcterms:modified>
</cp:coreProperties>
</file>