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00" r:id="rId2"/>
    <p:sldId id="304" r:id="rId3"/>
    <p:sldId id="367" r:id="rId4"/>
    <p:sldId id="307" r:id="rId5"/>
    <p:sldId id="361" r:id="rId6"/>
    <p:sldId id="350" r:id="rId7"/>
    <p:sldId id="339" r:id="rId8"/>
    <p:sldId id="363" r:id="rId9"/>
    <p:sldId id="364" r:id="rId10"/>
    <p:sldId id="365" r:id="rId11"/>
    <p:sldId id="366" r:id="rId12"/>
    <p:sldId id="357" r:id="rId13"/>
    <p:sldId id="358" r:id="rId14"/>
    <p:sldId id="362" r:id="rId15"/>
    <p:sldId id="368" r:id="rId16"/>
    <p:sldId id="369" r:id="rId17"/>
    <p:sldId id="263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>
      <p:cViewPr varScale="1">
        <p:scale>
          <a:sx n="67" d="100"/>
          <a:sy n="67" d="100"/>
        </p:scale>
        <p:origin x="108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84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D90FD0-E2DB-4C16-AE41-E5706C756185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0B75A6-7D3F-4576-BBE9-1A59067B2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D909E69-DD8B-4B9B-9230-7F27C5B2A5D0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5022C5-CFDF-49AA-BA6E-E72C20DB3B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4.png"/><Relationship Id="rId7" Type="http://schemas.openxmlformats.org/officeDocument/2006/relationships/image" Target="../media/image13.png"/><Relationship Id="rId12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7.png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0" Type="http://schemas.openxmlformats.org/officeDocument/2006/relationships/image" Target="../media/image40.jpe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ages.clipartpanda.com/traffic-light-clipart-light5_Vector_Clipart.png"/>
          <p:cNvPicPr>
            <a:picLocks noChangeAspect="1" noChangeArrowheads="1"/>
          </p:cNvPicPr>
          <p:nvPr userDrawn="1"/>
        </p:nvPicPr>
        <p:blipFill>
          <a:blip r:embed="rId2" cstate="print"/>
          <a:srcRect l="28716" t="8907" r="25095" b="41"/>
          <a:stretch>
            <a:fillRect/>
          </a:stretch>
        </p:blipFill>
        <p:spPr bwMode="auto">
          <a:xfrm>
            <a:off x="0" y="1196975"/>
            <a:ext cx="2413000" cy="623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7"/>
          <p:cNvSpPr/>
          <p:nvPr userDrawn="1"/>
        </p:nvSpPr>
        <p:spPr>
          <a:xfrm>
            <a:off x="2411413" y="4437063"/>
            <a:ext cx="6070600" cy="1752600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6"/>
          <p:cNvSpPr/>
          <p:nvPr userDrawn="1"/>
        </p:nvSpPr>
        <p:spPr>
          <a:xfrm>
            <a:off x="2414588" y="696913"/>
            <a:ext cx="6081712" cy="2947987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7" name="Группа 8"/>
          <p:cNvGrpSpPr>
            <a:grpSpLocks/>
          </p:cNvGrpSpPr>
          <p:nvPr userDrawn="1"/>
        </p:nvGrpSpPr>
        <p:grpSpPr bwMode="auto">
          <a:xfrm>
            <a:off x="7380288" y="4941888"/>
            <a:ext cx="1592262" cy="1727200"/>
            <a:chOff x="5868144" y="3284984"/>
            <a:chExt cx="3032159" cy="3384296"/>
          </a:xfrm>
        </p:grpSpPr>
        <p:pic>
          <p:nvPicPr>
            <p:cNvPr id="8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8100392" y="3284984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968688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832784" y="573325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9990"/>
            <a:stretch>
              <a:fillRect/>
            </a:stretch>
          </p:blipFill>
          <p:spPr bwMode="auto">
            <a:xfrm flipH="1">
              <a:off x="8100392" y="4941168"/>
              <a:ext cx="799911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8120816" y="41490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8" cstate="print"/>
            <a:srcRect t="10001" b="19991"/>
            <a:stretch>
              <a:fillRect/>
            </a:stretch>
          </p:blipFill>
          <p:spPr bwMode="auto">
            <a:xfrm flipH="1">
              <a:off x="5868144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3546" y="764704"/>
            <a:ext cx="6078425" cy="2736304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4533922"/>
            <a:ext cx="5940659" cy="16561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ages.clipartpanda.com/traffic-light-clipart-light5_Vector_Clipart.png"/>
          <p:cNvPicPr>
            <a:picLocks noChangeAspect="1" noChangeArrowheads="1"/>
          </p:cNvPicPr>
          <p:nvPr userDrawn="1"/>
        </p:nvPicPr>
        <p:blipFill>
          <a:blip r:embed="rId2" cstate="print"/>
          <a:srcRect l="28716" t="8907" r="25095" b="41"/>
          <a:stretch>
            <a:fillRect/>
          </a:stretch>
        </p:blipFill>
        <p:spPr bwMode="auto">
          <a:xfrm>
            <a:off x="-39688" y="1162050"/>
            <a:ext cx="1806576" cy="623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6"/>
          <p:cNvSpPr/>
          <p:nvPr userDrawn="1"/>
        </p:nvSpPr>
        <p:spPr>
          <a:xfrm>
            <a:off x="1403350" y="1563688"/>
            <a:ext cx="7200900" cy="5040312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7"/>
          <p:cNvSpPr/>
          <p:nvPr userDrawn="1"/>
        </p:nvSpPr>
        <p:spPr>
          <a:xfrm>
            <a:off x="1403350" y="260350"/>
            <a:ext cx="7200900" cy="1152525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200000" cy="1152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700808"/>
            <a:ext cx="7211144" cy="4968552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6"/>
          <p:cNvSpPr/>
          <p:nvPr userDrawn="1"/>
        </p:nvSpPr>
        <p:spPr>
          <a:xfrm>
            <a:off x="1403350" y="1627188"/>
            <a:ext cx="7200900" cy="5041900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кругленный прямоугольник 7"/>
          <p:cNvSpPr/>
          <p:nvPr userDrawn="1"/>
        </p:nvSpPr>
        <p:spPr>
          <a:xfrm>
            <a:off x="1403350" y="260350"/>
            <a:ext cx="7200900" cy="1152525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6" name="Группа 11"/>
          <p:cNvGrpSpPr>
            <a:grpSpLocks/>
          </p:cNvGrpSpPr>
          <p:nvPr userDrawn="1"/>
        </p:nvGrpSpPr>
        <p:grpSpPr bwMode="auto">
          <a:xfrm>
            <a:off x="250825" y="333375"/>
            <a:ext cx="1060450" cy="6097588"/>
            <a:chOff x="251520" y="404664"/>
            <a:chExt cx="1059633" cy="6098960"/>
          </a:xfrm>
        </p:grpSpPr>
        <p:pic>
          <p:nvPicPr>
            <p:cNvPr id="7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2971808"/>
              <a:ext cx="1058400" cy="1058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5445224"/>
              <a:ext cx="1058400" cy="1058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1520" y="4221088"/>
              <a:ext cx="1059632" cy="1059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2" descr="http://www.vectorfreak.com/images/preview/thumb/roadsign-no-cycles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404664"/>
              <a:ext cx="1059633" cy="1059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 l="10464" t="10182" r="5267" b="11159"/>
            <a:stretch>
              <a:fillRect/>
            </a:stretch>
          </p:blipFill>
          <p:spPr bwMode="auto">
            <a:xfrm>
              <a:off x="251520" y="1700808"/>
              <a:ext cx="1058400" cy="987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056784" cy="115699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556792"/>
            <a:ext cx="7056784" cy="511256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https://avatanplus.com/files/resources/original/56f4ce440988e153ac45b9c7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332099" flipH="1">
            <a:off x="42863" y="1635125"/>
            <a:ext cx="1343025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6"/>
          <p:cNvSpPr/>
          <p:nvPr userDrawn="1"/>
        </p:nvSpPr>
        <p:spPr>
          <a:xfrm>
            <a:off x="1458913" y="1635125"/>
            <a:ext cx="7199312" cy="5038725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7"/>
          <p:cNvSpPr/>
          <p:nvPr userDrawn="1"/>
        </p:nvSpPr>
        <p:spPr>
          <a:xfrm>
            <a:off x="1403350" y="260350"/>
            <a:ext cx="7200900" cy="1152525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7" name="Группа 10"/>
          <p:cNvGrpSpPr>
            <a:grpSpLocks/>
          </p:cNvGrpSpPr>
          <p:nvPr userDrawn="1"/>
        </p:nvGrpSpPr>
        <p:grpSpPr bwMode="auto">
          <a:xfrm>
            <a:off x="0" y="1628775"/>
            <a:ext cx="1614488" cy="1731963"/>
            <a:chOff x="-11292" y="1196752"/>
            <a:chExt cx="2018375" cy="2112193"/>
          </a:xfrm>
        </p:grpSpPr>
        <p:pic>
          <p:nvPicPr>
            <p:cNvPr id="8" name="Picture 20" descr="http://www.vectorfreak.com/images/preview/thumb/roadsign-no-cycles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11292" y="1548184"/>
              <a:ext cx="1149576" cy="1149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2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5290" y="2393329"/>
              <a:ext cx="915616" cy="915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24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43196" y="1196752"/>
              <a:ext cx="1163887" cy="1142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Picture 2" descr="http://st.depositphotos.com/1526816/2921/v/170/depositphotos_29217567-A-young-girl-rollerskating.jpg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4292600"/>
            <a:ext cx="1258888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128792" cy="115699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64062" y="1628800"/>
            <a:ext cx="7200696" cy="478088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6"/>
          <p:cNvSpPr/>
          <p:nvPr userDrawn="1"/>
        </p:nvSpPr>
        <p:spPr>
          <a:xfrm>
            <a:off x="539750" y="1635125"/>
            <a:ext cx="8118475" cy="5038725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Скругленный прямоугольник 7"/>
          <p:cNvSpPr/>
          <p:nvPr userDrawn="1"/>
        </p:nvSpPr>
        <p:spPr>
          <a:xfrm>
            <a:off x="539750" y="260350"/>
            <a:ext cx="8064500" cy="1223963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6" name="Группа 15"/>
          <p:cNvGrpSpPr>
            <a:grpSpLocks/>
          </p:cNvGrpSpPr>
          <p:nvPr userDrawn="1"/>
        </p:nvGrpSpPr>
        <p:grpSpPr bwMode="auto">
          <a:xfrm>
            <a:off x="179388" y="4221163"/>
            <a:ext cx="2973387" cy="2447925"/>
            <a:chOff x="179512" y="4221088"/>
            <a:chExt cx="2972672" cy="2448192"/>
          </a:xfrm>
        </p:grpSpPr>
        <p:pic>
          <p:nvPicPr>
            <p:cNvPr id="7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221088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9512" y="501317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7544" y="573325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 t="10001" b="19991"/>
            <a:stretch>
              <a:fillRect/>
            </a:stretch>
          </p:blipFill>
          <p:spPr bwMode="auto">
            <a:xfrm>
              <a:off x="2123728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92888" cy="1084982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772816"/>
            <a:ext cx="7848872" cy="4752528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7"/>
          <p:cNvSpPr/>
          <p:nvPr userDrawn="1"/>
        </p:nvSpPr>
        <p:spPr>
          <a:xfrm>
            <a:off x="468313" y="1557338"/>
            <a:ext cx="4032250" cy="4535487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8"/>
          <p:cNvSpPr/>
          <p:nvPr userDrawn="1"/>
        </p:nvSpPr>
        <p:spPr>
          <a:xfrm>
            <a:off x="4608513" y="1557338"/>
            <a:ext cx="4140200" cy="4535487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9"/>
          <p:cNvSpPr/>
          <p:nvPr userDrawn="1"/>
        </p:nvSpPr>
        <p:spPr>
          <a:xfrm>
            <a:off x="439738" y="404813"/>
            <a:ext cx="8280400" cy="1008062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8" name="Группа 18"/>
          <p:cNvGrpSpPr>
            <a:grpSpLocks/>
          </p:cNvGrpSpPr>
          <p:nvPr userDrawn="1"/>
        </p:nvGrpSpPr>
        <p:grpSpPr bwMode="auto">
          <a:xfrm>
            <a:off x="2700338" y="5880100"/>
            <a:ext cx="2003425" cy="909638"/>
            <a:chOff x="3030623" y="5877272"/>
            <a:chExt cx="2003479" cy="908720"/>
          </a:xfrm>
        </p:grpSpPr>
        <p:pic>
          <p:nvPicPr>
            <p:cNvPr id="9" name="Picture 12" descr="http://okudjava-tagil.ru/upload/iblock/8ca/5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30623" y="5878792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4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25382" y="5877272"/>
              <a:ext cx="908720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Группа 19"/>
          <p:cNvGrpSpPr>
            <a:grpSpLocks/>
          </p:cNvGrpSpPr>
          <p:nvPr userDrawn="1"/>
        </p:nvGrpSpPr>
        <p:grpSpPr bwMode="auto">
          <a:xfrm>
            <a:off x="481013" y="5875338"/>
            <a:ext cx="2003425" cy="908050"/>
            <a:chOff x="480289" y="5875125"/>
            <a:chExt cx="2003479" cy="908720"/>
          </a:xfrm>
        </p:grpSpPr>
        <p:pic>
          <p:nvPicPr>
            <p:cNvPr id="12" name="Picture 12" descr="http://okudjava-tagil.ru/upload/iblock/8ca/5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0289" y="5876645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4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75048" y="5875125"/>
              <a:ext cx="908720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Группа 33"/>
          <p:cNvGrpSpPr>
            <a:grpSpLocks/>
          </p:cNvGrpSpPr>
          <p:nvPr userDrawn="1"/>
        </p:nvGrpSpPr>
        <p:grpSpPr bwMode="auto">
          <a:xfrm>
            <a:off x="4837113" y="5875338"/>
            <a:ext cx="2003425" cy="908050"/>
            <a:chOff x="3030623" y="5877272"/>
            <a:chExt cx="2003479" cy="908720"/>
          </a:xfrm>
        </p:grpSpPr>
        <p:pic>
          <p:nvPicPr>
            <p:cNvPr id="15" name="Picture 12" descr="http://okudjava-tagil.ru/upload/iblock/8ca/5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0623" y="5878792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14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25382" y="5877272"/>
              <a:ext cx="908720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Группа 36"/>
          <p:cNvGrpSpPr>
            <a:grpSpLocks/>
          </p:cNvGrpSpPr>
          <p:nvPr userDrawn="1"/>
        </p:nvGrpSpPr>
        <p:grpSpPr bwMode="auto">
          <a:xfrm>
            <a:off x="6861175" y="5876925"/>
            <a:ext cx="2005013" cy="909638"/>
            <a:chOff x="3030623" y="5877272"/>
            <a:chExt cx="2003479" cy="908720"/>
          </a:xfrm>
        </p:grpSpPr>
        <p:pic>
          <p:nvPicPr>
            <p:cNvPr id="18" name="Picture 12" descr="http://okudjava-tagil.ru/upload/iblock/8ca/5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0623" y="5878792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4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25382" y="5877272"/>
              <a:ext cx="908720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7"/>
          <p:cNvSpPr/>
          <p:nvPr userDrawn="1"/>
        </p:nvSpPr>
        <p:spPr>
          <a:xfrm>
            <a:off x="468313" y="1557338"/>
            <a:ext cx="4032250" cy="4535487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Скругленный прямоугольник 8"/>
          <p:cNvSpPr/>
          <p:nvPr userDrawn="1"/>
        </p:nvSpPr>
        <p:spPr>
          <a:xfrm>
            <a:off x="4608513" y="1557338"/>
            <a:ext cx="4140200" cy="4535487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9"/>
          <p:cNvSpPr/>
          <p:nvPr userDrawn="1"/>
        </p:nvSpPr>
        <p:spPr>
          <a:xfrm>
            <a:off x="439738" y="404813"/>
            <a:ext cx="8280400" cy="1008062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8" name="Группа 4"/>
          <p:cNvGrpSpPr>
            <a:grpSpLocks/>
          </p:cNvGrpSpPr>
          <p:nvPr userDrawn="1"/>
        </p:nvGrpSpPr>
        <p:grpSpPr bwMode="auto">
          <a:xfrm>
            <a:off x="439738" y="5848350"/>
            <a:ext cx="1871662" cy="908050"/>
            <a:chOff x="439282" y="5848689"/>
            <a:chExt cx="1871566" cy="907200"/>
          </a:xfrm>
        </p:grpSpPr>
        <p:pic>
          <p:nvPicPr>
            <p:cNvPr id="9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5848689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9282" y="5892114"/>
              <a:ext cx="820350" cy="82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Группа 22"/>
          <p:cNvGrpSpPr>
            <a:grpSpLocks/>
          </p:cNvGrpSpPr>
          <p:nvPr userDrawn="1"/>
        </p:nvGrpSpPr>
        <p:grpSpPr bwMode="auto">
          <a:xfrm>
            <a:off x="2701925" y="5880100"/>
            <a:ext cx="1871663" cy="908050"/>
            <a:chOff x="439282" y="5848689"/>
            <a:chExt cx="1871566" cy="907200"/>
          </a:xfrm>
        </p:grpSpPr>
        <p:pic>
          <p:nvPicPr>
            <p:cNvPr id="12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5848689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9282" y="5892114"/>
              <a:ext cx="820350" cy="82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Группа 25"/>
          <p:cNvGrpSpPr>
            <a:grpSpLocks/>
          </p:cNvGrpSpPr>
          <p:nvPr userDrawn="1"/>
        </p:nvGrpSpPr>
        <p:grpSpPr bwMode="auto">
          <a:xfrm>
            <a:off x="4783138" y="5892800"/>
            <a:ext cx="1871662" cy="906463"/>
            <a:chOff x="439282" y="5848689"/>
            <a:chExt cx="1871566" cy="907200"/>
          </a:xfrm>
        </p:grpSpPr>
        <p:pic>
          <p:nvPicPr>
            <p:cNvPr id="15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5848689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9282" y="5892114"/>
              <a:ext cx="820350" cy="82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Группа 28"/>
          <p:cNvGrpSpPr>
            <a:grpSpLocks/>
          </p:cNvGrpSpPr>
          <p:nvPr userDrawn="1"/>
        </p:nvGrpSpPr>
        <p:grpSpPr bwMode="auto">
          <a:xfrm>
            <a:off x="6910388" y="5892800"/>
            <a:ext cx="1871662" cy="906463"/>
            <a:chOff x="439282" y="5848689"/>
            <a:chExt cx="1871566" cy="907200"/>
          </a:xfrm>
        </p:grpSpPr>
        <p:pic>
          <p:nvPicPr>
            <p:cNvPr id="18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03648" y="5848689"/>
              <a:ext cx="907200" cy="90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9282" y="5892114"/>
              <a:ext cx="820350" cy="82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 cstate="print">
            <a:alphaModFix amt="5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5"/>
          <p:cNvSpPr/>
          <p:nvPr userDrawn="1"/>
        </p:nvSpPr>
        <p:spPr>
          <a:xfrm>
            <a:off x="468313" y="404813"/>
            <a:ext cx="8280400" cy="1223962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4" name="Группа 16"/>
          <p:cNvGrpSpPr>
            <a:grpSpLocks/>
          </p:cNvGrpSpPr>
          <p:nvPr userDrawn="1"/>
        </p:nvGrpSpPr>
        <p:grpSpPr bwMode="auto">
          <a:xfrm>
            <a:off x="323850" y="4941888"/>
            <a:ext cx="1511300" cy="1582737"/>
            <a:chOff x="179512" y="3356992"/>
            <a:chExt cx="2972672" cy="3312288"/>
          </a:xfrm>
        </p:grpSpPr>
        <p:pic>
          <p:nvPicPr>
            <p:cNvPr id="5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3356992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31640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512" y="4260389"/>
              <a:ext cx="720001" cy="720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9990"/>
            <a:stretch>
              <a:fillRect/>
            </a:stretch>
          </p:blipFill>
          <p:spPr bwMode="auto">
            <a:xfrm>
              <a:off x="179512" y="4941168"/>
              <a:ext cx="799911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2624" y="5916617"/>
              <a:ext cx="720001" cy="720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8" cstate="print"/>
            <a:srcRect t="10001" b="19991"/>
            <a:stretch>
              <a:fillRect/>
            </a:stretch>
          </p:blipFill>
          <p:spPr bwMode="auto">
            <a:xfrm>
              <a:off x="2123728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okudjava-tagil.ru/upload/iblock/8ca/5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692150"/>
            <a:ext cx="4730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https://upload.wikimedia.org/wikipedia/commons/thumb/0/0d/4.4.1_Russian_road_sign.svg/600px-4.4.1_Russian_road_sign.svg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188913"/>
            <a:ext cx="4730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piramidka.net/wp-content/uploads/2014/03/zapryshen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4730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Группа 26"/>
          <p:cNvGrpSpPr>
            <a:grpSpLocks/>
          </p:cNvGrpSpPr>
          <p:nvPr userDrawn="1"/>
        </p:nvGrpSpPr>
        <p:grpSpPr bwMode="auto">
          <a:xfrm>
            <a:off x="179388" y="188913"/>
            <a:ext cx="1377950" cy="935037"/>
            <a:chOff x="78705" y="116632"/>
            <a:chExt cx="1929686" cy="1537732"/>
          </a:xfrm>
        </p:grpSpPr>
        <p:pic>
          <p:nvPicPr>
            <p:cNvPr id="6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9553" y="260649"/>
              <a:ext cx="604776" cy="604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2" descr="http://www.vectorfreak.com/images/preview/thumb/roadsign-no-cycles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88391" y="116632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7" cstate="print"/>
            <a:srcRect t="10001" b="19991"/>
            <a:stretch>
              <a:fillRect/>
            </a:stretch>
          </p:blipFill>
          <p:spPr bwMode="auto">
            <a:xfrm>
              <a:off x="78705" y="944684"/>
              <a:ext cx="1013717" cy="709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4" descr="https://cdn.pixabay.com/photo/2013/07/12/13/49/bike-147343_960_720.png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450" y="6308725"/>
            <a:ext cx="4318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http://lexres-vshdo.ucoz.ru/Now_left/dor_sign_14.png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188" y="6165850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http://forsaj-avto.ru/uploads/posts/2013-10/1383218489_dorojni_znak_1.23_enl.jpg"/>
          <p:cNvPicPr>
            <a:picLocks noChangeAspect="1" noChangeArrowheads="1"/>
          </p:cNvPicPr>
          <p:nvPr userDrawn="1"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5732463"/>
            <a:ext cx="433388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tvkrasnodar.ru/products_pictures/2015/12/traffic-sign-6724_960_720.png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172450" y="609282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http://www.vectorfreak.com/images/preview/thumb/roadsign-no-cycles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67625" y="6308725"/>
            <a:ext cx="43338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http://sr.photos3.fotosearch.com/bthumb/CSP/CSP992/k12691687.jpg"/>
          <p:cNvPicPr>
            <a:picLocks noChangeAspect="1" noChangeArrowheads="1"/>
          </p:cNvPicPr>
          <p:nvPr userDrawn="1"/>
        </p:nvPicPr>
        <p:blipFill>
          <a:blip r:embed="rId13" cstate="print"/>
          <a:srcRect t="10001" b="19991"/>
          <a:stretch>
            <a:fillRect/>
          </a:stretch>
        </p:blipFill>
        <p:spPr bwMode="auto">
          <a:xfrm>
            <a:off x="8388350" y="5589588"/>
            <a:ext cx="6175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7"/>
          <p:cNvGrpSpPr>
            <a:grpSpLocks/>
          </p:cNvGrpSpPr>
          <p:nvPr userDrawn="1"/>
        </p:nvGrpSpPr>
        <p:grpSpPr bwMode="auto">
          <a:xfrm>
            <a:off x="179388" y="5084763"/>
            <a:ext cx="1512887" cy="1584325"/>
            <a:chOff x="179512" y="3356992"/>
            <a:chExt cx="2972672" cy="3312288"/>
          </a:xfrm>
        </p:grpSpPr>
        <p:pic>
          <p:nvPicPr>
            <p:cNvPr id="3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3356992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31640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7544" y="573325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9990"/>
            <a:stretch>
              <a:fillRect/>
            </a:stretch>
          </p:blipFill>
          <p:spPr bwMode="auto">
            <a:xfrm>
              <a:off x="179512" y="4941168"/>
              <a:ext cx="799911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512" y="41490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7" cstate="print"/>
            <a:srcRect t="10001" b="19991"/>
            <a:stretch>
              <a:fillRect/>
            </a:stretch>
          </p:blipFill>
          <p:spPr bwMode="auto">
            <a:xfrm>
              <a:off x="2123728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Группа 28"/>
          <p:cNvGrpSpPr>
            <a:grpSpLocks/>
          </p:cNvGrpSpPr>
          <p:nvPr userDrawn="1"/>
        </p:nvGrpSpPr>
        <p:grpSpPr bwMode="auto">
          <a:xfrm flipH="1">
            <a:off x="7380288" y="5084763"/>
            <a:ext cx="1512887" cy="1584325"/>
            <a:chOff x="179512" y="3356992"/>
            <a:chExt cx="2972672" cy="3312288"/>
          </a:xfrm>
        </p:grpSpPr>
        <p:pic>
          <p:nvPicPr>
            <p:cNvPr id="10" name="Picture 2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3356992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31640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7544" y="573325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9990"/>
            <a:stretch>
              <a:fillRect/>
            </a:stretch>
          </p:blipFill>
          <p:spPr bwMode="auto">
            <a:xfrm>
              <a:off x="179512" y="4941168"/>
              <a:ext cx="799911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512" y="41490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7" cstate="print"/>
            <a:srcRect t="10001" b="19991"/>
            <a:stretch>
              <a:fillRect/>
            </a:stretch>
          </p:blipFill>
          <p:spPr bwMode="auto">
            <a:xfrm>
              <a:off x="2123728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3"/>
          <p:cNvGrpSpPr>
            <a:grpSpLocks/>
          </p:cNvGrpSpPr>
          <p:nvPr userDrawn="1"/>
        </p:nvGrpSpPr>
        <p:grpSpPr bwMode="auto">
          <a:xfrm>
            <a:off x="179388" y="4221163"/>
            <a:ext cx="2973387" cy="2447925"/>
            <a:chOff x="179512" y="4221088"/>
            <a:chExt cx="2972672" cy="2448192"/>
          </a:xfrm>
        </p:grpSpPr>
        <p:pic>
          <p:nvPicPr>
            <p:cNvPr id="3" name="Picture 4" descr="https://cdn.pixabay.com/photo/2013/07/12/13/49/bike-147343_960_720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31640" y="594928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6" descr="http://lexres-vshdo.ucoz.ru/Now_left/dor_sign_14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4221088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0" descr="http://forsaj-avto.ru/uploads/posts/2013-10/1383218489_dorojni_znak_1.23_enl.jpg"/>
            <p:cNvPicPr>
              <a:picLocks noChangeAspect="1" noChangeArrowheads="1"/>
            </p:cNvPicPr>
            <p:nvPr userDrawn="1"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9512" y="501317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http://tvkrasnodar.ru/products_pictures/2015/12/traffic-sign-6724_960_720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7544" y="5733256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4" descr="http://sr.photos3.fotosearch.com/bthumb/CSP/CSP992/k12691687.jpg"/>
            <p:cNvPicPr>
              <a:picLocks noChangeAspect="1" noChangeArrowheads="1"/>
            </p:cNvPicPr>
            <p:nvPr userDrawn="1"/>
          </p:nvPicPr>
          <p:blipFill>
            <a:blip r:embed="rId6" cstate="print"/>
            <a:srcRect t="10001" b="19991"/>
            <a:stretch>
              <a:fillRect/>
            </a:stretch>
          </p:blipFill>
          <p:spPr bwMode="auto">
            <a:xfrm>
              <a:off x="2123728" y="5949280"/>
              <a:ext cx="1028456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6"/>
          <p:cNvSpPr/>
          <p:nvPr userDrawn="1"/>
        </p:nvSpPr>
        <p:spPr>
          <a:xfrm>
            <a:off x="679450" y="3357563"/>
            <a:ext cx="7777163" cy="1301750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4" name="Группа 4"/>
          <p:cNvGrpSpPr>
            <a:grpSpLocks/>
          </p:cNvGrpSpPr>
          <p:nvPr userDrawn="1"/>
        </p:nvGrpSpPr>
        <p:grpSpPr bwMode="auto">
          <a:xfrm>
            <a:off x="6759575" y="1046163"/>
            <a:ext cx="1766888" cy="3635375"/>
            <a:chOff x="6759989" y="1045920"/>
            <a:chExt cx="1766205" cy="3635421"/>
          </a:xfrm>
        </p:grpSpPr>
        <p:pic>
          <p:nvPicPr>
            <p:cNvPr id="5" name="Picture 18" descr="https://avatanplus.com/files/resources/original/56f4ce440988e153ac45b9c7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332099" flipH="1">
              <a:off x="6759989" y="1045920"/>
              <a:ext cx="1527505" cy="3635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0" descr="http://www.vectorfreak.com/images/preview/thumb/roadsign-no-cycles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74469" y="1268760"/>
              <a:ext cx="1149577" cy="1149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2" descr="https://upload.wikimedia.org/wikipedia/commons/thumb/0/0d/4.4.1_Russian_road_sign.svg/600px-4.4.1_Russian_road_sign.svg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28662" y="2132856"/>
              <a:ext cx="915616" cy="915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4" descr="http://piramidka.net/wp-content/uploads/2014/03/zapryshen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452320" y="1052736"/>
              <a:ext cx="1073874" cy="1073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Прямоугольник 10"/>
          <p:cNvSpPr/>
          <p:nvPr userDrawn="1"/>
        </p:nvSpPr>
        <p:spPr>
          <a:xfrm>
            <a:off x="1042988" y="6211888"/>
            <a:ext cx="7129462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+mn-lt"/>
                <a:cs typeface="+mn-cs"/>
              </a:rPr>
              <a:t>Автор этого шаблона: Погодаева Оксана Викторовна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56993"/>
            <a:ext cx="7772400" cy="1296144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8B11F7-0DC2-454F-A980-C4E15588BBCC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29962AF-88F4-4680-9E89-D88DB8C68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703CAF8-3660-46BE-9A93-7BFC0CFEF5EA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28C16C1-EB81-4AFA-9E3A-DD3BC1B8CC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36BB4B7-C933-479E-B62D-314C4D91228B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4654D5C-22E0-434B-AE18-2913D08A2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399CB9C-5158-4174-8A1D-C0D7296A1457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2392CC7-1467-49A7-9C50-898CDCF0F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03C71C-129D-424C-AD0B-95EE92358004}" type="datetimeFigureOut">
              <a:rPr lang="ru-RU"/>
              <a:pPr>
                <a:defRPr/>
              </a:pPr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B5E6CBC-27C8-479F-8EDD-7305BA2A4E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alphaModFix amt="47000"/>
            <a:lum/>
          </a:blip>
          <a:srcRect/>
          <a:stretch>
            <a:fillRect t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Скругленный прямоугольник 9"/>
          <p:cNvSpPr/>
          <p:nvPr userDrawn="1"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FFFF66">
              <a:alpha val="48000"/>
            </a:srgbClr>
          </a:solidFill>
          <a:ln w="50800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2060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2060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2060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2060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2060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2060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2060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03648" y="319088"/>
            <a:ext cx="63367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 «СОШ № 6» дошкольные группы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ru-RU" sz="1600" b="1" dirty="0">
              <a:solidFill>
                <a:srgbClr val="EEECE1">
                  <a:lumMod val="1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i="1" dirty="0">
                <a:solidFill>
                  <a:srgbClr val="EEECE1">
                    <a:lumMod val="10000"/>
                  </a:srgbClr>
                </a:solidFill>
                <a:latin typeface="Georgia" pitchFamily="18" charset="0"/>
                <a:cs typeface="Times New Roman" panose="02020603050405020304" pitchFamily="18" charset="0"/>
              </a:rPr>
              <a:t>                        </a:t>
            </a:r>
            <a:endParaRPr lang="ru-RU" sz="2000" b="1" i="1" dirty="0">
              <a:solidFill>
                <a:schemeClr val="accent3">
                  <a:lumMod val="50000"/>
                </a:schemeClr>
              </a:solidFill>
              <a:latin typeface="Georgia" pitchFamily="18" charset="0"/>
              <a:cs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i="1" dirty="0">
                <a:solidFill>
                  <a:srgbClr val="002060"/>
                </a:solidFill>
                <a:latin typeface="Georgia" pitchFamily="18" charset="0"/>
                <a:cs typeface="Times New Roman" panose="02020603050405020304" pitchFamily="18" charset="0"/>
              </a:rPr>
              <a:t>Родина Светлана Анатольевна</a:t>
            </a:r>
            <a:r>
              <a:rPr lang="ru-RU" sz="2000" b="1" i="1" dirty="0">
                <a:solidFill>
                  <a:srgbClr val="9BBB59">
                    <a:lumMod val="50000"/>
                  </a:srgbClr>
                </a:solidFill>
                <a:latin typeface="Georgia" pitchFamily="18" charset="0"/>
              </a:rPr>
              <a:t> Должность: </a:t>
            </a:r>
            <a:r>
              <a:rPr lang="ru-RU" sz="2000" i="1" dirty="0">
                <a:solidFill>
                  <a:srgbClr val="EEECE1">
                    <a:lumMod val="10000"/>
                  </a:srgbClr>
                </a:solidFill>
                <a:latin typeface="Georgia" pitchFamily="18" charset="0"/>
              </a:rPr>
              <a:t>воспитатель высшей категории</a:t>
            </a:r>
            <a:endParaRPr lang="ru-RU" sz="2000" b="1" i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2806" y="1832169"/>
            <a:ext cx="88511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50" b="1" i="1" dirty="0">
                <a:solidFill>
                  <a:srgbClr val="9BBB59">
                    <a:lumMod val="50000"/>
                  </a:srgbClr>
                </a:solidFill>
                <a:latin typeface="Georgia" pitchFamily="18" charset="0"/>
              </a:rPr>
              <a:t>                                                       </a:t>
            </a:r>
          </a:p>
          <a:p>
            <a:pPr lvl="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50" i="1" dirty="0">
              <a:solidFill>
                <a:srgbClr val="EEECE1">
                  <a:lumMod val="10000"/>
                </a:srgb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065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59" y="980728"/>
            <a:ext cx="6099553" cy="3168352"/>
          </a:xfrm>
        </p:spPr>
        <p:txBody>
          <a:bodyPr rtlCol="0"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Мастер-класс 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«Школа юного пешехода»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Использование современных  цифровых технологий при обучении</a:t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>дошкольников правилам дорожного движения»</a:t>
            </a:r>
            <a:br>
              <a:rPr lang="ru-RU" sz="2800" dirty="0">
                <a:solidFill>
                  <a:srgbClr val="FF0000"/>
                </a:solidFill>
              </a:rPr>
            </a:br>
            <a:b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Microsoft YaHei" pitchFamily="34" charset="-122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700" y="93886"/>
            <a:ext cx="9224192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Муниципальное бюджетное общеобразовательное учреждение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«СОШ № 6» дошкольные группы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91617" y="6345238"/>
            <a:ext cx="176099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Югорск, 2021г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9BBB59">
                    <a:lumMod val="50000"/>
                  </a:srgbClr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.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231739" y="4725144"/>
            <a:ext cx="6459592" cy="1320946"/>
          </a:xfrm>
        </p:spPr>
        <p:txBody>
          <a:bodyPr/>
          <a:lstStyle/>
          <a:p>
            <a:r>
              <a:rPr lang="ru-RU" i="1" dirty="0"/>
              <a:t> </a:t>
            </a:r>
            <a:r>
              <a:rPr lang="ru-RU" sz="2400" i="1" dirty="0">
                <a:solidFill>
                  <a:srgbClr val="FF0000"/>
                </a:solidFill>
              </a:rPr>
              <a:t>«Самое </a:t>
            </a:r>
            <a:r>
              <a:rPr lang="ru-RU" sz="2400" b="1" i="1" dirty="0">
                <a:solidFill>
                  <a:srgbClr val="FF0000"/>
                </a:solidFill>
              </a:rPr>
              <a:t>дорогое</a:t>
            </a:r>
            <a:r>
              <a:rPr lang="ru-RU" sz="2400" i="1" dirty="0">
                <a:solidFill>
                  <a:srgbClr val="FF0000"/>
                </a:solidFill>
              </a:rPr>
              <a:t> у человека – это его жизнь»</a:t>
            </a:r>
          </a:p>
          <a:p>
            <a:r>
              <a:rPr lang="ru-RU" sz="2400" dirty="0">
                <a:solidFill>
                  <a:srgbClr val="FF0000"/>
                </a:solidFill>
              </a:rPr>
              <a:t>Н. А. Островский. </a:t>
            </a:r>
          </a:p>
        </p:txBody>
      </p:sp>
    </p:spTree>
    <p:extLst>
      <p:ext uri="{BB962C8B-B14F-4D97-AF65-F5344CB8AC3E}">
        <p14:creationId xmlns:p14="http://schemas.microsoft.com/office/powerpoint/2010/main" val="2656774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514271-910A-4320-93D4-8C0F9EBF9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313BE1D-8577-4327-8BC0-33B89A5C7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67" y="0"/>
            <a:ext cx="2629334" cy="30130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646450E-78E9-4118-A145-C047D5848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66" y="4837409"/>
            <a:ext cx="3570681" cy="20206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1E8C346-8C3D-4B6D-BD31-1E4355367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71" y="50253"/>
            <a:ext cx="5163160" cy="3450755"/>
          </a:xfrm>
          <a:prstGeom prst="rect">
            <a:avLst/>
          </a:prstGeom>
        </p:spPr>
      </p:pic>
      <p:pic>
        <p:nvPicPr>
          <p:cNvPr id="15" name="Объект 14">
            <a:extLst>
              <a:ext uri="{FF2B5EF4-FFF2-40B4-BE49-F238E27FC236}">
                <a16:creationId xmlns:a16="http://schemas.microsoft.com/office/drawing/2014/main" id="{1F95A85C-D834-484E-829B-A01BCBA9B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368" y="2997299"/>
            <a:ext cx="4008543" cy="2010594"/>
          </a:xfr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D773608-3E46-42B7-A9E6-A603B1741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501008"/>
            <a:ext cx="4799709" cy="334238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E15E32D-B7FF-4329-B749-5515530090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633" y="4950370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380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1507331" y="57215"/>
            <a:ext cx="7025109" cy="1157288"/>
          </a:xfrm>
        </p:spPr>
        <p:txBody>
          <a:bodyPr/>
          <a:lstStyle/>
          <a:p>
            <a:pPr eaLnBrk="1" hangingPunct="1"/>
            <a:r>
              <a:rPr lang="ru-RU" b="1" dirty="0"/>
              <a:t>Цель: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1048110" y="1988840"/>
            <a:ext cx="7058025" cy="51133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75210" y="2492896"/>
            <a:ext cx="6120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969895" algn="ctr"/>
                <a:tab pos="5940425" algn="r"/>
              </a:tabLs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и последующее активное применение современных цифровых интерактивных технологий как формы работы с детьми по формированию знаний о правилах безопасности дорожного движения. </a:t>
            </a:r>
            <a:endParaRPr lang="ru-RU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334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8555"/>
            <a:ext cx="7056784" cy="1156990"/>
          </a:xfrm>
        </p:spPr>
        <p:txBody>
          <a:bodyPr/>
          <a:lstStyle/>
          <a:p>
            <a:r>
              <a:rPr lang="ru-RU" dirty="0"/>
              <a:t>Остановка «Уральская 16 А»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8BEF21F-DFAD-4AF1-8790-54EAAB9256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000" y="988160"/>
            <a:ext cx="4250642" cy="318798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16640E5-80B4-41BC-9731-9CBCD3D100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000" y="3867403"/>
            <a:ext cx="4132000" cy="299059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AB9BBA-117B-4CC7-8C4A-5F9C9B2B5E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546" y="938443"/>
            <a:ext cx="3971570" cy="2978678"/>
          </a:xfrm>
          <a:prstGeom prst="rect">
            <a:avLst/>
          </a:prstGeom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id="{C415F32E-6977-4373-9025-4DEF3BFA0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546" y="3894055"/>
            <a:ext cx="3951926" cy="296394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1118345" y="45462"/>
            <a:ext cx="7129165" cy="932355"/>
          </a:xfrm>
        </p:spPr>
        <p:txBody>
          <a:bodyPr/>
          <a:lstStyle/>
          <a:p>
            <a:pPr eaLnBrk="1" hangingPunct="1"/>
            <a:r>
              <a:rPr lang="ru-RU" sz="4000" b="1" dirty="0">
                <a:solidFill>
                  <a:srgbClr val="FF0000"/>
                </a:solidFill>
              </a:rPr>
              <a:t> Центры по ПДД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1506538" y="1916113"/>
            <a:ext cx="7058025" cy="4465215"/>
          </a:xfrm>
        </p:spPr>
        <p:txBody>
          <a:bodyPr rtlCol="0">
            <a:normAutofit fontScale="85000" lnSpcReduction="10000"/>
          </a:bodyPr>
          <a:lstStyle/>
          <a:p>
            <a:pPr lvl="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300" dirty="0"/>
              <a:t>Технология создания условий для       развивающей игровой  деятельности детей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Технология проектной деятельности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Личностно-ориентированные технологии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err="1"/>
              <a:t>Здоровьесберегающие</a:t>
            </a:r>
            <a:r>
              <a:rPr lang="ru-RU" dirty="0"/>
              <a:t> технологии;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Информационно-коммуникационные технологии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Технология портфолио дошкольника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Игровые технологии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DFEDC66-BF46-4905-88C7-88D1BED87C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16907"/>
            <a:ext cx="3981668" cy="28551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14C101-09B6-4C74-99BD-736E5D229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313" y="916908"/>
            <a:ext cx="3788937" cy="30406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0E2160-C28F-414C-B48C-686D8DF42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7430" y="3848450"/>
            <a:ext cx="3806820" cy="304069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17CFA0-82F7-454B-8188-B0DA6308E9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0323" y="3778665"/>
            <a:ext cx="4045163" cy="303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825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1389678" y="-86335"/>
            <a:ext cx="7129165" cy="1157288"/>
          </a:xfrm>
        </p:spPr>
        <p:txBody>
          <a:bodyPr/>
          <a:lstStyle/>
          <a:p>
            <a:pPr eaLnBrk="1" hangingPunct="1"/>
            <a:br>
              <a:rPr lang="ru-RU" sz="3200" b="1" dirty="0"/>
            </a:br>
            <a:br>
              <a:rPr lang="ru-RU" sz="3200" b="1" dirty="0"/>
            </a:br>
            <a:r>
              <a:rPr lang="ru-RU" sz="3200" b="1" dirty="0"/>
              <a:t>Развивающая игровая  деятельность детей по ПДД</a:t>
            </a:r>
            <a:br>
              <a:rPr lang="ru-RU" sz="4000" b="1" dirty="0"/>
            </a:br>
            <a:endParaRPr lang="ru-RU" sz="4000" b="1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1506538" y="1916113"/>
            <a:ext cx="7058025" cy="446521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58439" y="1305309"/>
            <a:ext cx="4042063" cy="3034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1251" y="3789040"/>
            <a:ext cx="4893393" cy="382170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7C0B49D-4C74-4492-9910-7B4536CF3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714" y="3614437"/>
            <a:ext cx="4042063" cy="324356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71A23F6-46A9-4108-88E5-968B089991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5178" y="1408233"/>
            <a:ext cx="3867864" cy="290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37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B8A2F0-99D7-4010-A5F7-977B9AEBF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186880"/>
            <a:ext cx="6840760" cy="51305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EF5BD1-8C77-4A10-AB2B-50976A77FCA2}"/>
              </a:ext>
            </a:extLst>
          </p:cNvPr>
          <p:cNvSpPr txBox="1"/>
          <p:nvPr/>
        </p:nvSpPr>
        <p:spPr>
          <a:xfrm>
            <a:off x="1044104" y="63495"/>
            <a:ext cx="72728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Остановка </a:t>
            </a:r>
          </a:p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«Интерактивное цифровое оборудование»</a:t>
            </a:r>
          </a:p>
        </p:txBody>
      </p:sp>
    </p:spTree>
    <p:extLst>
      <p:ext uri="{BB962C8B-B14F-4D97-AF65-F5344CB8AC3E}">
        <p14:creationId xmlns:p14="http://schemas.microsoft.com/office/powerpoint/2010/main" val="135375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65E09D7-8E29-4D99-928C-43FCF298C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782705"/>
            <a:ext cx="6984777" cy="52385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F27B60-F614-4CDF-9178-5A00A2F17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501008"/>
            <a:ext cx="338437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19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3AF0A3-E873-4D55-8FAD-65A004506F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611" y="620688"/>
            <a:ext cx="7200800" cy="54006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000B007-44F6-40F9-A60F-781719A19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025" y="887697"/>
            <a:ext cx="2448272" cy="256713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65E865-7780-4DC4-B157-0F5148EE19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442" y="874193"/>
            <a:ext cx="2592288" cy="26057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D92677-B352-41D4-A012-42A027840E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25" y="913532"/>
            <a:ext cx="1854200" cy="25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823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B139BA-3C33-4B42-B985-CD80C0C73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7" y="782705"/>
            <a:ext cx="6984777" cy="523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25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07839"/>
            <a:ext cx="71287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«Взаимодействие с 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ru-RU" sz="24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оциальными</a:t>
            </a: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партнёрами»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85BCB2-491D-4DA3-A898-0139973EC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038836"/>
            <a:ext cx="6768752" cy="507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08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111B5E9-E275-4E13-805B-78571CBC1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48" y="692696"/>
            <a:ext cx="3810407" cy="288066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5503FB8-C8E5-4D59-BCE4-740863971C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913" y="3154834"/>
            <a:ext cx="3764337" cy="26646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3F570B7-EB46-40DC-B838-C4E687C9A4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474" y="3154834"/>
            <a:ext cx="1632509" cy="288066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B15EBF9-6718-476E-8E0B-FE34B48321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222" y="692696"/>
            <a:ext cx="3578209" cy="246896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01314A1-5A68-48A5-8103-F3645E44D8F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862" y="3154834"/>
            <a:ext cx="2031690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3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C836F3-C545-4D52-A833-530188E76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1568"/>
            <a:ext cx="7056784" cy="11569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452691B-EF71-4C1A-AD7D-ACE696BD7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108" y="1052736"/>
            <a:ext cx="3077566" cy="37809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83A939D-5D95-4745-A8F3-4A781C330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3825064"/>
            <a:ext cx="3318872" cy="34976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53D6CD8-AA60-428C-9BB5-02E742BBEC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1201" y="3995464"/>
            <a:ext cx="4724954" cy="397004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A034D9-DBD1-4503-BD1A-30ED032C3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2418" y="3995464"/>
            <a:ext cx="2392162" cy="349760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18D7712-1BDE-4CA2-92DA-6776B379C017}"/>
              </a:ext>
            </a:extLst>
          </p:cNvPr>
          <p:cNvSpPr txBox="1"/>
          <p:nvPr/>
        </p:nvSpPr>
        <p:spPr>
          <a:xfrm>
            <a:off x="6167978" y="3371154"/>
            <a:ext cx="5156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          </a:t>
            </a:r>
            <a:r>
              <a:rPr lang="ru-RU" b="1" dirty="0" err="1">
                <a:solidFill>
                  <a:srgbClr val="FF0000"/>
                </a:solidFill>
              </a:rPr>
              <a:t>Челендж</a:t>
            </a:r>
            <a:r>
              <a:rPr lang="ru-RU" b="1" dirty="0">
                <a:solidFill>
                  <a:srgbClr val="FF0000"/>
                </a:solidFill>
              </a:rPr>
              <a:t>: </a:t>
            </a:r>
          </a:p>
          <a:p>
            <a:r>
              <a:rPr lang="ru-RU" b="1" dirty="0">
                <a:solidFill>
                  <a:srgbClr val="FF0000"/>
                </a:solidFill>
              </a:rPr>
              <a:t>«Возьми ребенка за руку»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0EDCF8-6092-4D72-BE61-F637133A3FD3}"/>
              </a:ext>
            </a:extLst>
          </p:cNvPr>
          <p:cNvSpPr txBox="1"/>
          <p:nvPr/>
        </p:nvSpPr>
        <p:spPr>
          <a:xfrm>
            <a:off x="3275856" y="4217588"/>
            <a:ext cx="5676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«Везём ребёнка правильно»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360B52EF-349B-4EF3-802C-FB12B9A1B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424483" y="992835"/>
            <a:ext cx="4774060" cy="31683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4ED40D-DADB-4565-9740-1E1098AD14F5}"/>
              </a:ext>
            </a:extLst>
          </p:cNvPr>
          <p:cNvSpPr txBox="1"/>
          <p:nvPr/>
        </p:nvSpPr>
        <p:spPr>
          <a:xfrm>
            <a:off x="1871464" y="3675829"/>
            <a:ext cx="5156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Акция «Внимание, дети!» </a:t>
            </a:r>
          </a:p>
        </p:txBody>
      </p:sp>
    </p:spTree>
    <p:extLst>
      <p:ext uri="{BB962C8B-B14F-4D97-AF65-F5344CB8AC3E}">
        <p14:creationId xmlns:p14="http://schemas.microsoft.com/office/powerpoint/2010/main" val="1608618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607905-8821-41D8-B296-6A14B1FBD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Остановка «Конечная»</a:t>
            </a:r>
          </a:p>
        </p:txBody>
      </p:sp>
      <p:pic>
        <p:nvPicPr>
          <p:cNvPr id="19" name="Объект 18">
            <a:extLst>
              <a:ext uri="{FF2B5EF4-FFF2-40B4-BE49-F238E27FC236}">
                <a16:creationId xmlns:a16="http://schemas.microsoft.com/office/drawing/2014/main" id="{D0E427FA-8FC4-440B-8D98-5BB26A88A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7744" y="1700808"/>
            <a:ext cx="5003601" cy="500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7365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D32E84-4FCC-401D-93C9-BEDC23C5C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6FF936-B45C-4F93-9464-3BB9F914BF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         </a:t>
            </a:r>
          </a:p>
          <a:p>
            <a:pPr marL="0" indent="0">
              <a:buNone/>
            </a:pPr>
            <a:endParaRPr lang="ru-RU" sz="4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4400" dirty="0">
                <a:solidFill>
                  <a:srgbClr val="FF0000"/>
                </a:solidFill>
              </a:rPr>
              <a:t>     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9167409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1476375" y="260350"/>
            <a:ext cx="7199313" cy="1152525"/>
          </a:xfrm>
        </p:spPr>
        <p:txBody>
          <a:bodyPr/>
          <a:lstStyle/>
          <a:p>
            <a:pPr eaLnBrk="1" hangingPunct="1"/>
            <a:r>
              <a:rPr lang="ru-RU"/>
              <a:t>Библиография</a:t>
            </a:r>
          </a:p>
        </p:txBody>
      </p:sp>
      <p:sp>
        <p:nvSpPr>
          <p:cNvPr id="58370" name="Объект 2"/>
          <p:cNvSpPr>
            <a:spLocks noGrp="1"/>
          </p:cNvSpPr>
          <p:nvPr>
            <p:ph idx="1"/>
          </p:nvPr>
        </p:nvSpPr>
        <p:spPr>
          <a:xfrm>
            <a:off x="1476375" y="1628775"/>
            <a:ext cx="7210425" cy="4968875"/>
          </a:xfrm>
        </p:spPr>
        <p:txBody>
          <a:bodyPr/>
          <a:lstStyle/>
          <a:p>
            <a:pPr eaLnBrk="1" hangingPunct="1"/>
            <a:endParaRPr lang="ru-RU" sz="1800" dirty="0"/>
          </a:p>
          <a:p>
            <a:pPr eaLnBrk="1" hangingPunct="1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19250" y="1989138"/>
            <a:ext cx="691319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Касьянова А. Н. Метод проектов в ДОУ как инновационная педагогическая технология // Инновационные педагогические технологии: материалы IV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науч.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(г. Казань, май 2016 г.). — Казань: Бук, 2016. — С. 210-213.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Веракса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Н.Е.,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Веракса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 Проектная деятельность дошкольников. Н.Е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Веракса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А.Н.Веракса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Мозаика- Синтез, 2008. – 112 с.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Саулина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Т.Ф. Знакомим дошкольников с правилами дорожного движения: для занятий с детьми с 3-7 лет. – М.: МОЗАИКА-СИНТЕЗ, 2015.-112с.: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цв.вкл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К.Ю. Белая Формирование основ безопасности у дошкольников. Для занятий с детьми 2-7 лет. – М.: МОЗАИКА – СИНТЕЗ, 2015. – 64 с.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5. Авдеева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Н.Н., Князева Н.Л.,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Стеркина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Р.Б.. Безопасность: Учебное пособие по основам безопасности жизнедеятельности  детей старшего дошкольного возраста. – СПб.: «ДЕТСТВО – ПРЕСС», 2015. – 144 с.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accent3">
                  <a:lumMod val="50000"/>
                </a:schemeClr>
              </a:solidFill>
              <a:latin typeface="Arial Narrow" panose="020B0606020202030204" pitchFamily="34" charset="0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4284</TotalTime>
  <Words>391</Words>
  <Application>Microsoft Office PowerPoint</Application>
  <PresentationFormat>Экран (4:3)</PresentationFormat>
  <Paragraphs>47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Arial Narrow</vt:lpstr>
      <vt:lpstr>Calibri</vt:lpstr>
      <vt:lpstr>Georgia</vt:lpstr>
      <vt:lpstr>Times New Roman</vt:lpstr>
      <vt:lpstr>Тема Office</vt:lpstr>
      <vt:lpstr>Презентация PowerPoint</vt:lpstr>
      <vt:lpstr>Мастер-класс  «Школа юного пешехода» Использование современных  цифровых технологий при обучении дошкольников правилам дорожного движения»  </vt:lpstr>
      <vt:lpstr>Презентация PowerPoint</vt:lpstr>
      <vt:lpstr>Цель:</vt:lpstr>
      <vt:lpstr>Остановка «Уральская 16 А»</vt:lpstr>
      <vt:lpstr> Центры по ПДД</vt:lpstr>
      <vt:lpstr>  Развивающая игровая  деятельность детей по ПДД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Остановка «Конечная»</vt:lpstr>
      <vt:lpstr>Презентация PowerPoint</vt:lpstr>
      <vt:lpstr>Библиография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презентации  «Правила дорожного движения»</dc:title>
  <dc:creator>Павел Погодаев</dc:creator>
  <cp:lastModifiedBy>Admin</cp:lastModifiedBy>
  <cp:revision>232</cp:revision>
  <dcterms:created xsi:type="dcterms:W3CDTF">2017-11-06T09:36:21Z</dcterms:created>
  <dcterms:modified xsi:type="dcterms:W3CDTF">2021-10-28T17:14:13Z</dcterms:modified>
</cp:coreProperties>
</file>