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67" r:id="rId2"/>
    <p:sldId id="257" r:id="rId3"/>
    <p:sldId id="280" r:id="rId4"/>
    <p:sldId id="259" r:id="rId5"/>
    <p:sldId id="260" r:id="rId6"/>
    <p:sldId id="279" r:id="rId7"/>
    <p:sldId id="258" r:id="rId8"/>
    <p:sldId id="281" r:id="rId9"/>
    <p:sldId id="271" r:id="rId10"/>
    <p:sldId id="272" r:id="rId11"/>
    <p:sldId id="273" r:id="rId12"/>
    <p:sldId id="269" r:id="rId13"/>
    <p:sldId id="261" r:id="rId14"/>
    <p:sldId id="275" r:id="rId15"/>
    <p:sldId id="262" r:id="rId16"/>
    <p:sldId id="277" r:id="rId17"/>
    <p:sldId id="263" r:id="rId18"/>
    <p:sldId id="264" r:id="rId19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1452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Brickwork-SD-R1acrop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 useBgFill="1">
        <p:nvSpPr>
          <p:cNvPr id="13" name="Freeform 12"/>
          <p:cNvSpPr/>
          <p:nvPr/>
        </p:nvSpPr>
        <p:spPr>
          <a:xfrm>
            <a:off x="-8467" y="-16933"/>
            <a:ext cx="8754534" cy="6451600"/>
          </a:xfrm>
          <a:custGeom>
            <a:avLst/>
            <a:gdLst/>
            <a:ahLst/>
            <a:cxnLst/>
            <a:rect l="l" t="t" r="r" b="b"/>
            <a:pathLst>
              <a:path w="8754534" h="6451600">
                <a:moveTo>
                  <a:pt x="8373534" y="0"/>
                </a:moveTo>
                <a:lnTo>
                  <a:pt x="8754534" y="5994400"/>
                </a:lnTo>
                <a:lnTo>
                  <a:pt x="0" y="6451600"/>
                </a:lnTo>
                <a:lnTo>
                  <a:pt x="0" y="0"/>
                </a:lnTo>
                <a:lnTo>
                  <a:pt x="8373534" y="0"/>
                </a:lnTo>
                <a:close/>
              </a:path>
            </a:pathLst>
          </a:custGeom>
          <a:ln>
            <a:noFill/>
          </a:ln>
          <a:effectLst>
            <a:outerShdw blurRad="98425" dist="76200" dir="4380000" algn="tl" rotWithShape="0">
              <a:srgbClr val="000000">
                <a:alpha val="68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3" name="Freeform 22"/>
          <p:cNvSpPr/>
          <p:nvPr/>
        </p:nvSpPr>
        <p:spPr>
          <a:xfrm>
            <a:off x="-10379" y="4445000"/>
            <a:ext cx="8464695" cy="1715811"/>
          </a:xfrm>
          <a:custGeom>
            <a:avLst/>
            <a:gdLst/>
            <a:ahLst/>
            <a:cxnLst/>
            <a:rect l="l" t="t" r="r" b="b"/>
            <a:pathLst>
              <a:path w="8428428" h="1878553">
                <a:moveTo>
                  <a:pt x="0" y="438229"/>
                </a:moveTo>
                <a:lnTo>
                  <a:pt x="8343246" y="0"/>
                </a:lnTo>
                <a:lnTo>
                  <a:pt x="8428428" y="1424838"/>
                </a:lnTo>
                <a:lnTo>
                  <a:pt x="7515" y="1878553"/>
                </a:lnTo>
                <a:lnTo>
                  <a:pt x="0" y="438229"/>
                </a:lnTo>
                <a:close/>
              </a:path>
            </a:pathLst>
          </a:custGeom>
          <a:gradFill flip="none" rotWithShape="1">
            <a:gsLst>
              <a:gs pos="34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9" name="Freeform 28"/>
          <p:cNvSpPr/>
          <p:nvPr/>
        </p:nvSpPr>
        <p:spPr>
          <a:xfrm>
            <a:off x="-2864" y="0"/>
            <a:ext cx="5811235" cy="321615"/>
          </a:xfrm>
          <a:custGeom>
            <a:avLst/>
            <a:gdLst/>
            <a:ahLst/>
            <a:cxnLst/>
            <a:rect l="l" t="t" r="r" b="b"/>
            <a:pathLst>
              <a:path w="5811235" h="321615">
                <a:moveTo>
                  <a:pt x="0" y="0"/>
                </a:moveTo>
                <a:lnTo>
                  <a:pt x="5811235" y="0"/>
                </a:lnTo>
                <a:lnTo>
                  <a:pt x="1" y="321615"/>
                </a:lnTo>
                <a:cubicBezTo>
                  <a:pt x="1" y="214410"/>
                  <a:pt x="0" y="107205"/>
                  <a:pt x="0" y="0"/>
                </a:cubicBezTo>
                <a:close/>
              </a:path>
            </a:pathLst>
          </a:custGeom>
          <a:gradFill flip="none" rotWithShape="1">
            <a:gsLst>
              <a:gs pos="34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30" name="Freeform 29"/>
          <p:cNvSpPr/>
          <p:nvPr/>
        </p:nvSpPr>
        <p:spPr>
          <a:xfrm rot="21420000">
            <a:off x="-170768" y="213023"/>
            <a:ext cx="8480534" cy="5746008"/>
          </a:xfrm>
          <a:custGeom>
            <a:avLst/>
            <a:gdLst/>
            <a:ahLst/>
            <a:cxnLst/>
            <a:rect l="l" t="t" r="r" b="b"/>
            <a:pathLst>
              <a:path w="11307378" h="5746008">
                <a:moveTo>
                  <a:pt x="11270997" y="0"/>
                </a:moveTo>
                <a:lnTo>
                  <a:pt x="11307378" y="5746008"/>
                </a:lnTo>
                <a:lnTo>
                  <a:pt x="1" y="5743137"/>
                </a:lnTo>
              </a:path>
            </a:pathLst>
          </a:custGeom>
          <a:ln w="82550">
            <a:solidFill>
              <a:schemeClr val="tx1">
                <a:lumMod val="50000"/>
                <a:lumOff val="50000"/>
              </a:schemeClr>
            </a:solidFill>
            <a:miter lim="800000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21420000">
            <a:off x="451416" y="668338"/>
            <a:ext cx="7533524" cy="2766528"/>
          </a:xfrm>
        </p:spPr>
        <p:txBody>
          <a:bodyPr anchor="b">
            <a:normAutofit/>
          </a:bodyPr>
          <a:lstStyle>
            <a:lvl1pPr algn="r">
              <a:defRPr sz="7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21420000">
            <a:off x="554462" y="3446830"/>
            <a:ext cx="7512060" cy="550333"/>
          </a:xfrm>
        </p:spPr>
        <p:txBody>
          <a:bodyPr anchor="t">
            <a:noAutofit/>
          </a:bodyPr>
          <a:lstStyle>
            <a:lvl1pPr marL="0" indent="0" algn="r">
              <a:buNone/>
              <a:defRPr sz="24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 rot="21420000">
            <a:off x="3669071" y="4714242"/>
            <a:ext cx="4607740" cy="942356"/>
          </a:xfrm>
        </p:spPr>
        <p:txBody>
          <a:bodyPr/>
          <a:lstStyle>
            <a:lvl1pPr algn="ctr">
              <a:defRPr sz="42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930B1A21-CF82-404D-A1EE-BE2103539CD2}" type="datetimeFigureOut">
              <a:rPr lang="ru-RU" smtClean="0"/>
              <a:pPr/>
              <a:t>01.11.2022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 rot="21420000">
            <a:off x="-12134" y="4954635"/>
            <a:ext cx="2987069" cy="918361"/>
          </a:xfrm>
        </p:spPr>
        <p:txBody>
          <a:bodyPr vert="horz" lIns="91440" tIns="45720" rIns="91440" bIns="45720" rtlCol="0" anchor="ctr"/>
          <a:lstStyle>
            <a:lvl1pPr algn="r">
              <a:defRPr lang="en-US" sz="4200" dirty="0"/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21420000">
            <a:off x="7401518" y="3819948"/>
            <a:ext cx="680390" cy="498470"/>
          </a:xfrm>
        </p:spPr>
        <p:txBody>
          <a:bodyPr/>
          <a:lstStyle>
            <a:lvl1pPr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D907882B-126C-41F3-A9EA-23859ECA12E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3" name="5-Point Star 32"/>
          <p:cNvSpPr/>
          <p:nvPr/>
        </p:nvSpPr>
        <p:spPr>
          <a:xfrm rot="21420000">
            <a:off x="3121951" y="5057183"/>
            <a:ext cx="515386" cy="515386"/>
          </a:xfrm>
          <a:prstGeom prst="star5">
            <a:avLst>
              <a:gd name="adj" fmla="val 26693"/>
              <a:gd name="hf" fmla="val 105146"/>
              <a:gd name="vf" fmla="val 110557"/>
            </a:avLst>
          </a:prstGeom>
          <a:solidFill>
            <a:schemeClr val="tx1">
              <a:alpha val="4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11567083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514351" y="2063396"/>
            <a:ext cx="7796030" cy="3311189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0B1A21-CF82-404D-A1EE-BE2103539CD2}" type="datetimeFigureOut">
              <a:rPr lang="ru-RU" smtClean="0"/>
              <a:pPr/>
              <a:t>01.11.2022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07882B-126C-41F3-A9EA-23859ECA12E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435131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4351" y="685801"/>
            <a:ext cx="7796030" cy="3193487"/>
          </a:xfrm>
        </p:spPr>
        <p:txBody>
          <a:bodyPr anchor="b">
            <a:normAutofit/>
          </a:bodyPr>
          <a:lstStyle>
            <a:lvl1pPr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4351" y="3742267"/>
            <a:ext cx="7796030" cy="1639614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0B1A21-CF82-404D-A1EE-BE2103539CD2}" type="datetimeFigureOut">
              <a:rPr lang="ru-RU" smtClean="0"/>
              <a:pPr/>
              <a:t>01.11.2022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07882B-126C-41F3-A9EA-23859ECA12E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012677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514351" y="685800"/>
            <a:ext cx="7797662" cy="115814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514350" y="2063396"/>
            <a:ext cx="3816536" cy="3311189"/>
          </a:xfrm>
        </p:spPr>
        <p:txBody>
          <a:bodyPr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4495478" y="2063396"/>
            <a:ext cx="3814904" cy="3311189"/>
          </a:xfrm>
        </p:spPr>
        <p:txBody>
          <a:bodyPr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0B1A21-CF82-404D-A1EE-BE2103539CD2}" type="datetimeFigureOut">
              <a:rPr lang="ru-RU" smtClean="0"/>
              <a:pPr/>
              <a:t>01.11.2022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07882B-126C-41F3-A9EA-23859ECA12E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793989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514351" y="685800"/>
            <a:ext cx="7796030" cy="115814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9569" y="2063396"/>
            <a:ext cx="3591317" cy="679994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6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514352" y="2861733"/>
            <a:ext cx="3816534" cy="2512852"/>
          </a:xfrm>
        </p:spPr>
        <p:txBody>
          <a:bodyPr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15340" y="2063396"/>
            <a:ext cx="3596671" cy="679994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6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4495477" y="2861733"/>
            <a:ext cx="3816535" cy="2512852"/>
          </a:xfrm>
        </p:spPr>
        <p:txBody>
          <a:bodyPr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0B1A21-CF82-404D-A1EE-BE2103539CD2}" type="datetimeFigureOut">
              <a:rPr lang="ru-RU" smtClean="0"/>
              <a:pPr/>
              <a:t>01.11.2022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07882B-126C-41F3-A9EA-23859ECA12E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811130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0B1A21-CF82-404D-A1EE-BE2103539CD2}" type="datetimeFigureOut">
              <a:rPr lang="ru-RU" smtClean="0"/>
              <a:pPr/>
              <a:t>01.11.2022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07882B-126C-41F3-A9EA-23859ECA12E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38371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0B1A21-CF82-404D-A1EE-BE2103539CD2}" type="datetimeFigureOut">
              <a:rPr lang="ru-RU" smtClean="0"/>
              <a:pPr/>
              <a:t>01.11.2022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07882B-126C-41F3-A9EA-23859ECA12E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304534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0232" y="685800"/>
            <a:ext cx="3095145" cy="2023252"/>
          </a:xfrm>
        </p:spPr>
        <p:txBody>
          <a:bodyPr anchor="b">
            <a:normAutofit/>
          </a:bodyPr>
          <a:lstStyle>
            <a:lvl1pPr algn="ctr"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3784600" y="685801"/>
            <a:ext cx="4525781" cy="468878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20232" y="2709053"/>
            <a:ext cx="3095146" cy="2665533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0B1A21-CF82-404D-A1EE-BE2103539CD2}" type="datetimeFigureOut">
              <a:rPr lang="ru-RU" smtClean="0"/>
              <a:pPr/>
              <a:t>01.11.2022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07882B-126C-41F3-A9EA-23859ECA12E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099541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4351" y="685800"/>
            <a:ext cx="4408172" cy="2023252"/>
          </a:xfrm>
        </p:spPr>
        <p:txBody>
          <a:bodyPr anchor="b">
            <a:normAutofit/>
          </a:bodyPr>
          <a:lstStyle>
            <a:lvl1pPr algn="ctr"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47740" y="1"/>
            <a:ext cx="3162641" cy="5071533"/>
          </a:xfr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14351" y="2709053"/>
            <a:ext cx="4408171" cy="2362481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0B1A21-CF82-404D-A1EE-BE2103539CD2}" type="datetimeFigureOut">
              <a:rPr lang="ru-RU" smtClean="0"/>
              <a:pPr/>
              <a:t>01.11.2022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07882B-126C-41F3-A9EA-23859ECA12E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521761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4350" y="4106333"/>
            <a:ext cx="7796031" cy="588846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4351" y="685800"/>
            <a:ext cx="7794385" cy="3194903"/>
          </a:xfr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14335" y="4702923"/>
            <a:ext cx="7796046" cy="682472"/>
          </a:xfrm>
        </p:spPr>
        <p:txBody>
          <a:bodyPr anchor="t"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0B1A21-CF82-404D-A1EE-BE2103539CD2}" type="datetimeFigureOut">
              <a:rPr lang="ru-RU" smtClean="0"/>
              <a:pPr/>
              <a:t>01.11.2022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07882B-126C-41F3-A9EA-23859ECA12E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437402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4351" y="685801"/>
            <a:ext cx="7797677" cy="3194903"/>
          </a:xfrm>
        </p:spPr>
        <p:txBody>
          <a:bodyPr anchor="ctr">
            <a:normAutofit/>
          </a:bodyPr>
          <a:lstStyle>
            <a:lvl1pPr algn="ctr"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14335" y="4106333"/>
            <a:ext cx="7796047" cy="1273606"/>
          </a:xfrm>
        </p:spPr>
        <p:txBody>
          <a:bodyPr anchor="ctr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0B1A21-CF82-404D-A1EE-BE2103539CD2}" type="datetimeFigureOut">
              <a:rPr lang="ru-RU" smtClean="0"/>
              <a:pPr/>
              <a:t>01.11.2022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07882B-126C-41F3-A9EA-23859ECA12E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0700375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1299" y="685800"/>
            <a:ext cx="7143765" cy="2916704"/>
          </a:xfrm>
        </p:spPr>
        <p:txBody>
          <a:bodyPr anchor="ctr">
            <a:normAutofit/>
          </a:bodyPr>
          <a:lstStyle>
            <a:lvl1pPr algn="ctr"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162698" y="3610032"/>
            <a:ext cx="6500967" cy="377768"/>
          </a:xfrm>
        </p:spPr>
        <p:txBody>
          <a:bodyPr anchor="t">
            <a:normAutofit/>
          </a:bodyPr>
          <a:lstStyle>
            <a:lvl1pPr marL="0" indent="0" algn="r">
              <a:buNone/>
              <a:defRPr sz="14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14351" y="4106334"/>
            <a:ext cx="7797662" cy="1268252"/>
          </a:xfrm>
        </p:spPr>
        <p:txBody>
          <a:bodyPr anchor="ctr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0B1A21-CF82-404D-A1EE-BE2103539CD2}" type="datetimeFigureOut">
              <a:rPr lang="ru-RU" smtClean="0"/>
              <a:pPr/>
              <a:t>01.11.2022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07882B-126C-41F3-A9EA-23859ECA12E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TextBox 9"/>
          <p:cNvSpPr txBox="1"/>
          <p:nvPr/>
        </p:nvSpPr>
        <p:spPr>
          <a:xfrm>
            <a:off x="404280" y="887850"/>
            <a:ext cx="4572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7897147" y="2906482"/>
            <a:ext cx="4572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51398851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4351" y="1723855"/>
            <a:ext cx="7796030" cy="2511835"/>
          </a:xfrm>
        </p:spPr>
        <p:txBody>
          <a:bodyPr anchor="b">
            <a:normAutofit/>
          </a:bodyPr>
          <a:lstStyle>
            <a:lvl1pPr algn="l"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14351" y="4247468"/>
            <a:ext cx="7796030" cy="114064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0B1A21-CF82-404D-A1EE-BE2103539CD2}" type="datetimeFigureOut">
              <a:rPr lang="ru-RU" smtClean="0"/>
              <a:pPr/>
              <a:t>01.11.2022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07882B-126C-41F3-A9EA-23859ECA12E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1293462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514351" y="685801"/>
            <a:ext cx="7796030" cy="1151965"/>
          </a:xfrm>
        </p:spPr>
        <p:txBody>
          <a:bodyPr/>
          <a:lstStyle>
            <a:lvl1pPr algn="ctr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514352" y="2063395"/>
            <a:ext cx="248259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514352" y="2639658"/>
            <a:ext cx="2482596" cy="273492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175967" y="2063395"/>
            <a:ext cx="248259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3175966" y="2639658"/>
            <a:ext cx="2482596" cy="273492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827785" y="2063395"/>
            <a:ext cx="248259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5827785" y="2639658"/>
            <a:ext cx="2482596" cy="273492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0B1A21-CF82-404D-A1EE-BE2103539CD2}" type="datetimeFigureOut">
              <a:rPr lang="ru-RU" smtClean="0"/>
              <a:pPr/>
              <a:t>01.11.2022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07882B-126C-41F3-A9EA-23859ECA12E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3057720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514351" y="685801"/>
            <a:ext cx="7797662" cy="1151965"/>
          </a:xfrm>
        </p:spPr>
        <p:txBody>
          <a:bodyPr/>
          <a:lstStyle>
            <a:lvl1pPr algn="ctr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518880" y="3813025"/>
            <a:ext cx="248259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2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514335" y="2063396"/>
            <a:ext cx="2482596" cy="1536725"/>
          </a:xfrm>
          <a:prstGeom prst="roundRect">
            <a:avLst>
              <a:gd name="adj" fmla="val 0"/>
            </a:avLst>
          </a:prstGeo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518880" y="4389288"/>
            <a:ext cx="2482596" cy="98529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178058" y="3813025"/>
            <a:ext cx="248259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2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176999" y="2063396"/>
            <a:ext cx="2482596" cy="1535237"/>
          </a:xfrm>
          <a:prstGeom prst="roundRect">
            <a:avLst>
              <a:gd name="adj" fmla="val 0"/>
            </a:avLst>
          </a:prstGeo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3176998" y="4389286"/>
            <a:ext cx="2483655" cy="985300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826708" y="3813025"/>
            <a:ext cx="248259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2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5826614" y="2063394"/>
            <a:ext cx="2482596" cy="1537196"/>
          </a:xfrm>
          <a:prstGeom prst="roundRect">
            <a:avLst>
              <a:gd name="adj" fmla="val 0"/>
            </a:avLst>
          </a:prstGeo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5826614" y="4389284"/>
            <a:ext cx="2482596" cy="985302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0B1A21-CF82-404D-A1EE-BE2103539CD2}" type="datetimeFigureOut">
              <a:rPr lang="ru-RU" smtClean="0"/>
              <a:pPr/>
              <a:t>01.11.2022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07882B-126C-41F3-A9EA-23859ECA12E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2653670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r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514351" y="2063396"/>
            <a:ext cx="7796030" cy="3311190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0B1A21-CF82-404D-A1EE-BE2103539CD2}" type="datetimeFigureOut">
              <a:rPr lang="ru-RU" smtClean="0"/>
              <a:pPr/>
              <a:t>01.11.2022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07882B-126C-41F3-A9EA-23859ECA12E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6932960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11896" y="685801"/>
            <a:ext cx="1698485" cy="4688785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514351" y="685801"/>
            <a:ext cx="5928323" cy="4688785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0B1A21-CF82-404D-A1EE-BE2103539CD2}" type="datetimeFigureOut">
              <a:rPr lang="ru-RU" smtClean="0"/>
              <a:pPr/>
              <a:t>01.11.2022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07882B-126C-41F3-A9EA-23859ECA12E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3257631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0B1A21-CF82-404D-A1EE-BE2103539CD2}" type="datetimeFigureOut">
              <a:rPr lang="ru-RU" smtClean="0"/>
              <a:pPr/>
              <a:t>01.11.2022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07882B-126C-41F3-A9EA-23859ECA12E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208684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jp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Brickwork-SD-R1acrop.jpg"/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10" name="Group 9"/>
          <p:cNvGrpSpPr/>
          <p:nvPr/>
        </p:nvGrpSpPr>
        <p:grpSpPr>
          <a:xfrm>
            <a:off x="-19048" y="1"/>
            <a:ext cx="9004013" cy="6644081"/>
            <a:chOff x="-25397" y="0"/>
            <a:chExt cx="12005350" cy="6644081"/>
          </a:xfrm>
        </p:grpSpPr>
        <p:sp useBgFill="1">
          <p:nvSpPr>
            <p:cNvPr id="11" name="Rectangle 10"/>
            <p:cNvSpPr/>
            <p:nvPr/>
          </p:nvSpPr>
          <p:spPr>
            <a:xfrm>
              <a:off x="1" y="0"/>
              <a:ext cx="11979952" cy="6644081"/>
            </a:xfrm>
            <a:prstGeom prst="rect">
              <a:avLst/>
            </a:prstGeom>
            <a:ln>
              <a:noFill/>
            </a:ln>
            <a:effectLst>
              <a:outerShdw blurRad="98425" dist="76200" dir="4380000" algn="tl" rotWithShape="0">
                <a:srgbClr val="000000">
                  <a:alpha val="68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Rectangle 12"/>
            <p:cNvSpPr/>
            <p:nvPr/>
          </p:nvSpPr>
          <p:spPr>
            <a:xfrm>
              <a:off x="1" y="5600215"/>
              <a:ext cx="11706512" cy="780581"/>
            </a:xfrm>
            <a:prstGeom prst="rect">
              <a:avLst/>
            </a:prstGeom>
            <a:gradFill flip="none" rotWithShape="1">
              <a:gsLst>
                <a:gs pos="3400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-25397" y="0"/>
              <a:ext cx="11773291" cy="6419514"/>
            </a:xfrm>
            <a:custGeom>
              <a:avLst/>
              <a:gdLst/>
              <a:ahLst/>
              <a:cxnLst/>
              <a:rect l="l" t="t" r="r" b="b"/>
              <a:pathLst>
                <a:path w="11773291" h="6419514">
                  <a:moveTo>
                    <a:pt x="11750059" y="0"/>
                  </a:moveTo>
                  <a:lnTo>
                    <a:pt x="11773291" y="6419514"/>
                  </a:lnTo>
                  <a:lnTo>
                    <a:pt x="0" y="6411047"/>
                  </a:lnTo>
                </a:path>
              </a:pathLst>
            </a:custGeom>
            <a:ln w="82550">
              <a:solidFill>
                <a:schemeClr val="tx1">
                  <a:lumMod val="50000"/>
                  <a:lumOff val="50000"/>
                </a:schemeClr>
              </a:solidFill>
              <a:miter lim="800000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14351" y="685801"/>
            <a:ext cx="7797662" cy="115196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4351" y="2063396"/>
            <a:ext cx="7797662" cy="331118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473562" y="5757334"/>
            <a:ext cx="2838450" cy="4984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800" cap="all"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930B1A21-CF82-404D-A1EE-BE2103539CD2}" type="datetimeFigureOut">
              <a:rPr lang="ru-RU" smtClean="0"/>
              <a:pPr/>
              <a:t>01.11.2022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14351" y="5757334"/>
            <a:ext cx="4124789" cy="4984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2800" cap="all"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715341" y="5757334"/>
            <a:ext cx="680390" cy="4984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2800" cap="all"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D907882B-126C-41F3-A9EA-23859ECA12E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414350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  <p:sldLayoutId id="2147483708" r:id="rId12"/>
    <p:sldLayoutId id="2147483709" r:id="rId13"/>
    <p:sldLayoutId id="2147483710" r:id="rId14"/>
    <p:sldLayoutId id="2147483711" r:id="rId15"/>
    <p:sldLayoutId id="2147483712" r:id="rId16"/>
    <p:sldLayoutId id="2147483713" r:id="rId17"/>
    <p:sldLayoutId id="2147483714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 cap="all" baseline="0">
          <a:solidFill>
            <a:schemeClr val="accent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 rot="21420000">
            <a:off x="430703" y="668881"/>
            <a:ext cx="7533524" cy="1974984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900" dirty="0" smtClean="0">
                <a:solidFill>
                  <a:srgbClr val="FF0000"/>
                </a:solidFill>
                <a:latin typeface="Arial Black" pitchFamily="34" charset="0"/>
              </a:rPr>
              <a:t/>
            </a:r>
            <a:br>
              <a:rPr lang="ru-RU" sz="4900" dirty="0" smtClean="0">
                <a:solidFill>
                  <a:srgbClr val="FF0000"/>
                </a:solidFill>
                <a:latin typeface="Arial Black" pitchFamily="34" charset="0"/>
              </a:rPr>
            </a:br>
            <a:r>
              <a:rPr lang="ru-RU" sz="4900" dirty="0" smtClean="0"/>
              <a:t>Презентация к уроку русского </a:t>
            </a:r>
            <a:r>
              <a:rPr lang="ru-RU" sz="5300" dirty="0" smtClean="0"/>
              <a:t>языка в 4 классе по теме «Части речи»</a:t>
            </a:r>
            <a:endParaRPr lang="ru-RU" sz="53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 rot="21436619">
            <a:off x="395536" y="592659"/>
            <a:ext cx="8243918" cy="3857652"/>
          </a:xfrm>
        </p:spPr>
        <p:txBody>
          <a:bodyPr>
            <a:noAutofit/>
          </a:bodyPr>
          <a:lstStyle/>
          <a:p>
            <a:pPr algn="l"/>
            <a:r>
              <a:rPr lang="ru-RU" sz="4000" dirty="0" smtClean="0"/>
              <a:t>Прозвенел уже звонок,</a:t>
            </a:r>
            <a:br>
              <a:rPr lang="ru-RU" sz="4000" dirty="0" smtClean="0"/>
            </a:br>
            <a:r>
              <a:rPr lang="ru-RU" sz="4000" dirty="0" smtClean="0"/>
              <a:t>Начинается урок. </a:t>
            </a:r>
            <a:br>
              <a:rPr lang="ru-RU" sz="4000" dirty="0" smtClean="0"/>
            </a:br>
            <a:r>
              <a:rPr lang="ru-RU" sz="4000" dirty="0" smtClean="0"/>
              <a:t>И на парте все в порядке</a:t>
            </a:r>
            <a:br>
              <a:rPr lang="ru-RU" sz="4000" dirty="0" smtClean="0"/>
            </a:br>
            <a:r>
              <a:rPr lang="ru-RU" sz="4000" dirty="0" smtClean="0"/>
              <a:t>Ручки, книжки и тетрадки.</a:t>
            </a:r>
            <a:br>
              <a:rPr lang="ru-RU" sz="4000" dirty="0" smtClean="0"/>
            </a:br>
            <a:r>
              <a:rPr lang="ru-RU" sz="4000" dirty="0" smtClean="0"/>
              <a:t>Ножки – вместе,</a:t>
            </a:r>
            <a:br>
              <a:rPr lang="ru-RU" sz="4000" dirty="0" smtClean="0"/>
            </a:br>
            <a:r>
              <a:rPr lang="ru-RU" sz="4000" dirty="0" smtClean="0"/>
              <a:t>Спинки – ровно</a:t>
            </a:r>
            <a:br>
              <a:rPr lang="ru-RU" sz="4000" dirty="0" smtClean="0"/>
            </a:br>
            <a:r>
              <a:rPr lang="ru-RU" sz="4000" dirty="0" smtClean="0"/>
              <a:t>И к уроку все готово!</a:t>
            </a:r>
            <a:endParaRPr lang="ru-RU" sz="4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3074" name="Picture 2" descr="C:\Users\СОШ-12\Documents\рисование\карт аним\школа\009 (2)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999400" y="4437112"/>
            <a:ext cx="2040840" cy="153446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C:\Users\СОШ-12\Desktop\i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422" y="-1"/>
            <a:ext cx="9141578" cy="685981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одзаголовок 5"/>
          <p:cNvSpPr>
            <a:spLocks noGrp="1"/>
          </p:cNvSpPr>
          <p:nvPr>
            <p:ph type="subTitle" idx="1"/>
          </p:nvPr>
        </p:nvSpPr>
        <p:spPr>
          <a:xfrm>
            <a:off x="1187624" y="4795305"/>
            <a:ext cx="4289700" cy="928694"/>
          </a:xfrm>
          <a:prstGeom prst="round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anchor="ctr">
            <a:normAutofit fontScale="25000" lnSpcReduction="20000"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600" b="1" u="sng" dirty="0" smtClean="0"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600" b="1" u="sng" dirty="0"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4400" b="1" u="sng" dirty="0" smtClean="0"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7200" b="1" u="sng" dirty="0" smtClean="0">
                <a:solidFill>
                  <a:srgbClr val="C00000"/>
                </a:solidFill>
                <a:cs typeface="Times New Roman" pitchFamily="18" charset="0"/>
              </a:rPr>
              <a:t>Вспоминаем</a:t>
            </a:r>
            <a:r>
              <a:rPr lang="ru-RU" sz="7200" i="1" dirty="0" smtClean="0">
                <a:solidFill>
                  <a:srgbClr val="C00000"/>
                </a:solidFill>
              </a:rPr>
              <a:t>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7200" i="1" dirty="0" smtClean="0">
                <a:solidFill>
                  <a:srgbClr val="C00000"/>
                </a:solidFill>
              </a:rPr>
              <a:t> </a:t>
            </a:r>
            <a:r>
              <a:rPr lang="ru-RU" sz="7200" i="1" dirty="0">
                <a:solidFill>
                  <a:srgbClr val="C00000"/>
                </a:solidFill>
              </a:rPr>
              <a:t>грамматические признаки изученных частей речи, </a:t>
            </a:r>
            <a:r>
              <a:rPr lang="ru-RU" sz="7200" i="1" dirty="0" smtClean="0">
                <a:solidFill>
                  <a:srgbClr val="C00000"/>
                </a:solidFill>
              </a:rPr>
              <a:t>учимся </a:t>
            </a:r>
            <a:r>
              <a:rPr lang="ru-RU" sz="7200" i="1" dirty="0">
                <a:solidFill>
                  <a:srgbClr val="C00000"/>
                </a:solidFill>
              </a:rPr>
              <a:t>их определять</a:t>
            </a:r>
            <a:r>
              <a:rPr lang="ru-RU" sz="7200" i="1" dirty="0" smtClean="0">
                <a:solidFill>
                  <a:srgbClr val="C00000"/>
                </a:solidFill>
              </a:rPr>
              <a:t>.</a:t>
            </a:r>
            <a:endParaRPr lang="ru-RU" sz="7200" dirty="0">
              <a:solidFill>
                <a:srgbClr val="C00000"/>
              </a:solidFill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5600" b="1" u="sng" dirty="0" smtClean="0"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400" u="sng" dirty="0">
              <a:solidFill>
                <a:srgbClr val="00B0F0"/>
              </a:solidFill>
            </a:endParaRPr>
          </a:p>
        </p:txBody>
      </p:sp>
      <p:pic>
        <p:nvPicPr>
          <p:cNvPr id="1026" name="Picture 2" descr="C:\Users\СОШ-12\Documents\рисование\карт аним\школа\001 (2)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785333" y="4241221"/>
            <a:ext cx="1400410" cy="1482778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 rot="21413610">
            <a:off x="716063" y="513074"/>
            <a:ext cx="621510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>
                <a:solidFill>
                  <a:schemeClr val="accent1"/>
                </a:solidFill>
                <a:latin typeface="+mj-lt"/>
                <a:cs typeface="Arial" pitchFamily="34" charset="0"/>
              </a:rPr>
              <a:t>МАРШРУТНЫЙ ЛИСТ </a:t>
            </a:r>
            <a:endParaRPr lang="ru-RU" sz="3200" b="1" dirty="0">
              <a:solidFill>
                <a:schemeClr val="accent1"/>
              </a:solidFill>
              <a:latin typeface="+mj-lt"/>
              <a:cs typeface="Arial" pitchFamily="34" charset="0"/>
            </a:endParaRPr>
          </a:p>
        </p:txBody>
      </p:sp>
      <p:sp>
        <p:nvSpPr>
          <p:cNvPr id="7" name="Выгнутая вверх стрелка 6"/>
          <p:cNvSpPr/>
          <p:nvPr/>
        </p:nvSpPr>
        <p:spPr>
          <a:xfrm>
            <a:off x="714349" y="3929066"/>
            <a:ext cx="1214446" cy="928694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tx1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2286000" y="2736503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endParaRPr lang="ru-RU" b="1" dirty="0">
              <a:ln w="50800"/>
              <a:solidFill>
                <a:schemeClr val="bg1">
                  <a:shade val="50000"/>
                </a:schemeClr>
              </a:solidFill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2392519" y="3580853"/>
            <a:ext cx="3929090" cy="1000132"/>
          </a:xfrm>
          <a:prstGeom prst="round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anchor="ctr"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i="1" u="sng" dirty="0">
                <a:ln w="50800"/>
                <a:solidFill>
                  <a:srgbClr val="C00000"/>
                </a:solidFill>
                <a:cs typeface="Times New Roman" pitchFamily="18" charset="0"/>
              </a:rPr>
              <a:t>Закрепляем  умения </a:t>
            </a:r>
            <a:r>
              <a:rPr lang="ru-RU" sz="2400" b="1" i="1" u="sng" dirty="0" smtClean="0">
                <a:ln w="50800"/>
                <a:solidFill>
                  <a:srgbClr val="C00000"/>
                </a:solidFill>
                <a:cs typeface="Times New Roman" pitchFamily="18" charset="0"/>
              </a:rPr>
              <a:t>определять части </a:t>
            </a:r>
            <a:r>
              <a:rPr lang="ru-RU" sz="2400" b="1" i="1" u="sng" dirty="0" smtClean="0">
                <a:ln w="50800"/>
                <a:solidFill>
                  <a:srgbClr val="C00000"/>
                </a:solidFill>
                <a:cs typeface="Times New Roman" pitchFamily="18" charset="0"/>
              </a:rPr>
              <a:t>речи</a:t>
            </a:r>
            <a:endParaRPr lang="ru-RU" sz="2400" b="1" u="sng" dirty="0">
              <a:ln w="50800"/>
              <a:solidFill>
                <a:srgbClr val="C00000"/>
              </a:solidFill>
            </a:endParaRPr>
          </a:p>
        </p:txBody>
      </p:sp>
      <p:sp>
        <p:nvSpPr>
          <p:cNvPr id="10" name="Выгнутая вверх стрелка 9"/>
          <p:cNvSpPr/>
          <p:nvPr/>
        </p:nvSpPr>
        <p:spPr>
          <a:xfrm>
            <a:off x="1928786" y="2857496"/>
            <a:ext cx="1143000" cy="857250"/>
          </a:xfrm>
          <a:prstGeom prst="curvedDownArrow">
            <a:avLst>
              <a:gd name="adj1" fmla="val 25000"/>
              <a:gd name="adj2" fmla="val 50000"/>
              <a:gd name="adj3" fmla="val 2500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tx1"/>
              </a:solidFill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4063138" y="2619674"/>
            <a:ext cx="3786214" cy="919939"/>
          </a:xfrm>
          <a:prstGeom prst="round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anchor="ctr"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ln w="50800"/>
                <a:solidFill>
                  <a:schemeClr val="bg1">
                    <a:shade val="50000"/>
                  </a:schemeClr>
                </a:solidFill>
                <a:cs typeface="Times New Roman" pitchFamily="18" charset="0"/>
              </a:rPr>
              <a:t> </a:t>
            </a:r>
            <a:endParaRPr lang="ru-RU" sz="800" b="1" dirty="0">
              <a:ln w="50800"/>
              <a:solidFill>
                <a:schemeClr val="bg1">
                  <a:shade val="50000"/>
                </a:schemeClr>
              </a:solidFill>
            </a:endParaRPr>
          </a:p>
          <a:p>
            <a:pPr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i="1" dirty="0">
                <a:ln w="50800"/>
                <a:solidFill>
                  <a:schemeClr val="bg1">
                    <a:shade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ru-RU" sz="2400" b="1" i="1" u="sng" dirty="0" smtClean="0">
                <a:ln w="50800"/>
                <a:solidFill>
                  <a:srgbClr val="C00000"/>
                </a:solidFill>
                <a:latin typeface="+mj-lt"/>
                <a:cs typeface="Times New Roman" pitchFamily="18" charset="0"/>
              </a:rPr>
              <a:t>Проверяет учитель </a:t>
            </a:r>
            <a:r>
              <a:rPr lang="ru-RU" b="1" i="1" dirty="0" smtClean="0">
                <a:ln w="50800"/>
                <a:solidFill>
                  <a:srgbClr val="C00000"/>
                </a:solidFill>
                <a:latin typeface="+mj-lt"/>
                <a:cs typeface="Times New Roman" pitchFamily="18" charset="0"/>
              </a:rPr>
              <a:t> </a:t>
            </a:r>
            <a:r>
              <a:rPr lang="ru-RU" b="1" i="1" dirty="0">
                <a:ln w="50800"/>
                <a:solidFill>
                  <a:srgbClr val="C00000"/>
                </a:solidFill>
                <a:latin typeface="+mj-lt"/>
                <a:cs typeface="Times New Roman" pitchFamily="18" charset="0"/>
              </a:rPr>
              <a:t>мои умения   </a:t>
            </a:r>
            <a:r>
              <a:rPr lang="ru-RU" b="1" i="1" dirty="0" smtClean="0">
                <a:ln w="50800"/>
                <a:solidFill>
                  <a:srgbClr val="C00000"/>
                </a:solidFill>
                <a:latin typeface="+mj-lt"/>
                <a:cs typeface="Times New Roman" pitchFamily="18" charset="0"/>
              </a:rPr>
              <a:t>определять части </a:t>
            </a:r>
            <a:r>
              <a:rPr lang="ru-RU" b="1" i="1" dirty="0">
                <a:ln w="50800"/>
                <a:solidFill>
                  <a:srgbClr val="C00000"/>
                </a:solidFill>
                <a:latin typeface="+mj-lt"/>
                <a:cs typeface="Times New Roman" pitchFamily="18" charset="0"/>
              </a:rPr>
              <a:t>речи</a:t>
            </a:r>
            <a:endParaRPr lang="ru-RU" b="1" dirty="0">
              <a:ln w="50800"/>
              <a:solidFill>
                <a:srgbClr val="C00000"/>
              </a:solidFill>
              <a:latin typeface="+mj-lt"/>
            </a:endParaRPr>
          </a:p>
          <a:p>
            <a:pPr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i="1" dirty="0" smtClean="0">
                <a:ln w="50800"/>
                <a:solidFill>
                  <a:schemeClr val="bg1">
                    <a:shade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2000" b="1" dirty="0">
              <a:ln w="50800"/>
              <a:solidFill>
                <a:srgbClr val="C00000"/>
              </a:solidFill>
              <a:latin typeface="+mj-lt"/>
            </a:endParaRPr>
          </a:p>
        </p:txBody>
      </p:sp>
      <p:sp>
        <p:nvSpPr>
          <p:cNvPr id="12" name="Выгнутая вверх стрелка 11"/>
          <p:cNvSpPr/>
          <p:nvPr/>
        </p:nvSpPr>
        <p:spPr>
          <a:xfrm>
            <a:off x="3214684" y="1740843"/>
            <a:ext cx="1214440" cy="1000132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tx1"/>
              </a:solidFill>
            </a:endParaRPr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4754581" y="1671701"/>
            <a:ext cx="3778242" cy="694484"/>
          </a:xfrm>
          <a:prstGeom prst="round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u="sng" dirty="0">
                <a:solidFill>
                  <a:schemeClr val="accent1"/>
                </a:solidFill>
                <a:cs typeface="Times New Roman" pitchFamily="18" charset="0"/>
              </a:rPr>
              <a:t>Подводим  итоги </a:t>
            </a:r>
            <a:r>
              <a:rPr lang="ru-RU" sz="2400" b="1" u="sng" dirty="0" smtClean="0">
                <a:solidFill>
                  <a:schemeClr val="accent1"/>
                </a:solidFill>
                <a:cs typeface="Times New Roman" pitchFamily="18" charset="0"/>
              </a:rPr>
              <a:t>работы </a:t>
            </a:r>
            <a:endParaRPr lang="ru-RU" sz="2400" u="sng" dirty="0">
              <a:solidFill>
                <a:schemeClr val="accent1"/>
              </a:solidFill>
            </a:endParaRPr>
          </a:p>
          <a:p>
            <a:pPr algn="ctr"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endParaRPr lang="ru-RU" sz="700" dirty="0"/>
          </a:p>
        </p:txBody>
      </p:sp>
      <p:sp>
        <p:nvSpPr>
          <p:cNvPr id="14" name="Выгнутая вверх стрелка 13"/>
          <p:cNvSpPr/>
          <p:nvPr/>
        </p:nvSpPr>
        <p:spPr>
          <a:xfrm>
            <a:off x="4429124" y="996496"/>
            <a:ext cx="1222996" cy="789426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 autoUpdateAnimBg="0"/>
      <p:bldP spid="9" grpId="0" animBg="1" autoUpdateAnimBg="0"/>
      <p:bldP spid="11" grpId="0" animBg="1" autoUpdateAnimBg="0"/>
      <p:bldP spid="13" grpId="0" animBg="1" autoUpdateAnimBg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 rot="21378155">
            <a:off x="406035" y="558329"/>
            <a:ext cx="7772400" cy="417517"/>
          </a:xfrm>
        </p:spPr>
        <p:txBody>
          <a:bodyPr>
            <a:noAutofit/>
          </a:bodyPr>
          <a:lstStyle/>
          <a:p>
            <a:pPr algn="l"/>
            <a:r>
              <a:rPr lang="ru-RU" sz="4400" dirty="0" smtClean="0"/>
              <a:t>КАРТА УСПЕШНОСТИ  РАБОТЫ</a:t>
            </a:r>
            <a:endParaRPr lang="ru-RU" sz="4400" dirty="0"/>
          </a:p>
        </p:txBody>
      </p:sp>
      <p:pic>
        <p:nvPicPr>
          <p:cNvPr id="4099" name="Picture 3" descr="C:\Users\СОШ-12\Documents\рисование\карт аним\школа\015 (2)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04248" y="4437112"/>
            <a:ext cx="1091692" cy="1317559"/>
          </a:xfrm>
          <a:prstGeom prst="rect">
            <a:avLst/>
          </a:prstGeom>
          <a:noFill/>
        </p:spPr>
      </p:pic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63521581"/>
              </p:ext>
            </p:extLst>
          </p:nvPr>
        </p:nvGraphicFramePr>
        <p:xfrm>
          <a:off x="0" y="1556792"/>
          <a:ext cx="8280921" cy="17373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1216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081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7220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6815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152128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368153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1656184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 smtClean="0">
                          <a:solidFill>
                            <a:schemeClr val="tx1"/>
                          </a:solidFill>
                          <a:latin typeface="+mj-lt"/>
                          <a:ea typeface="Times New Roman"/>
                          <a:cs typeface="Arial" pitchFamily="34" charset="0"/>
                        </a:rPr>
                        <a:t>1.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 smtClean="0">
                          <a:solidFill>
                            <a:schemeClr val="tx1"/>
                          </a:solidFill>
                          <a:latin typeface="+mj-lt"/>
                          <a:ea typeface="Times New Roman"/>
                          <a:cs typeface="Arial" pitchFamily="34" charset="0"/>
                        </a:rPr>
                        <a:t>Распределительный </a:t>
                      </a:r>
                      <a:r>
                        <a:rPr lang="ru-RU" sz="1800" b="1" dirty="0">
                          <a:solidFill>
                            <a:schemeClr val="tx1"/>
                          </a:solidFill>
                          <a:latin typeface="+mj-lt"/>
                          <a:ea typeface="Times New Roman"/>
                          <a:cs typeface="Arial" pitchFamily="34" charset="0"/>
                        </a:rPr>
                        <a:t>диктант</a:t>
                      </a:r>
                      <a:endParaRPr lang="ru-RU" sz="1800" dirty="0">
                        <a:solidFill>
                          <a:schemeClr val="tx1"/>
                        </a:solidFill>
                        <a:latin typeface="+mj-lt"/>
                        <a:ea typeface="Calibri"/>
                        <a:cs typeface="Arial" pitchFamily="34" charset="0"/>
                      </a:endParaRPr>
                    </a:p>
                  </a:txBody>
                  <a:tcPr marL="114300" marR="114300" marT="0" marB="0"/>
                </a:tc>
                <a:tc>
                  <a:txBody>
                    <a:bodyPr/>
                    <a:lstStyle/>
                    <a:p>
                      <a:r>
                        <a:rPr kumimoji="0" lang="ru-RU" sz="1800" b="1" kern="1200" dirty="0" smtClean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Arial" pitchFamily="34" charset="0"/>
                        </a:rPr>
                        <a:t>2.</a:t>
                      </a:r>
                    </a:p>
                    <a:p>
                      <a:r>
                        <a:rPr kumimoji="0" lang="ru-RU" sz="1800" b="1" kern="1200" dirty="0" smtClean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Arial" pitchFamily="34" charset="0"/>
                        </a:rPr>
                        <a:t>Выполнение  </a:t>
                      </a:r>
                      <a:r>
                        <a:rPr kumimoji="0" lang="ru-RU" sz="1800" b="1" kern="1200" dirty="0" smtClean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Arial" pitchFamily="34" charset="0"/>
                        </a:rPr>
                        <a:t>упр</a:t>
                      </a:r>
                      <a:r>
                        <a:rPr kumimoji="0" lang="ru-RU" sz="1800" b="1" kern="1200" dirty="0" smtClean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Arial" pitchFamily="34" charset="0"/>
                        </a:rPr>
                        <a:t>. 117</a:t>
                      </a:r>
                      <a:endParaRPr lang="ru-RU" sz="1800" dirty="0">
                        <a:solidFill>
                          <a:schemeClr val="tx1"/>
                        </a:solidFill>
                        <a:latin typeface="+mj-lt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1" dirty="0" smtClean="0">
                          <a:solidFill>
                            <a:schemeClr val="tx1"/>
                          </a:solidFill>
                          <a:latin typeface="+mj-lt"/>
                          <a:cs typeface="Arial" pitchFamily="34" charset="0"/>
                        </a:rPr>
                        <a:t>3.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1" dirty="0" smtClean="0">
                          <a:solidFill>
                            <a:schemeClr val="tx1"/>
                          </a:solidFill>
                          <a:latin typeface="+mj-lt"/>
                          <a:cs typeface="Arial" pitchFamily="34" charset="0"/>
                        </a:rPr>
                        <a:t>Образуйте </a:t>
                      </a:r>
                      <a:r>
                        <a:rPr lang="ru-RU" sz="1800" b="1" dirty="0" smtClean="0">
                          <a:solidFill>
                            <a:schemeClr val="tx1"/>
                          </a:solidFill>
                          <a:latin typeface="+mj-lt"/>
                          <a:cs typeface="Arial" pitchFamily="34" charset="0"/>
                        </a:rPr>
                        <a:t>от существительного глагол и </a:t>
                      </a:r>
                      <a:r>
                        <a:rPr lang="ru-RU" sz="1800" b="1" dirty="0" smtClean="0">
                          <a:solidFill>
                            <a:schemeClr val="tx1"/>
                          </a:solidFill>
                          <a:latin typeface="+mj-lt"/>
                          <a:cs typeface="Arial" pitchFamily="34" charset="0"/>
                        </a:rPr>
                        <a:t>прилагательное</a:t>
                      </a:r>
                      <a:r>
                        <a:rPr lang="ru-RU" sz="1800" b="1" dirty="0" smtClean="0">
                          <a:solidFill>
                            <a:schemeClr val="tx1"/>
                          </a:solidFill>
                          <a:latin typeface="+mj-lt"/>
                          <a:cs typeface="Arial" pitchFamily="34" charset="0"/>
                        </a:rPr>
                        <a:t>.</a:t>
                      </a:r>
                      <a:r>
                        <a:rPr lang="ru-RU" sz="1800" dirty="0" smtClean="0">
                          <a:solidFill>
                            <a:schemeClr val="tx1"/>
                          </a:solidFill>
                          <a:latin typeface="+mj-lt"/>
                          <a:cs typeface="Arial" pitchFamily="34" charset="0"/>
                        </a:rPr>
                        <a:t> </a:t>
                      </a:r>
                    </a:p>
                    <a:p>
                      <a:endParaRPr lang="ru-RU" sz="1800" dirty="0">
                        <a:solidFill>
                          <a:schemeClr val="tx1"/>
                        </a:solidFill>
                        <a:latin typeface="+mj-lt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solidFill>
                            <a:schemeClr val="tx1"/>
                          </a:solidFill>
                          <a:latin typeface="+mj-lt"/>
                          <a:cs typeface="Arial" pitchFamily="34" charset="0"/>
                        </a:rPr>
                        <a:t>4. Фонетический разбор</a:t>
                      </a:r>
                    </a:p>
                    <a:p>
                      <a:r>
                        <a:rPr kumimoji="0" lang="ru-RU" sz="1800" b="1" kern="1200" dirty="0" smtClean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Arial" pitchFamily="34" charset="0"/>
                        </a:rPr>
                        <a:t>слова </a:t>
                      </a:r>
                      <a:r>
                        <a:rPr kumimoji="0" lang="ru-RU" sz="1800" b="1" i="1" kern="1200" dirty="0" smtClean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Arial" pitchFamily="34" charset="0"/>
                        </a:rPr>
                        <a:t>бьёт</a:t>
                      </a:r>
                      <a:endParaRPr lang="ru-RU" sz="1800" dirty="0" smtClean="0">
                        <a:solidFill>
                          <a:schemeClr val="tx1"/>
                        </a:solidFill>
                        <a:latin typeface="+mj-lt"/>
                        <a:cs typeface="Arial" pitchFamily="34" charset="0"/>
                      </a:endParaRPr>
                    </a:p>
                    <a:p>
                      <a:endParaRPr lang="ru-RU" sz="1800" dirty="0">
                        <a:solidFill>
                          <a:schemeClr val="tx1"/>
                        </a:solidFill>
                        <a:latin typeface="+mj-lt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ru-RU" sz="1800" b="1" i="1" kern="1200" dirty="0" smtClean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Arial" pitchFamily="34" charset="0"/>
                        </a:rPr>
                        <a:t>5.</a:t>
                      </a:r>
                    </a:p>
                    <a:p>
                      <a:r>
                        <a:rPr kumimoji="0" lang="ru-RU" sz="1800" b="1" kern="1200" dirty="0" smtClean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Arial" pitchFamily="34" charset="0"/>
                        </a:rPr>
                        <a:t>Выполнение  </a:t>
                      </a:r>
                      <a:r>
                        <a:rPr kumimoji="0" lang="ru-RU" sz="1600" b="1" kern="1200" dirty="0" smtClean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+mn-cs"/>
                        </a:rPr>
                        <a:t>упр</a:t>
                      </a:r>
                      <a:r>
                        <a:rPr kumimoji="0" lang="ru-RU" sz="1600" b="1" kern="1200" dirty="0" smtClean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+mn-cs"/>
                        </a:rPr>
                        <a:t>. </a:t>
                      </a:r>
                      <a:r>
                        <a:rPr kumimoji="0" lang="ru-RU" sz="1600" b="1" kern="1200" dirty="0" smtClean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+mn-cs"/>
                        </a:rPr>
                        <a:t>118,</a:t>
                      </a:r>
                      <a:r>
                        <a:rPr kumimoji="0" lang="ru-RU" sz="1600" b="1" kern="1200" baseline="0" dirty="0" smtClean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ru-RU" sz="1600" b="1" kern="1200" dirty="0" smtClean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+mn-cs"/>
                        </a:rPr>
                        <a:t>119 </a:t>
                      </a:r>
                      <a:endParaRPr lang="ru-RU" sz="1800" dirty="0">
                        <a:solidFill>
                          <a:schemeClr val="tx1"/>
                        </a:solidFill>
                        <a:latin typeface="+mj-lt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solidFill>
                            <a:schemeClr val="tx1"/>
                          </a:solidFill>
                          <a:latin typeface="+mj-lt"/>
                          <a:cs typeface="Arial" pitchFamily="34" charset="0"/>
                        </a:rPr>
                        <a:t>6. </a:t>
                      </a:r>
                    </a:p>
                    <a:p>
                      <a:r>
                        <a:rPr kumimoji="0" lang="ru-RU" sz="1800" b="1" kern="1200" dirty="0" smtClean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Arial" pitchFamily="34" charset="0"/>
                        </a:rPr>
                        <a:t>Работа по </a:t>
                      </a:r>
                      <a:r>
                        <a:rPr kumimoji="0" lang="ru-RU" sz="1800" b="1" kern="1200" dirty="0" smtClean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Arial" pitchFamily="34" charset="0"/>
                        </a:rPr>
                        <a:t>карточкам</a:t>
                      </a:r>
                      <a:endParaRPr lang="ru-RU" sz="1800" dirty="0">
                        <a:solidFill>
                          <a:schemeClr val="tx1"/>
                        </a:solidFill>
                        <a:latin typeface="+mj-lt"/>
                        <a:cs typeface="Arial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8" name="Овал 7"/>
          <p:cNvSpPr/>
          <p:nvPr/>
        </p:nvSpPr>
        <p:spPr>
          <a:xfrm>
            <a:off x="1650376" y="5281026"/>
            <a:ext cx="285750" cy="285750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9" name="TextBox 15"/>
          <p:cNvSpPr txBox="1">
            <a:spLocks noChangeArrowheads="1"/>
          </p:cNvSpPr>
          <p:nvPr/>
        </p:nvSpPr>
        <p:spPr bwMode="auto">
          <a:xfrm>
            <a:off x="2071670" y="4762896"/>
            <a:ext cx="1357313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dirty="0">
                <a:latin typeface="+mj-lt"/>
              </a:rPr>
              <a:t>отлично</a:t>
            </a:r>
          </a:p>
        </p:txBody>
      </p:sp>
      <p:sp>
        <p:nvSpPr>
          <p:cNvPr id="10" name="TextBox 16"/>
          <p:cNvSpPr txBox="1">
            <a:spLocks noChangeArrowheads="1"/>
          </p:cNvSpPr>
          <p:nvPr/>
        </p:nvSpPr>
        <p:spPr bwMode="auto">
          <a:xfrm>
            <a:off x="2071669" y="5238957"/>
            <a:ext cx="1357313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dirty="0">
                <a:latin typeface="+mj-lt"/>
              </a:rPr>
              <a:t>хорошо</a:t>
            </a:r>
          </a:p>
        </p:txBody>
      </p:sp>
      <p:sp>
        <p:nvSpPr>
          <p:cNvPr id="11" name="Овал 10"/>
          <p:cNvSpPr/>
          <p:nvPr/>
        </p:nvSpPr>
        <p:spPr>
          <a:xfrm>
            <a:off x="1590018" y="5696722"/>
            <a:ext cx="285750" cy="357187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2" name="TextBox 19"/>
          <p:cNvSpPr txBox="1">
            <a:spLocks noChangeArrowheads="1"/>
          </p:cNvSpPr>
          <p:nvPr/>
        </p:nvSpPr>
        <p:spPr bwMode="auto">
          <a:xfrm>
            <a:off x="2038665" y="5703792"/>
            <a:ext cx="1214438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dirty="0">
                <a:latin typeface="+mj-lt"/>
              </a:rPr>
              <a:t>плохо</a:t>
            </a:r>
          </a:p>
        </p:txBody>
      </p:sp>
      <p:sp>
        <p:nvSpPr>
          <p:cNvPr id="13" name="Овал 12"/>
          <p:cNvSpPr/>
          <p:nvPr/>
        </p:nvSpPr>
        <p:spPr>
          <a:xfrm>
            <a:off x="1650376" y="4847032"/>
            <a:ext cx="296832" cy="285752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 rot="21418437">
            <a:off x="420983" y="1260280"/>
            <a:ext cx="7772400" cy="3249151"/>
          </a:xfrm>
        </p:spPr>
        <p:txBody>
          <a:bodyPr>
            <a:normAutofit fontScale="90000"/>
          </a:bodyPr>
          <a:lstStyle/>
          <a:p>
            <a:pPr algn="l"/>
            <a:r>
              <a:rPr lang="ru-RU" sz="3600" dirty="0">
                <a:solidFill>
                  <a:schemeClr val="tx1"/>
                </a:solidFill>
                <a:cs typeface="Arial" pitchFamily="34" charset="0"/>
              </a:rPr>
              <a:t>Н</a:t>
            </a:r>
            <a:r>
              <a:rPr lang="ru-RU" sz="3600" dirty="0" smtClean="0">
                <a:solidFill>
                  <a:schemeClr val="tx1"/>
                </a:solidFill>
                <a:cs typeface="Arial" pitchFamily="34" charset="0"/>
              </a:rPr>
              <a:t>а </a:t>
            </a:r>
            <a:r>
              <a:rPr lang="ru-RU" sz="3600" dirty="0" smtClean="0">
                <a:solidFill>
                  <a:schemeClr val="tx1"/>
                </a:solidFill>
                <a:effectLst/>
                <a:cs typeface="Arial" pitchFamily="34" charset="0"/>
              </a:rPr>
              <a:t>какие две большие группы можно разделить все слова русского языка</a:t>
            </a:r>
            <a:r>
              <a:rPr lang="ru-RU" sz="3600" dirty="0" smtClean="0">
                <a:solidFill>
                  <a:schemeClr val="tx1"/>
                </a:solidFill>
                <a:effectLst/>
                <a:cs typeface="Arial" pitchFamily="34" charset="0"/>
              </a:rPr>
              <a:t>?</a:t>
            </a:r>
            <a:r>
              <a:rPr lang="ru-RU" sz="3600" dirty="0" smtClean="0">
                <a:solidFill>
                  <a:schemeClr val="tx1"/>
                </a:solidFill>
                <a:effectLst/>
                <a:cs typeface="Arial" pitchFamily="34" charset="0"/>
              </a:rPr>
              <a:t/>
            </a:r>
            <a:br>
              <a:rPr lang="ru-RU" sz="3600" dirty="0" smtClean="0">
                <a:solidFill>
                  <a:schemeClr val="tx1"/>
                </a:solidFill>
                <a:effectLst/>
                <a:cs typeface="Arial" pitchFamily="34" charset="0"/>
              </a:rPr>
            </a:br>
            <a:r>
              <a:rPr lang="ru-RU" sz="3600" dirty="0" smtClean="0">
                <a:solidFill>
                  <a:schemeClr val="tx1"/>
                </a:solidFill>
                <a:effectLst/>
                <a:cs typeface="Arial" pitchFamily="34" charset="0"/>
              </a:rPr>
              <a:t>- Какую роль играют в языке служебные части речи</a:t>
            </a:r>
            <a:r>
              <a:rPr lang="ru-RU" sz="3600" dirty="0" smtClean="0">
                <a:solidFill>
                  <a:schemeClr val="tx1"/>
                </a:solidFill>
                <a:effectLst/>
                <a:cs typeface="Arial" pitchFamily="34" charset="0"/>
              </a:rPr>
              <a:t>?</a:t>
            </a:r>
            <a:r>
              <a:rPr lang="ru-RU" sz="3600" dirty="0" smtClean="0">
                <a:solidFill>
                  <a:schemeClr val="tx1"/>
                </a:solidFill>
                <a:effectLst/>
                <a:cs typeface="Arial" pitchFamily="34" charset="0"/>
              </a:rPr>
              <a:t/>
            </a:r>
            <a:br>
              <a:rPr lang="ru-RU" sz="3600" dirty="0" smtClean="0">
                <a:solidFill>
                  <a:schemeClr val="tx1"/>
                </a:solidFill>
                <a:effectLst/>
                <a:cs typeface="Arial" pitchFamily="34" charset="0"/>
              </a:rPr>
            </a:br>
            <a:r>
              <a:rPr lang="ru-RU" sz="3600" dirty="0" smtClean="0">
                <a:solidFill>
                  <a:schemeClr val="tx1"/>
                </a:solidFill>
                <a:effectLst/>
                <a:cs typeface="Arial" pitchFamily="34" charset="0"/>
              </a:rPr>
              <a:t>-Приведите примеры самостоятельных частей речи и назовите их грамматические признаки</a:t>
            </a:r>
            <a:r>
              <a:rPr lang="ru-RU" sz="2700" b="0" dirty="0" smtClean="0">
                <a:effectLst/>
                <a:cs typeface="Arial" pitchFamily="34" charset="0"/>
              </a:rPr>
              <a:t>.</a:t>
            </a:r>
            <a:endParaRPr lang="ru-RU" dirty="0">
              <a:cs typeface="Arial" pitchFamily="34" charset="0"/>
            </a:endParaRPr>
          </a:p>
        </p:txBody>
      </p:sp>
      <p:sp>
        <p:nvSpPr>
          <p:cNvPr id="4" name="Заголовок 1"/>
          <p:cNvSpPr txBox="1">
            <a:spLocks/>
          </p:cNvSpPr>
          <p:nvPr/>
        </p:nvSpPr>
        <p:spPr>
          <a:xfrm rot="21420000">
            <a:off x="270724" y="196500"/>
            <a:ext cx="7533524" cy="931165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7200" kern="1200" cap="all" baseline="0">
                <a:solidFill>
                  <a:schemeClr val="accent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4900" dirty="0" smtClean="0"/>
              <a:t>ОСТАНОВКА «ПОВТОРЯЙ-КА»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85720" y="4214818"/>
            <a:ext cx="8286840" cy="3643338"/>
          </a:xfrm>
        </p:spPr>
        <p:txBody>
          <a:bodyPr>
            <a:normAutofit fontScale="90000"/>
          </a:bodyPr>
          <a:lstStyle/>
          <a:p>
            <a:pPr algn="l">
              <a:lnSpc>
                <a:spcPct val="115000"/>
              </a:lnSpc>
              <a:spcAft>
                <a:spcPts val="0"/>
              </a:spcAft>
            </a:pPr>
            <a:r>
              <a:rPr lang="ru-RU" sz="4000" dirty="0" smtClean="0">
                <a:solidFill>
                  <a:srgbClr val="FF0000"/>
                </a:solidFill>
                <a:latin typeface="Arial Black" pitchFamily="34" charset="0"/>
              </a:rPr>
              <a:t/>
            </a:r>
            <a:br>
              <a:rPr lang="ru-RU" sz="4000" dirty="0" smtClean="0">
                <a:solidFill>
                  <a:srgbClr val="FF0000"/>
                </a:solidFill>
                <a:latin typeface="Arial Black" pitchFamily="34" charset="0"/>
              </a:rPr>
            </a:br>
            <a:r>
              <a:rPr lang="ru-RU" sz="3600" dirty="0"/>
              <a:t/>
            </a:r>
            <a:br>
              <a:rPr lang="ru-RU" sz="3600" dirty="0"/>
            </a:br>
            <a:r>
              <a:rPr lang="ru-RU" sz="4800" dirty="0" smtClean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ru-RU" sz="4400" dirty="0" smtClean="0">
                <a:latin typeface="Calibri"/>
                <a:ea typeface="Calibri"/>
                <a:cs typeface="Times New Roman"/>
              </a:rPr>
              <a:t/>
            </a:r>
            <a:br>
              <a:rPr lang="ru-RU" sz="4400" dirty="0" smtClean="0">
                <a:latin typeface="Calibri"/>
                <a:ea typeface="Calibri"/>
                <a:cs typeface="Times New Roman"/>
              </a:rPr>
            </a:br>
            <a:r>
              <a:rPr lang="ru-RU" sz="4400" dirty="0" smtClean="0">
                <a:latin typeface="Calibri"/>
                <a:ea typeface="Calibri"/>
                <a:cs typeface="Times New Roman"/>
              </a:rPr>
              <a:t/>
            </a:r>
            <a:br>
              <a:rPr lang="ru-RU" sz="4400" dirty="0" smtClean="0">
                <a:latin typeface="Calibri"/>
                <a:ea typeface="Calibri"/>
                <a:cs typeface="Times New Roman"/>
              </a:rPr>
            </a:br>
            <a:r>
              <a:rPr lang="ru-RU" b="1" dirty="0">
                <a:latin typeface="Arial" pitchFamily="34" charset="0"/>
                <a:cs typeface="Arial" pitchFamily="34" charset="0"/>
              </a:rPr>
              <a:t/>
            </a:r>
            <a:br>
              <a:rPr lang="ru-RU" b="1" dirty="0">
                <a:latin typeface="Arial" pitchFamily="34" charset="0"/>
                <a:cs typeface="Arial" pitchFamily="34" charset="0"/>
              </a:rPr>
            </a:br>
            <a:endParaRPr lang="ru-RU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28596" y="1556792"/>
            <a:ext cx="7858180" cy="986380"/>
          </a:xfrm>
        </p:spPr>
        <p:txBody>
          <a:bodyPr>
            <a:noAutofit/>
          </a:bodyPr>
          <a:lstStyle/>
          <a:p>
            <a:pPr algn="l"/>
            <a:r>
              <a:rPr lang="ru-RU" b="1" dirty="0" smtClean="0">
                <a:solidFill>
                  <a:schemeClr val="tx1"/>
                </a:solidFill>
                <a:latin typeface="+mj-lt"/>
                <a:ea typeface="Times New Roman"/>
                <a:cs typeface="Arial" pitchFamily="34" charset="0"/>
              </a:rPr>
              <a:t>Запишите имена существительные в три столбика: мужского рода, женского рода, среднего рода.</a:t>
            </a:r>
            <a:endParaRPr lang="ru-RU" b="1" dirty="0">
              <a:solidFill>
                <a:schemeClr val="tx1"/>
              </a:solidFill>
              <a:latin typeface="+mj-lt"/>
              <a:cs typeface="Arial" pitchFamily="34" charset="0"/>
            </a:endParaRPr>
          </a:p>
        </p:txBody>
      </p:sp>
      <p:pic>
        <p:nvPicPr>
          <p:cNvPr id="2050" name="Picture 2" descr="C:\Users\СОШ-12\Documents\рисование\карт аним\школа\006 (2)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372200" y="4717230"/>
            <a:ext cx="2229001" cy="2089689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285720" y="2967335"/>
            <a:ext cx="821537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4800" b="1" dirty="0"/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20447075"/>
              </p:ext>
            </p:extLst>
          </p:nvPr>
        </p:nvGraphicFramePr>
        <p:xfrm>
          <a:off x="257079" y="2685812"/>
          <a:ext cx="8001057" cy="2225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6701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66701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66701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082532">
                <a:tc>
                  <a:txBody>
                    <a:bodyPr/>
                    <a:lstStyle/>
                    <a:p>
                      <a:r>
                        <a:rPr kumimoji="0" lang="ru-RU" sz="2800" b="1" kern="1200" dirty="0" smtClean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Arial" pitchFamily="34" charset="0"/>
                        </a:rPr>
                        <a:t>плащ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2800" b="1" kern="1200" dirty="0" smtClean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Arial" pitchFamily="34" charset="0"/>
                        </a:rPr>
                        <a:t>борщ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2800" b="1" kern="1200" dirty="0" smtClean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Arial" pitchFamily="34" charset="0"/>
                        </a:rPr>
                        <a:t>товарищ</a:t>
                      </a:r>
                      <a:endParaRPr lang="ru-RU" sz="2800" b="1" dirty="0" smtClean="0">
                        <a:solidFill>
                          <a:schemeClr val="tx1"/>
                        </a:solidFill>
                        <a:latin typeface="+mj-lt"/>
                        <a:cs typeface="Arial" pitchFamily="34" charset="0"/>
                      </a:endParaRPr>
                    </a:p>
                    <a:p>
                      <a:endParaRPr kumimoji="0" lang="ru-RU" sz="2800" b="1" kern="1200" dirty="0" smtClean="0">
                        <a:solidFill>
                          <a:schemeClr val="tx1"/>
                        </a:solidFill>
                        <a:latin typeface="+mj-lt"/>
                        <a:ea typeface="+mn-ea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ru-RU" sz="2800" b="1" kern="1200" dirty="0" smtClean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Arial" pitchFamily="34" charset="0"/>
                        </a:rPr>
                        <a:t>глушь</a:t>
                      </a:r>
                    </a:p>
                    <a:p>
                      <a:r>
                        <a:rPr kumimoji="0" lang="ru-RU" sz="2800" b="1" kern="1200" dirty="0" smtClean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Arial" pitchFamily="34" charset="0"/>
                        </a:rPr>
                        <a:t>молодёжь</a:t>
                      </a:r>
                    </a:p>
                    <a:p>
                      <a:r>
                        <a:rPr kumimoji="0" lang="ru-RU" sz="2800" b="1" kern="1200" dirty="0" smtClean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Arial" pitchFamily="34" charset="0"/>
                        </a:rPr>
                        <a:t> ночь</a:t>
                      </a:r>
                    </a:p>
                    <a:p>
                      <a:r>
                        <a:rPr kumimoji="0" lang="ru-RU" sz="2800" b="1" kern="1200" dirty="0" smtClean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Arial" pitchFamily="34" charset="0"/>
                        </a:rPr>
                        <a:t>мелочь</a:t>
                      </a:r>
                    </a:p>
                    <a:p>
                      <a:r>
                        <a:rPr kumimoji="0" lang="ru-RU" sz="2800" b="1" kern="1200" dirty="0" smtClean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Arial" pitchFamily="34" charset="0"/>
                        </a:rPr>
                        <a:t>помощь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+mj-lt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ru-RU" sz="2800" b="1" kern="1200" dirty="0" smtClean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Arial" pitchFamily="34" charset="0"/>
                        </a:rPr>
                        <a:t> солнце</a:t>
                      </a:r>
                    </a:p>
                    <a:p>
                      <a:r>
                        <a:rPr kumimoji="0" lang="ru-RU" sz="2800" b="1" kern="1200" dirty="0" smtClean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Arial" pitchFamily="34" charset="0"/>
                        </a:rPr>
                        <a:t>окно</a:t>
                      </a:r>
                    </a:p>
                    <a:p>
                      <a:r>
                        <a:rPr kumimoji="0" lang="ru-RU" sz="2800" b="1" kern="1200" dirty="0" smtClean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Arial" pitchFamily="34" charset="0"/>
                        </a:rPr>
                        <a:t> молоко</a:t>
                      </a:r>
                    </a:p>
                    <a:p>
                      <a:r>
                        <a:rPr kumimoji="0" lang="ru-RU" sz="2800" b="1" kern="1200" dirty="0" smtClean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Arial" pitchFamily="34" charset="0"/>
                        </a:rPr>
                        <a:t>здоровье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7" name="Прямоугольник 6"/>
          <p:cNvSpPr/>
          <p:nvPr/>
        </p:nvSpPr>
        <p:spPr>
          <a:xfrm>
            <a:off x="-5222" y="458892"/>
            <a:ext cx="814393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800" b="1" dirty="0" smtClean="0">
                <a:solidFill>
                  <a:schemeClr val="accent1"/>
                </a:solidFill>
              </a:rPr>
              <a:t>ОСТАНОВКА </a:t>
            </a:r>
            <a:r>
              <a:rPr lang="ru-RU" sz="4800" b="1" dirty="0" smtClean="0">
                <a:solidFill>
                  <a:schemeClr val="accent1"/>
                </a:solidFill>
              </a:rPr>
              <a:t>«СЛОВОЗНАЙ-КА»</a:t>
            </a:r>
            <a:r>
              <a:rPr lang="ru-RU" sz="6000" b="1" dirty="0" smtClean="0">
                <a:solidFill>
                  <a:schemeClr val="accent1"/>
                </a:solidFill>
              </a:rPr>
              <a:t/>
            </a:r>
            <a:br>
              <a:rPr lang="ru-RU" sz="6000" b="1" dirty="0" smtClean="0">
                <a:solidFill>
                  <a:schemeClr val="accent1"/>
                </a:solidFill>
              </a:rPr>
            </a:br>
            <a:endParaRPr lang="ru-RU" sz="4800" b="1" dirty="0">
              <a:solidFill>
                <a:schemeClr val="accent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16632"/>
            <a:ext cx="8343834" cy="6140541"/>
          </a:xfrm>
        </p:spPr>
      </p:pic>
    </p:spTree>
    <p:extLst>
      <p:ext uri="{BB962C8B-B14F-4D97-AF65-F5344CB8AC3E}">
        <p14:creationId xmlns:p14="http://schemas.microsoft.com/office/powerpoint/2010/main" val="197819275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>
            <a:spLocks noGrp="1"/>
          </p:cNvSpPr>
          <p:nvPr>
            <p:ph type="ctrTitle"/>
          </p:nvPr>
        </p:nvSpPr>
        <p:spPr>
          <a:xfrm rot="21420000">
            <a:off x="237399" y="592221"/>
            <a:ext cx="8004545" cy="3340864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100" dirty="0" smtClean="0"/>
              <a:t>Распределите слова в 3 столбика по частям речи</a:t>
            </a:r>
            <a:br>
              <a:rPr lang="ru-RU" sz="3100" dirty="0" smtClean="0"/>
            </a:br>
            <a:r>
              <a:rPr lang="ru-RU" sz="3100" dirty="0" smtClean="0">
                <a:solidFill>
                  <a:schemeClr val="tx1"/>
                </a:solidFill>
              </a:rPr>
              <a:t>Прелестный</a:t>
            </a:r>
            <a:r>
              <a:rPr lang="ru-RU" sz="3100" dirty="0">
                <a:solidFill>
                  <a:schemeClr val="tx1"/>
                </a:solidFill>
              </a:rPr>
              <a:t>, беседка, гигантский, честный, брошь, сторож, счастливый, приближался, глядит, подготовка, проездной, местный, летишь, сковородка, грустный, березка. По какому признаку вы распределите эти слова? Что общего у всех групп слов? (слова с орфограммами в корне</a:t>
            </a:r>
            <a:r>
              <a:rPr lang="ru-RU" sz="3100" dirty="0" smtClean="0">
                <a:solidFill>
                  <a:schemeClr val="tx1"/>
                </a:solidFill>
              </a:rPr>
              <a:t>)</a:t>
            </a:r>
            <a:endParaRPr lang="ru-RU" sz="66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 rot="21384604">
            <a:off x="31120" y="2735017"/>
            <a:ext cx="7772400" cy="123759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400" dirty="0" smtClean="0"/>
              <a:t>Остановка </a:t>
            </a:r>
            <a:r>
              <a:rPr lang="ru-RU" sz="4400" dirty="0"/>
              <a:t>«Выполняй-ка</a:t>
            </a:r>
            <a:br>
              <a:rPr lang="ru-RU" sz="4400" dirty="0"/>
            </a:br>
            <a:r>
              <a:rPr lang="ru-RU" sz="4000" dirty="0"/>
              <a:t>Работа с учебником упр. </a:t>
            </a:r>
            <a:r>
              <a:rPr lang="ru-RU" sz="4000" dirty="0" smtClean="0"/>
              <a:t>116, </a:t>
            </a:r>
            <a:r>
              <a:rPr lang="ru-RU" sz="4000" dirty="0"/>
              <a:t>с. 70 </a:t>
            </a:r>
            <a:endParaRPr lang="ru-RU" sz="4000" dirty="0"/>
          </a:p>
        </p:txBody>
      </p:sp>
      <p:sp>
        <p:nvSpPr>
          <p:cNvPr id="5" name="Прямоугольник 4"/>
          <p:cNvSpPr/>
          <p:nvPr/>
        </p:nvSpPr>
        <p:spPr>
          <a:xfrm rot="21327852">
            <a:off x="604660" y="647619"/>
            <a:ext cx="5829531" cy="18466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>
                <a:solidFill>
                  <a:schemeClr val="accent1"/>
                </a:solidFill>
              </a:rPr>
              <a:t>ОСТАНОВКА «ВСПОМИНАЙ-КА»</a:t>
            </a:r>
            <a:r>
              <a:rPr lang="ru-RU" sz="5400" b="1" dirty="0">
                <a:solidFill>
                  <a:schemeClr val="accent1"/>
                </a:solidFill>
              </a:rPr>
              <a:t> </a:t>
            </a:r>
            <a:r>
              <a:rPr lang="ru-RU" sz="3600" b="1" dirty="0">
                <a:solidFill>
                  <a:schemeClr val="accent1"/>
                </a:solidFill>
              </a:rPr>
              <a:t>Работа с учебником</a:t>
            </a:r>
            <a:r>
              <a:rPr lang="ru-RU" dirty="0">
                <a:solidFill>
                  <a:schemeClr val="accent1"/>
                </a:solidFill>
              </a:rPr>
              <a:t>.</a:t>
            </a:r>
            <a:r>
              <a:rPr lang="ru-RU" dirty="0">
                <a:solidFill>
                  <a:schemeClr val="accent1"/>
                </a:solidFill>
                <a:ea typeface="Times New Roman"/>
              </a:rPr>
              <a:t>  </a:t>
            </a:r>
            <a:r>
              <a:rPr lang="ru-RU" sz="3600" b="1" dirty="0">
                <a:solidFill>
                  <a:schemeClr val="accent1"/>
                </a:solidFill>
                <a:ea typeface="Times New Roman"/>
              </a:rPr>
              <a:t>с. 69 </a:t>
            </a:r>
            <a:r>
              <a:rPr lang="ru-RU" sz="5400" b="1" dirty="0">
                <a:solidFill>
                  <a:schemeClr val="accent1"/>
                </a:solidFill>
              </a:rPr>
              <a:t/>
            </a:r>
            <a:br>
              <a:rPr lang="ru-RU" sz="5400" b="1" dirty="0">
                <a:solidFill>
                  <a:schemeClr val="accent1"/>
                </a:solidFill>
              </a:rPr>
            </a:br>
            <a:endParaRPr lang="ru-RU" sz="2400" dirty="0">
              <a:solidFill>
                <a:schemeClr val="accent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 rot="21399192">
            <a:off x="277621" y="342550"/>
            <a:ext cx="7772400" cy="1121260"/>
          </a:xfrm>
        </p:spPr>
        <p:txBody>
          <a:bodyPr>
            <a:noAutofit/>
          </a:bodyPr>
          <a:lstStyle/>
          <a:p>
            <a:pPr algn="ctr"/>
            <a:r>
              <a:rPr lang="ru-RU" sz="4400" dirty="0" smtClean="0"/>
              <a:t>ОСТАНОВКА</a:t>
            </a:r>
            <a:r>
              <a:rPr lang="ru-RU" sz="4400" dirty="0"/>
              <a:t> </a:t>
            </a:r>
            <a:r>
              <a:rPr lang="ru-RU" sz="4400" dirty="0" smtClean="0"/>
              <a:t>«ОТДЫХАЙ-КА</a:t>
            </a:r>
            <a:r>
              <a:rPr lang="ru-RU" sz="4400" dirty="0" smtClean="0"/>
              <a:t>»</a:t>
            </a:r>
            <a:endParaRPr lang="ru-RU" sz="60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326837">
            <a:off x="1363271" y="1436230"/>
            <a:ext cx="6219736" cy="467291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2920" y="908720"/>
            <a:ext cx="8183880" cy="4320480"/>
          </a:xfrm>
        </p:spPr>
        <p:txBody>
          <a:bodyPr>
            <a:normAutofit fontScale="85000" lnSpcReduction="20000"/>
          </a:bodyPr>
          <a:lstStyle/>
          <a:p>
            <a:r>
              <a:rPr lang="ru-RU" sz="3100" b="1" dirty="0" smtClean="0">
                <a:solidFill>
                  <a:schemeClr val="accent1"/>
                </a:solidFill>
              </a:rPr>
              <a:t>3.Образуй от существительного глагол и прилагательное.</a:t>
            </a:r>
            <a:r>
              <a:rPr lang="ru-RU" sz="3100" dirty="0" smtClean="0">
                <a:solidFill>
                  <a:schemeClr val="accent1"/>
                </a:solidFill>
              </a:rPr>
              <a:t> </a:t>
            </a:r>
          </a:p>
          <a:p>
            <a:r>
              <a:rPr lang="ru-RU" sz="4000" b="1" dirty="0" smtClean="0"/>
              <a:t>Мороз – </a:t>
            </a:r>
          </a:p>
          <a:p>
            <a:r>
              <a:rPr lang="ru-RU" sz="4000" b="1" dirty="0" smtClean="0"/>
              <a:t>труд– </a:t>
            </a:r>
          </a:p>
          <a:p>
            <a:r>
              <a:rPr lang="ru-RU" sz="4000" b="1" dirty="0" smtClean="0"/>
              <a:t>работа –</a:t>
            </a:r>
          </a:p>
          <a:p>
            <a:r>
              <a:rPr lang="ru-RU" sz="4000" b="1" dirty="0" smtClean="0"/>
              <a:t>холод – </a:t>
            </a:r>
          </a:p>
          <a:p>
            <a:r>
              <a:rPr lang="ru-RU" sz="4000" b="1" dirty="0" smtClean="0"/>
              <a:t>боль –</a:t>
            </a:r>
          </a:p>
          <a:p>
            <a:endParaRPr lang="ru-RU" dirty="0"/>
          </a:p>
        </p:txBody>
      </p:sp>
      <p:sp>
        <p:nvSpPr>
          <p:cNvPr id="4" name="Заголовок 1"/>
          <p:cNvSpPr txBox="1">
            <a:spLocks/>
          </p:cNvSpPr>
          <p:nvPr/>
        </p:nvSpPr>
        <p:spPr>
          <a:xfrm>
            <a:off x="251520" y="0"/>
            <a:ext cx="7533524" cy="94941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 cap="all" baseline="0">
                <a:solidFill>
                  <a:schemeClr val="accent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4800" dirty="0" smtClean="0"/>
              <a:t>ОСТАНОВКА  «ДУМАЙ-КА»</a:t>
            </a:r>
            <a:endParaRPr lang="ru-RU" sz="4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 rot="21418998">
            <a:off x="642910" y="404664"/>
            <a:ext cx="7772400" cy="3960440"/>
          </a:xfrm>
        </p:spPr>
        <p:txBody>
          <a:bodyPr>
            <a:noAutofit/>
          </a:bodyPr>
          <a:lstStyle/>
          <a:p>
            <a:pPr algn="l">
              <a:lnSpc>
                <a:spcPct val="150000"/>
              </a:lnSpc>
            </a:pPr>
            <a:r>
              <a:rPr lang="ru-RU" sz="3200" dirty="0"/>
              <a:t>Морозный, морозить;</a:t>
            </a:r>
            <a:br>
              <a:rPr lang="ru-RU" sz="3200" dirty="0"/>
            </a:br>
            <a:r>
              <a:rPr lang="ru-RU" sz="3200" dirty="0"/>
              <a:t>Трудовой, трудиться;</a:t>
            </a:r>
            <a:br>
              <a:rPr lang="ru-RU" sz="3200" dirty="0"/>
            </a:br>
            <a:r>
              <a:rPr lang="ru-RU" sz="3200" dirty="0" smtClean="0"/>
              <a:t>Рабочий, </a:t>
            </a:r>
            <a:r>
              <a:rPr lang="ru-RU" sz="3200" dirty="0"/>
              <a:t>работать;</a:t>
            </a:r>
            <a:br>
              <a:rPr lang="ru-RU" sz="3200" dirty="0"/>
            </a:br>
            <a:r>
              <a:rPr lang="ru-RU" sz="3200" dirty="0" smtClean="0"/>
              <a:t>Холодный, </a:t>
            </a:r>
            <a:r>
              <a:rPr lang="ru-RU" sz="3200" dirty="0"/>
              <a:t>холодать;</a:t>
            </a:r>
            <a:br>
              <a:rPr lang="ru-RU" sz="3200" dirty="0"/>
            </a:br>
            <a:r>
              <a:rPr lang="ru-RU" sz="3200" dirty="0" smtClean="0"/>
              <a:t>Больной, </a:t>
            </a:r>
            <a:r>
              <a:rPr lang="ru-RU" sz="3200" dirty="0"/>
              <a:t>болеть</a:t>
            </a:r>
            <a:r>
              <a:rPr lang="ru-RU" sz="3200" dirty="0" smtClean="0"/>
              <a:t>.</a:t>
            </a:r>
            <a:endParaRPr lang="ru-RU" sz="44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722376" y="4553712"/>
            <a:ext cx="7772400" cy="45719"/>
          </a:xfrm>
        </p:spPr>
        <p:txBody>
          <a:bodyPr>
            <a:normAutofit fontScale="25000" lnSpcReduction="20000"/>
          </a:bodyPr>
          <a:lstStyle/>
          <a:p>
            <a:endParaRPr lang="ru-RU" dirty="0"/>
          </a:p>
        </p:txBody>
      </p:sp>
      <p:pic>
        <p:nvPicPr>
          <p:cNvPr id="9218" name="Picture 2" descr="C:\Users\СОШ-12\Documents\рисование\карт аним\куклы и мульт\12444704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228184" y="2708920"/>
            <a:ext cx="1584176" cy="158417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 rot="21445070">
            <a:off x="256831" y="334159"/>
            <a:ext cx="7772400" cy="2739764"/>
          </a:xfrm>
        </p:spPr>
        <p:txBody>
          <a:bodyPr>
            <a:normAutofit fontScale="90000"/>
          </a:bodyPr>
          <a:lstStyle/>
          <a:p>
            <a:pPr algn="l"/>
            <a:r>
              <a:rPr lang="ru-RU" sz="7300" dirty="0" smtClean="0">
                <a:solidFill>
                  <a:srgbClr val="FF0000"/>
                </a:solidFill>
              </a:rPr>
              <a:t/>
            </a:r>
            <a:br>
              <a:rPr lang="ru-RU" sz="7300" dirty="0" smtClean="0">
                <a:solidFill>
                  <a:srgbClr val="FF0000"/>
                </a:solidFill>
              </a:rPr>
            </a:br>
            <a:r>
              <a:rPr lang="ru-RU" sz="7300" dirty="0" smtClean="0">
                <a:solidFill>
                  <a:srgbClr val="FF0000"/>
                </a:solidFill>
              </a:rPr>
              <a:t/>
            </a:r>
            <a:br>
              <a:rPr lang="ru-RU" sz="7300" dirty="0" smtClean="0">
                <a:solidFill>
                  <a:srgbClr val="FF0000"/>
                </a:solidFill>
              </a:rPr>
            </a:br>
            <a:r>
              <a:rPr lang="ru-RU" sz="7300" dirty="0" smtClean="0">
                <a:solidFill>
                  <a:srgbClr val="FF0000"/>
                </a:solidFill>
              </a:rPr>
              <a:t/>
            </a:r>
            <a:br>
              <a:rPr lang="ru-RU" sz="7300" dirty="0" smtClean="0">
                <a:solidFill>
                  <a:srgbClr val="FF0000"/>
                </a:solidFill>
              </a:rPr>
            </a:br>
            <a:r>
              <a:rPr lang="ru-RU" sz="7300" dirty="0" smtClean="0">
                <a:solidFill>
                  <a:srgbClr val="FF0000"/>
                </a:solidFill>
              </a:rPr>
              <a:t/>
            </a:r>
            <a:br>
              <a:rPr lang="ru-RU" sz="7300" dirty="0" smtClean="0">
                <a:solidFill>
                  <a:srgbClr val="FF0000"/>
                </a:solidFill>
              </a:rPr>
            </a:br>
            <a:r>
              <a:rPr lang="ru-RU" sz="4400" dirty="0" smtClean="0"/>
              <a:t>Остановка «Проверяй-ка</a:t>
            </a:r>
            <a:r>
              <a:rPr lang="ru-RU" sz="4400" dirty="0" smtClean="0"/>
              <a:t>»</a:t>
            </a:r>
            <a:r>
              <a:rPr lang="ru-RU" sz="4900" dirty="0" smtClean="0"/>
              <a:t/>
            </a:r>
            <a:br>
              <a:rPr lang="ru-RU" sz="4900" dirty="0" smtClean="0"/>
            </a:br>
            <a:r>
              <a:rPr lang="ru-RU" sz="4000" dirty="0" smtClean="0"/>
              <a:t>Фонетический разбор слова </a:t>
            </a:r>
            <a:r>
              <a:rPr lang="ru-RU" sz="4000" i="1" dirty="0" smtClean="0">
                <a:solidFill>
                  <a:schemeClr val="tx1"/>
                </a:solidFill>
              </a:rPr>
              <a:t>бьёт</a:t>
            </a:r>
            <a:r>
              <a:rPr lang="ru-RU" sz="4000" i="1" dirty="0" smtClean="0"/>
              <a:t/>
            </a:r>
            <a:br>
              <a:rPr lang="ru-RU" sz="4000" i="1" dirty="0" smtClean="0"/>
            </a:br>
            <a:r>
              <a:rPr lang="ru-RU" sz="4000" dirty="0" smtClean="0"/>
              <a:t>Выполнение  </a:t>
            </a:r>
            <a:r>
              <a:rPr lang="ru-RU" sz="4000" dirty="0" smtClean="0"/>
              <a:t>упр</a:t>
            </a:r>
            <a:r>
              <a:rPr lang="ru-RU" sz="4000" dirty="0" smtClean="0"/>
              <a:t>. 119 (с. 71) </a:t>
            </a:r>
            <a:r>
              <a:rPr lang="ru-RU" sz="4000" dirty="0" smtClean="0"/>
              <a:t/>
            </a:r>
            <a:br>
              <a:rPr lang="ru-RU" sz="4000" dirty="0" smtClean="0"/>
            </a:br>
            <a:r>
              <a:rPr lang="ru-RU" sz="4000" i="1" dirty="0"/>
              <a:t>Упр. 118 (с. 70) </a:t>
            </a:r>
            <a:r>
              <a:rPr lang="ru-RU" sz="4000" dirty="0"/>
              <a:t>— </a:t>
            </a:r>
            <a:r>
              <a:rPr lang="ru-RU" sz="4000" i="1" dirty="0"/>
              <a:t>уровень повышенной сложности</a:t>
            </a:r>
            <a:endParaRPr lang="ru-RU" sz="3100" dirty="0">
              <a:solidFill>
                <a:srgbClr val="FF000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857224" y="5286388"/>
            <a:ext cx="7772400" cy="914400"/>
          </a:xfrm>
        </p:spPr>
        <p:txBody>
          <a:bodyPr/>
          <a:lstStyle/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14348" y="4429132"/>
            <a:ext cx="7772400" cy="1828800"/>
          </a:xfrm>
        </p:spPr>
        <p:txBody>
          <a:bodyPr>
            <a:normAutofit/>
          </a:bodyPr>
          <a:lstStyle/>
          <a:p>
            <a:pPr algn="l"/>
            <a:r>
              <a:rPr lang="ru-RU" sz="4000" dirty="0" smtClean="0">
                <a:solidFill>
                  <a:schemeClr val="tx1"/>
                </a:solidFill>
                <a:latin typeface="Arial Black" pitchFamily="34" charset="0"/>
              </a:rPr>
              <a:t>.</a:t>
            </a:r>
            <a:endParaRPr lang="ru-RU" dirty="0">
              <a:solidFill>
                <a:schemeClr val="tx1"/>
              </a:solidFill>
              <a:latin typeface="Arial Black" pitchFamily="34" charset="0"/>
            </a:endParaRPr>
          </a:p>
        </p:txBody>
      </p:sp>
      <p:sp>
        <p:nvSpPr>
          <p:cNvPr id="6145" name="Rectangle 1"/>
          <p:cNvSpPr>
            <a:spLocks noChangeArrowheads="1"/>
          </p:cNvSpPr>
          <p:nvPr/>
        </p:nvSpPr>
        <p:spPr bwMode="auto">
          <a:xfrm rot="21397764">
            <a:off x="110833" y="1112797"/>
            <a:ext cx="8084387" cy="3477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chemeClr val="accent1"/>
                </a:solidFill>
                <a:effectLst/>
                <a:latin typeface="+mj-lt"/>
                <a:ea typeface="Times New Roman" pitchFamily="18" charset="0"/>
                <a:cs typeface="Times New Roman" pitchFamily="18" charset="0"/>
              </a:rPr>
              <a:t>Подберите к каждому имени прилагательному подходящее существительное, составьте словосочетания и запишите их. Укажите число и род имён прилагательных, выделите в них окончания.</a:t>
            </a:r>
            <a:endParaRPr kumimoji="0" lang="ru-RU" b="1" i="0" u="none" strike="noStrike" cap="none" normalizeH="0" baseline="0" dirty="0" smtClean="0">
              <a:ln>
                <a:noFill/>
              </a:ln>
              <a:solidFill>
                <a:schemeClr val="accent1"/>
              </a:solidFill>
              <a:effectLst/>
              <a:latin typeface="+mj-lt"/>
              <a:cs typeface="Arial" pitchFamily="34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j-lt"/>
                <a:ea typeface="Times New Roman" pitchFamily="18" charset="0"/>
                <a:cs typeface="Times New Roman" pitchFamily="18" charset="0"/>
              </a:rPr>
              <a:t>Крупное </a:t>
            </a:r>
            <a:r>
              <a:rPr lang="ru-RU" sz="2400" b="1" dirty="0" smtClean="0">
                <a:solidFill>
                  <a:srgbClr val="000000"/>
                </a:solidFill>
                <a:latin typeface="+mj-lt"/>
                <a:ea typeface="Times New Roman" pitchFamily="18" charset="0"/>
                <a:cs typeface="Times New Roman" pitchFamily="18" charset="0"/>
              </a:rPr>
              <a:t>зёрно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j-lt"/>
                <a:ea typeface="Times New Roman" pitchFamily="18" charset="0"/>
                <a:cs typeface="Times New Roman" pitchFamily="18" charset="0"/>
              </a:rPr>
              <a:t>, огромное озеро; старая </a:t>
            </a:r>
            <a:r>
              <a:rPr lang="ru-RU" sz="2400" b="1" dirty="0" smtClean="0">
                <a:solidFill>
                  <a:srgbClr val="000000"/>
                </a:solidFill>
                <a:latin typeface="+mj-lt"/>
                <a:ea typeface="Times New Roman" pitchFamily="18" charset="0"/>
                <a:cs typeface="Times New Roman" pitchFamily="18" charset="0"/>
              </a:rPr>
              <a:t>газета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j-lt"/>
                <a:ea typeface="Times New Roman" pitchFamily="18" charset="0"/>
                <a:cs typeface="Times New Roman" pitchFamily="18" charset="0"/>
              </a:rPr>
              <a:t>, пожилой возраст; ценный </a:t>
            </a:r>
            <a:r>
              <a:rPr lang="ru-RU" sz="2400" b="1" dirty="0" smtClean="0">
                <a:solidFill>
                  <a:srgbClr val="000000"/>
                </a:solidFill>
                <a:latin typeface="+mj-lt"/>
                <a:ea typeface="Times New Roman" pitchFamily="18" charset="0"/>
                <a:cs typeface="Times New Roman" pitchFamily="18" charset="0"/>
              </a:rPr>
              <a:t>совет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j-lt"/>
                <a:ea typeface="Times New Roman" pitchFamily="18" charset="0"/>
                <a:cs typeface="Times New Roman" pitchFamily="18" charset="0"/>
              </a:rPr>
              <a:t>, дорогая</a:t>
            </a:r>
            <a:r>
              <a:rPr kumimoji="0" lang="ru-RU" sz="2400" b="1" i="0" u="none" strike="noStrike" cap="none" normalizeH="0" dirty="0" smtClean="0">
                <a:ln>
                  <a:noFill/>
                </a:ln>
                <a:solidFill>
                  <a:srgbClr val="000000"/>
                </a:solidFill>
                <a:effectLst/>
                <a:latin typeface="+mj-lt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smtClean="0">
                <a:solidFill>
                  <a:srgbClr val="000000"/>
                </a:solidFill>
                <a:latin typeface="+mj-lt"/>
                <a:ea typeface="Times New Roman" pitchFamily="18" charset="0"/>
                <a:cs typeface="Times New Roman" pitchFamily="18" charset="0"/>
              </a:rPr>
              <a:t>вещь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j-lt"/>
                <a:ea typeface="Times New Roman" pitchFamily="18" charset="0"/>
                <a:cs typeface="Times New Roman" pitchFamily="18" charset="0"/>
              </a:rPr>
              <a:t>; дружеский </a:t>
            </a:r>
            <a:r>
              <a:rPr lang="ru-RU" sz="2400" b="1" dirty="0" smtClean="0">
                <a:solidFill>
                  <a:srgbClr val="000000"/>
                </a:solidFill>
                <a:latin typeface="+mj-lt"/>
                <a:ea typeface="Times New Roman" pitchFamily="18" charset="0"/>
                <a:cs typeface="Times New Roman" pitchFamily="18" charset="0"/>
              </a:rPr>
              <a:t>совет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j-lt"/>
                <a:ea typeface="Times New Roman" pitchFamily="18" charset="0"/>
                <a:cs typeface="Times New Roman" pitchFamily="18" charset="0"/>
              </a:rPr>
              <a:t>, дружная</a:t>
            </a:r>
            <a:r>
              <a:rPr kumimoji="0" lang="ru-RU" sz="2400" b="1" i="0" u="none" strike="noStrike" cap="none" normalizeH="0" dirty="0" smtClean="0">
                <a:ln>
                  <a:noFill/>
                </a:ln>
                <a:solidFill>
                  <a:srgbClr val="000000"/>
                </a:solidFill>
                <a:effectLst/>
                <a:latin typeface="+mj-lt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j-lt"/>
                <a:ea typeface="Times New Roman" pitchFamily="18" charset="0"/>
                <a:cs typeface="Times New Roman" pitchFamily="18" charset="0"/>
              </a:rPr>
              <a:t> команда.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Calibri" pitchFamily="34" charset="0"/>
                <a:cs typeface="Times New Roman" pitchFamily="18" charset="0"/>
              </a:rPr>
              <a:t> </a:t>
            </a:r>
            <a:endParaRPr kumimoji="0" lang="ru-RU" sz="11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</p:txBody>
      </p:sp>
      <p:pic>
        <p:nvPicPr>
          <p:cNvPr id="6" name="Picture 3" descr="C:\Users\СОШ-12\Documents\рисование\карт аним\животные\931865080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643570" y="5252911"/>
            <a:ext cx="1000132" cy="1605089"/>
          </a:xfrm>
          <a:prstGeom prst="rect">
            <a:avLst/>
          </a:prstGeom>
          <a:noFill/>
        </p:spPr>
      </p:pic>
      <p:sp>
        <p:nvSpPr>
          <p:cNvPr id="7" name="Заголовок 1"/>
          <p:cNvSpPr txBox="1">
            <a:spLocks/>
          </p:cNvSpPr>
          <p:nvPr/>
        </p:nvSpPr>
        <p:spPr>
          <a:xfrm rot="21420000">
            <a:off x="269419" y="196534"/>
            <a:ext cx="7533524" cy="881269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7200" kern="1200" cap="all" baseline="0">
                <a:solidFill>
                  <a:schemeClr val="accent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4800" smtClean="0"/>
              <a:t>Остановка «Подбирай - ка»</a:t>
            </a:r>
            <a:endParaRPr lang="ru-RU" sz="4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614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614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3200" b="1" dirty="0" smtClean="0">
                <a:solidFill>
                  <a:schemeClr val="accent1"/>
                </a:solidFill>
              </a:rPr>
              <a:t>Какие грамматические признаки можно определить у имён существительных и прилагательных?</a:t>
            </a:r>
          </a:p>
          <a:p>
            <a:r>
              <a:rPr lang="ru-RU" sz="3200" b="1" dirty="0" smtClean="0">
                <a:solidFill>
                  <a:schemeClr val="accent1"/>
                </a:solidFill>
              </a:rPr>
              <a:t>Что надо знать о написании родовых окончаний имён прилагательных?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7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 rot="21338165">
            <a:off x="547280" y="922"/>
            <a:ext cx="7772400" cy="834158"/>
          </a:xfrm>
        </p:spPr>
        <p:txBody>
          <a:bodyPr>
            <a:normAutofit/>
          </a:bodyPr>
          <a:lstStyle/>
          <a:p>
            <a:pPr algn="ctr"/>
            <a:r>
              <a:rPr lang="ru-RU" sz="4400" b="1" dirty="0"/>
              <a:t>Рефлексия</a:t>
            </a:r>
            <a:endParaRPr lang="ru-RU" sz="44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 rot="21344887">
            <a:off x="443035" y="1083392"/>
            <a:ext cx="6788467" cy="2077964"/>
          </a:xfrm>
        </p:spPr>
        <p:txBody>
          <a:bodyPr>
            <a:normAutofit/>
          </a:bodyPr>
          <a:lstStyle/>
          <a:p>
            <a:pPr algn="l">
              <a:lnSpc>
                <a:spcPct val="170000"/>
              </a:lnSpc>
            </a:pPr>
            <a:r>
              <a:rPr lang="ru-RU" dirty="0">
                <a:latin typeface="+mj-lt"/>
              </a:rPr>
              <a:t> </a:t>
            </a:r>
            <a:r>
              <a:rPr lang="ru-RU" sz="2000" dirty="0">
                <a:solidFill>
                  <a:schemeClr val="tx1"/>
                </a:solidFill>
                <a:latin typeface="+mj-lt"/>
              </a:rPr>
              <a:t>1. Довольна собой. </a:t>
            </a:r>
            <a:r>
              <a:rPr lang="ru-RU" sz="2000" dirty="0">
                <a:solidFill>
                  <a:srgbClr val="FF0000"/>
                </a:solidFill>
                <a:latin typeface="+mj-lt"/>
              </a:rPr>
              <a:t>Красная карточка</a:t>
            </a:r>
          </a:p>
          <a:p>
            <a:pPr algn="l">
              <a:lnSpc>
                <a:spcPct val="170000"/>
              </a:lnSpc>
            </a:pPr>
            <a:r>
              <a:rPr lang="ru-RU" sz="2000" dirty="0">
                <a:solidFill>
                  <a:schemeClr val="tx1"/>
                </a:solidFill>
                <a:latin typeface="+mj-lt"/>
              </a:rPr>
              <a:t>   2. Не совсем довольна своей работой. </a:t>
            </a:r>
            <a:r>
              <a:rPr lang="ru-RU" sz="20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Жёлтая карточка</a:t>
            </a:r>
          </a:p>
          <a:p>
            <a:pPr algn="l">
              <a:lnSpc>
                <a:spcPct val="170000"/>
              </a:lnSpc>
            </a:pPr>
            <a:r>
              <a:rPr lang="ru-RU" sz="2000" dirty="0">
                <a:solidFill>
                  <a:schemeClr val="tx1"/>
                </a:solidFill>
                <a:latin typeface="+mj-lt"/>
              </a:rPr>
              <a:t>   3. Не довольна своей работой. </a:t>
            </a:r>
            <a:r>
              <a:rPr lang="ru-RU" sz="2000" dirty="0">
                <a:solidFill>
                  <a:srgbClr val="00B050"/>
                </a:solidFill>
                <a:latin typeface="+mj-lt"/>
              </a:rPr>
              <a:t>Зелёная карточка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42910" y="0"/>
            <a:ext cx="8183880" cy="1051560"/>
          </a:xfrm>
        </p:spPr>
        <p:txBody>
          <a:bodyPr/>
          <a:lstStyle/>
          <a:p>
            <a:pPr algn="ctr"/>
            <a:r>
              <a:rPr lang="ru-RU" sz="4000" b="1" dirty="0"/>
              <a:t>Домашнее задание</a:t>
            </a:r>
            <a:endParaRPr lang="ru-RU" sz="40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879742" y="1056303"/>
            <a:ext cx="3710216" cy="922424"/>
          </a:xfrm>
        </p:spPr>
        <p:txBody>
          <a:bodyPr/>
          <a:lstStyle/>
          <a:p>
            <a:r>
              <a:rPr lang="ru-RU" sz="2400" b="1" dirty="0" smtClean="0">
                <a:latin typeface="+mj-lt"/>
                <a:cs typeface="Arial" pitchFamily="34" charset="0"/>
              </a:rPr>
              <a:t>Упр. 120 ,с. 71 </a:t>
            </a:r>
            <a:r>
              <a:rPr lang="ru-RU" sz="2400" b="1" dirty="0" smtClean="0">
                <a:latin typeface="+mj-lt"/>
                <a:cs typeface="Arial" pitchFamily="34" charset="0"/>
              </a:rPr>
              <a:t>учебника</a:t>
            </a:r>
            <a:endParaRPr lang="ru-RU" sz="2400" b="1" dirty="0" smtClean="0">
              <a:latin typeface="+mj-lt"/>
              <a:cs typeface="Arial" pitchFamily="34" charset="0"/>
            </a:endParaRPr>
          </a:p>
        </p:txBody>
      </p:sp>
      <p:pic>
        <p:nvPicPr>
          <p:cNvPr id="7170" name="Picture 2" descr="C:\Users\СОШ-12\Documents\рисование\карт аним\смайлики\716514355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23928" y="2276872"/>
            <a:ext cx="1188202" cy="118820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3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Главное мероприятие">
  <a:themeElements>
    <a:clrScheme name="Главное мероприятие">
      <a:dk1>
        <a:sysClr val="windowText" lastClr="000000"/>
      </a:dk1>
      <a:lt1>
        <a:sysClr val="window" lastClr="FFFFFF"/>
      </a:lt1>
      <a:dk2>
        <a:srgbClr val="424242"/>
      </a:dk2>
      <a:lt2>
        <a:srgbClr val="C8C8C8"/>
      </a:lt2>
      <a:accent1>
        <a:srgbClr val="B80E0F"/>
      </a:accent1>
      <a:accent2>
        <a:srgbClr val="A6987D"/>
      </a:accent2>
      <a:accent3>
        <a:srgbClr val="7F9A71"/>
      </a:accent3>
      <a:accent4>
        <a:srgbClr val="64969F"/>
      </a:accent4>
      <a:accent5>
        <a:srgbClr val="9B75B2"/>
      </a:accent5>
      <a:accent6>
        <a:srgbClr val="80737A"/>
      </a:accent6>
      <a:hlink>
        <a:srgbClr val="F21213"/>
      </a:hlink>
      <a:folHlink>
        <a:srgbClr val="B6A394"/>
      </a:folHlink>
    </a:clrScheme>
    <a:fontScheme name="Главное мероприятие">
      <a:majorFont>
        <a:latin typeface="Impact" panose="020B080603090205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Impact" panose="020B080603090205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Главное мероприятие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blipFill>
          <a:blip xmlns:r="http://schemas.openxmlformats.org/officeDocument/2006/relationships" r:embed="rId1">
            <a:duotone>
              <a:schemeClr val="phClr">
                <a:shade val="88000"/>
                <a:lumMod val="88000"/>
              </a:schemeClr>
              <a:schemeClr val="phClr"/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25400" dist="127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88000"/>
              </a:schemeClr>
            </a:gs>
          </a:gsLst>
          <a:lin ang="5400000" scaled="0"/>
        </a:gradFill>
        <a:blipFill>
          <a:blip xmlns:r="http://schemas.openxmlformats.org/officeDocument/2006/relationships" r:embed="rId2">
            <a:duotone>
              <a:schemeClr val="phClr">
                <a:shade val="48000"/>
                <a:satMod val="110000"/>
                <a:lumMod val="40000"/>
              </a:schemeClr>
              <a:schemeClr val="phClr">
                <a:tint val="90000"/>
                <a:lumMod val="10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ain Event" id="{AC372BB4-D83D-411E-B849-B641926BA760}" vid="{F1EFBDE3-1A95-4E3D-81AD-1F53D65BEA01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Главное мероприятие</Template>
  <TotalTime>508</TotalTime>
  <Words>504</Words>
  <Application>Microsoft Office PowerPoint</Application>
  <PresentationFormat>Экран (4:3)</PresentationFormat>
  <Paragraphs>71</Paragraphs>
  <Slides>18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24" baseType="lpstr">
      <vt:lpstr>Arial</vt:lpstr>
      <vt:lpstr>Arial Black</vt:lpstr>
      <vt:lpstr>Calibri</vt:lpstr>
      <vt:lpstr>Impact</vt:lpstr>
      <vt:lpstr>Times New Roman</vt:lpstr>
      <vt:lpstr>Главное мероприятие</vt:lpstr>
      <vt:lpstr> Презентация к уроку русского языка в 4 классе по теме «Части речи»</vt:lpstr>
      <vt:lpstr>Прозвенел уже звонок, Начинается урок.  И на парте все в порядке Ручки, книжки и тетрадки. Ножки – вместе, Спинки – ровно И к уроку все готово!</vt:lpstr>
      <vt:lpstr>Презентация PowerPoint</vt:lpstr>
      <vt:lpstr>Презентация PowerPoint</vt:lpstr>
      <vt:lpstr>КАРТА УСПЕШНОСТИ  РАБОТЫ</vt:lpstr>
      <vt:lpstr>На какие две большие группы можно разделить все слова русского языка? - Какую роль играют в языке служебные части речи? -Приведите примеры самостоятельных частей речи и назовите их грамматические признаки.</vt:lpstr>
      <vt:lpstr>      </vt:lpstr>
      <vt:lpstr>Презентация PowerPoint</vt:lpstr>
      <vt:lpstr>Распределите слова в 3 столбика по частям речи Прелестный, беседка, гигантский, честный, брошь, сторож, счастливый, приближался, глядит, подготовка, проездной, местный, летишь, сковородка, грустный, березка. По какому признаку вы распределите эти слова? Что общего у всех групп слов? (слова с орфограммами в корне)</vt:lpstr>
      <vt:lpstr>Остановка «Выполняй-ка Работа с учебником упр. 116, с. 70 </vt:lpstr>
      <vt:lpstr>ОСТАНОВКА «ОТДЫХАЙ-КА»</vt:lpstr>
      <vt:lpstr>Презентация PowerPoint</vt:lpstr>
      <vt:lpstr>Морозный, морозить; Трудовой, трудиться; Рабочий, работать; Холодный, холодать; Больной, болеть.</vt:lpstr>
      <vt:lpstr>    Остановка «Проверяй-ка» Фонетический разбор слова бьёт Выполнение  упр. 119 (с. 71)  Упр. 118 (с. 70) — уровень повышенной сложности</vt:lpstr>
      <vt:lpstr>.</vt:lpstr>
      <vt:lpstr>Презентация PowerPoint</vt:lpstr>
      <vt:lpstr>Рефлексия</vt:lpstr>
      <vt:lpstr>Домашнее задание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Презентация к уроку русского языка в 4 классе по теме «Части речи»</dc:title>
  <dc:creator>СОШ-12</dc:creator>
  <cp:lastModifiedBy>Мария Полжаева</cp:lastModifiedBy>
  <cp:revision>11</cp:revision>
  <dcterms:created xsi:type="dcterms:W3CDTF">2017-09-26T17:19:14Z</dcterms:created>
  <dcterms:modified xsi:type="dcterms:W3CDTF">2022-11-01T20:00:44Z</dcterms:modified>
</cp:coreProperties>
</file>