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4" r:id="rId5"/>
    <p:sldId id="265" r:id="rId6"/>
    <p:sldId id="262" r:id="rId7"/>
    <p:sldId id="269" r:id="rId8"/>
    <p:sldId id="263" r:id="rId9"/>
    <p:sldId id="284" r:id="rId10"/>
    <p:sldId id="259" r:id="rId11"/>
    <p:sldId id="270" r:id="rId12"/>
    <p:sldId id="271" r:id="rId13"/>
    <p:sldId id="272" r:id="rId14"/>
    <p:sldId id="273" r:id="rId15"/>
    <p:sldId id="274" r:id="rId16"/>
    <p:sldId id="282" r:id="rId17"/>
    <p:sldId id="275" r:id="rId18"/>
    <p:sldId id="277" r:id="rId19"/>
    <p:sldId id="278" r:id="rId20"/>
    <p:sldId id="280" r:id="rId21"/>
    <p:sldId id="279" r:id="rId22"/>
    <p:sldId id="281" r:id="rId23"/>
    <p:sldId id="261" r:id="rId24"/>
    <p:sldId id="260" r:id="rId25"/>
    <p:sldId id="283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2E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521" autoAdjust="0"/>
  </p:normalViewPr>
  <p:slideViewPr>
    <p:cSldViewPr>
      <p:cViewPr varScale="1">
        <p:scale>
          <a:sx n="58" d="100"/>
          <a:sy n="58" d="100"/>
        </p:scale>
        <p:origin x="-31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8F2CA-DF88-443D-9512-2CDE338FCECD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12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741C44C-4379-4169-90CD-A0CD30E2ED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C276A-D3A3-44CF-802E-91177331C4F3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E209C-A956-427D-8BFE-2A5F9D1107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04965-23CD-4890-87E9-DB06C31C8928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8B238-ED62-47E1-908A-7F52610DB7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63AD3-E00B-40D4-A29D-F580FE38F7EA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29286-F190-41EB-ADD8-E55F4BDE7B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D8FD7-8116-4DF3-BC22-A49D803C1D13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AED28-C769-4116-AD31-18FC10BD7A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050D3-FEB3-41B1-8AAC-0FF8E791E53A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E2E3F-672D-47D4-9020-3CABD4CA4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1686D-3B23-4089-B6DB-2A04D1F7C177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A79A5-DA38-49F5-ADF3-72D70121E1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Скругленный прямоугольник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9E811-8145-4EE6-858F-A905A4A1689C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FB9DE-A0EC-47DC-AC79-F1D4B7C4E0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57964-1E39-4618-B9A4-B74BBCA322C5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6500F-C896-4B12-9EE4-58A8756725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FE7A7-A019-4364-87B9-FCCFAFF32532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58F2E-320E-413B-8059-0ABAC171E4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07F2F-8D2D-48A0-B99E-903F19268D40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13F33-5069-4F7C-967E-3556EFD6F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Заголовок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97DEBE-83BB-4C1F-9F10-C79A7F430286}" type="datetimeFigureOut">
              <a:rPr lang="ru-RU"/>
              <a:pPr>
                <a:defRPr/>
              </a:pPr>
              <a:t>17.10.2018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86B0CD97-774E-433B-82F0-F33AFCC8F2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FFAEC5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9C007F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9C007F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5" y="4929188"/>
            <a:ext cx="4500563" cy="1357312"/>
          </a:xfrm>
        </p:spPr>
        <p:txBody>
          <a:bodyPr>
            <a:normAutofit/>
          </a:bodyPr>
          <a:lstStyle/>
          <a:p>
            <a:r>
              <a:rPr lang="ru-RU" sz="2400" smtClean="0">
                <a:solidFill>
                  <a:schemeClr val="tx1"/>
                </a:solidFill>
                <a:latin typeface="Times New Roman" pitchFamily="18" charset="0"/>
              </a:rPr>
              <a:t>Степанова Л.Н., </a:t>
            </a:r>
          </a:p>
          <a:p>
            <a:r>
              <a:rPr lang="ru-RU" sz="2400" smtClean="0">
                <a:solidFill>
                  <a:schemeClr val="tx1"/>
                </a:solidFill>
                <a:latin typeface="Times New Roman" pitchFamily="18" charset="0"/>
              </a:rPr>
              <a:t>педагог-психолог</a:t>
            </a:r>
          </a:p>
        </p:txBody>
      </p:sp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0" y="214313"/>
            <a:ext cx="8786813" cy="3386137"/>
          </a:xfrm>
        </p:spPr>
        <p:txBody>
          <a:bodyPr/>
          <a:lstStyle/>
          <a:p>
            <a:r>
              <a:rPr lang="ru-RU" sz="8000" smtClean="0">
                <a:solidFill>
                  <a:schemeClr val="tx1"/>
                </a:solidFill>
              </a:rPr>
              <a:t>Родителям о</a:t>
            </a:r>
            <a:r>
              <a:rPr lang="ru-RU" sz="8000" smtClean="0"/>
              <a:t>   воспитании детей</a:t>
            </a:r>
          </a:p>
        </p:txBody>
      </p:sp>
      <p:pic>
        <p:nvPicPr>
          <p:cNvPr id="13315" name="Рисунок 3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00375"/>
            <a:ext cx="37147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38" name="Содержимое 3" descr="http://ia108.mycdn.me/image?t=0&amp;bid=574898135419&amp;id=574898135419&amp;plc=WEB&amp;tkn=CfGQeRf_lWUDY7NHP7BFqnE10rM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214313"/>
            <a:ext cx="8358187" cy="664368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62"/>
          </a:xfrm>
        </p:spPr>
        <p:txBody>
          <a:bodyPr/>
          <a:lstStyle/>
          <a:p>
            <a:r>
              <a:rPr lang="ru-RU" sz="3600" b="1" smtClean="0">
                <a:solidFill>
                  <a:schemeClr val="tx1"/>
                </a:solidFill>
              </a:rPr>
              <a:t>Воспитание детей в семье: что говорит народ:</a:t>
            </a:r>
            <a:r>
              <a:rPr lang="ru-RU" sz="3600" smtClean="0">
                <a:solidFill>
                  <a:schemeClr val="tx1"/>
                </a:solidFill>
              </a:rPr>
              <a:t/>
            </a:r>
            <a:br>
              <a:rPr lang="ru-RU" sz="3600" smtClean="0">
                <a:solidFill>
                  <a:schemeClr val="tx1"/>
                </a:solidFill>
              </a:rPr>
            </a:br>
            <a:r>
              <a:rPr lang="ru-RU" sz="3600" smtClean="0">
                <a:solidFill>
                  <a:schemeClr val="tx1"/>
                </a:solidFill>
              </a:rPr>
              <a:t/>
            </a:r>
            <a:br>
              <a:rPr lang="ru-RU" sz="3600" smtClean="0">
                <a:solidFill>
                  <a:schemeClr val="tx1"/>
                </a:solidFill>
              </a:rPr>
            </a:br>
            <a:r>
              <a:rPr lang="ru-RU" sz="3600" b="1" smtClean="0">
                <a:solidFill>
                  <a:srgbClr val="FC2E18"/>
                </a:solidFill>
              </a:rPr>
              <a:t>Умел дитя родить — умей и научить.</a:t>
            </a:r>
            <a:br>
              <a:rPr lang="ru-RU" sz="3600" b="1" smtClean="0">
                <a:solidFill>
                  <a:srgbClr val="FC2E18"/>
                </a:solidFill>
              </a:rPr>
            </a:br>
            <a:r>
              <a:rPr lang="ru-RU" sz="3600" b="1" smtClean="0">
                <a:solidFill>
                  <a:srgbClr val="FC2E18"/>
                </a:solidFill>
              </a:rPr>
              <a:t>Наказывать легче, воспитывать труднее.</a:t>
            </a:r>
            <a:br>
              <a:rPr lang="ru-RU" sz="3600" b="1" smtClean="0">
                <a:solidFill>
                  <a:srgbClr val="FC2E18"/>
                </a:solidFill>
              </a:rPr>
            </a:br>
            <a:r>
              <a:rPr lang="ru-RU" sz="3600" b="1" smtClean="0">
                <a:solidFill>
                  <a:srgbClr val="FC2E18"/>
                </a:solidFill>
              </a:rPr>
              <a:t>Человек без воспитания — тело без души.</a:t>
            </a:r>
            <a:br>
              <a:rPr lang="ru-RU" sz="3600" b="1" smtClean="0">
                <a:solidFill>
                  <a:srgbClr val="FC2E18"/>
                </a:solidFill>
              </a:rPr>
            </a:br>
            <a:r>
              <a:rPr lang="ru-RU" sz="3600" b="1" smtClean="0">
                <a:solidFill>
                  <a:srgbClr val="FC2E18"/>
                </a:solidFill>
              </a:rPr>
              <a:t/>
            </a:r>
            <a:br>
              <a:rPr lang="ru-RU" sz="3600" b="1" smtClean="0">
                <a:solidFill>
                  <a:srgbClr val="FC2E18"/>
                </a:solidFill>
              </a:rPr>
            </a:br>
            <a:r>
              <a:rPr lang="ru-RU" sz="3600" b="1" smtClean="0">
                <a:solidFill>
                  <a:srgbClr val="FC2E18"/>
                </a:solidFill>
              </a:rPr>
              <a:t/>
            </a:r>
            <a:br>
              <a:rPr lang="ru-RU" sz="3600" b="1" smtClean="0">
                <a:solidFill>
                  <a:srgbClr val="FC2E18"/>
                </a:solidFill>
              </a:rPr>
            </a:br>
            <a:endParaRPr lang="ru-RU" sz="3600" b="1" smtClean="0">
              <a:solidFill>
                <a:srgbClr val="FC2E18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715375" cy="11430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Кого мы хотим вырастить?</a:t>
            </a:r>
          </a:p>
        </p:txBody>
      </p:sp>
      <p:pic>
        <p:nvPicPr>
          <p:cNvPr id="18434" name="Рисунок 2" descr="http://rudocs.exdat.com/data/406/405264/405264_html_74688d6b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14438"/>
            <a:ext cx="814387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58" name="Рисунок 2" descr="http://rpp.nashaucheba.ru/pars_docs/refs/106/105870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88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О стилях воспитания:</a:t>
            </a:r>
          </a:p>
        </p:txBody>
      </p:sp>
      <p:pic>
        <p:nvPicPr>
          <p:cNvPr id="20482" name="Содержимое 3" descr="http://apikabu.ru/img_n/2012-08_4/vd3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928688"/>
            <a:ext cx="7429500" cy="592931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8" name="Picture 4" descr="ÐÐ°ÑÑÐ¸Ð½ÐºÐ¸ Ð¿Ð¾ Ð·Ð°Ð¿ÑÐ¾ÑÑ Ð³Ð°ÑÐ¼Ð¾Ð½Ð¸ÑÐ½ÑÐ¹ ÑÐ¸Ð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643937" cy="11430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Дисгармоничное воспитание:</a:t>
            </a:r>
          </a:p>
        </p:txBody>
      </p:sp>
      <p:pic>
        <p:nvPicPr>
          <p:cNvPr id="22530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500188"/>
            <a:ext cx="7786687" cy="50006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1143000"/>
          </a:xfrm>
        </p:spPr>
        <p:txBody>
          <a:bodyPr/>
          <a:lstStyle/>
          <a:p>
            <a:r>
              <a:rPr lang="ru-RU" sz="4800" b="1" smtClean="0">
                <a:solidFill>
                  <a:schemeClr val="tx1"/>
                </a:solidFill>
              </a:rPr>
              <a:t>Дисгармоничное воспитание:</a:t>
            </a:r>
          </a:p>
        </p:txBody>
      </p:sp>
      <p:pic>
        <p:nvPicPr>
          <p:cNvPr id="23554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214438"/>
            <a:ext cx="8072438" cy="542925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Практическая работа:</a:t>
            </a:r>
          </a:p>
        </p:txBody>
      </p:sp>
      <p:pic>
        <p:nvPicPr>
          <p:cNvPr id="24579" name="Рисунок 3" descr="http://jenahcoach.com/images/q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341438"/>
            <a:ext cx="7850187" cy="524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1143000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pic>
        <p:nvPicPr>
          <p:cNvPr id="25602" name="Рисунок 2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357313"/>
            <a:ext cx="8215313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11430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pic>
        <p:nvPicPr>
          <p:cNvPr id="26626" name="Рисунок 2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357313"/>
            <a:ext cx="65722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357188" y="142875"/>
            <a:ext cx="8329612" cy="1000125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pic>
        <p:nvPicPr>
          <p:cNvPr id="27650" name="Рисунок 2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143000"/>
            <a:ext cx="69294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357188" y="274638"/>
            <a:ext cx="8329612" cy="9398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pic>
        <p:nvPicPr>
          <p:cNvPr id="28674" name="Рисунок 2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214438"/>
            <a:ext cx="8501062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11430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sp>
        <p:nvSpPr>
          <p:cNvPr id="29698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9699" name="Рисунок 3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500188"/>
            <a:ext cx="85725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Дисгармоничное развитие:</a:t>
            </a:r>
          </a:p>
        </p:txBody>
      </p:sp>
      <p:pic>
        <p:nvPicPr>
          <p:cNvPr id="31746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1357313"/>
            <a:ext cx="4000500" cy="5072062"/>
          </a:xfrm>
        </p:spPr>
      </p:pic>
      <p:pic>
        <p:nvPicPr>
          <p:cNvPr id="31747" name="Рисунок 4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25" y="2928938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143125"/>
            <a:ext cx="8472487" cy="4929188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Гармоничное развитие: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i="1" dirty="0">
                <a:solidFill>
                  <a:schemeClr val="tx1"/>
                </a:solidFill>
              </a:rPr>
              <a:t/>
            </a:r>
            <a:br>
              <a:rPr lang="ru-RU" i="1" dirty="0">
                <a:solidFill>
                  <a:schemeClr val="tx1"/>
                </a:solidFill>
              </a:rPr>
            </a:b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Дорогие родители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Ваше собственное поведение – самый лучший пример для ребенка!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думайте, что вы воспитываете ребенка только тогда, когда вы с ним разговариваете или поучаете его, или приказываете ему. Вы воспитываете его в каждый момент вашей жизни, даже тогда, когда вас нет дома.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А.С. Макаренко «Книга для родителей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2770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57438" cy="208597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1143000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Гармоничное развитие:</a:t>
            </a:r>
          </a:p>
        </p:txBody>
      </p:sp>
      <p:pic>
        <p:nvPicPr>
          <p:cNvPr id="33794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060575"/>
            <a:ext cx="4500563" cy="3417888"/>
          </a:xfrm>
        </p:spPr>
      </p:pic>
      <p:pic>
        <p:nvPicPr>
          <p:cNvPr id="33795" name="Рисунок 4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1571625"/>
            <a:ext cx="335756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r>
              <a:rPr lang="ru-RU" sz="4800" smtClean="0">
                <a:solidFill>
                  <a:schemeClr val="tx1"/>
                </a:solidFill>
              </a:rPr>
              <a:t>Гармоничное развитие:</a:t>
            </a:r>
          </a:p>
        </p:txBody>
      </p:sp>
      <p:pic>
        <p:nvPicPr>
          <p:cNvPr id="34818" name="Содержимое 3" descr="Картинки по запросу картинки родители и дети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2205038"/>
            <a:ext cx="4248150" cy="3097212"/>
          </a:xfrm>
        </p:spPr>
      </p:pic>
      <p:pic>
        <p:nvPicPr>
          <p:cNvPr id="34819" name="Рисунок 4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276475"/>
            <a:ext cx="3322638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Rectangle 7"/>
          <p:cNvSpPr>
            <a:spLocks noGrp="1"/>
          </p:cNvSpPr>
          <p:nvPr>
            <p:ph type="body" idx="4294967295"/>
          </p:nvPr>
        </p:nvSpPr>
        <p:spPr>
          <a:xfrm>
            <a:off x="914400" y="333375"/>
            <a:ext cx="7772400" cy="56864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mtClean="0"/>
              <a:t>Успешность воспитания детей состоит в прямой зависимости от личностного роста, гармонии и душевного равновесия родителей</a:t>
            </a:r>
          </a:p>
        </p:txBody>
      </p:sp>
      <p:pic>
        <p:nvPicPr>
          <p:cNvPr id="35842" name="Рисунок 4" descr="Картинки по запросу картинки родители и де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133600"/>
            <a:ext cx="428625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Гармоничное развитие:</a:t>
            </a:r>
          </a:p>
        </p:txBody>
      </p:sp>
      <p:pic>
        <p:nvPicPr>
          <p:cNvPr id="36868" name="Picture 4" descr="ÐÐ°ÑÑÐ¸Ð½ÐºÐ¸ Ð¿Ð¾ Ð·Ð°Ð¿ÑÐ¾ÑÑ ÐµÑÐ»Ð¸ ÑÐµÐ±ÐµÐ½ÐºÑ ÑÑÑÐ´Ð½Ð¾ Ð¸ Ð¾Ð½ Ð³Ð¾ÑÐ¾Ð² Ð¿ÑÐ¸Ð½ÑÑÑ Ð²Ð°ÑÑ Ð¿Ð¾Ð¼Ð¾ÑÑ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8135937" cy="5165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>
          <a:xfrm>
            <a:off x="214313" y="274638"/>
            <a:ext cx="8472487" cy="1143000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Гармоничное развитие</a:t>
            </a:r>
          </a:p>
        </p:txBody>
      </p:sp>
      <p:pic>
        <p:nvPicPr>
          <p:cNvPr id="37890" name="Содержимое 3" descr="http://images.myshared.ru/279409/slide_10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  <p:pic>
        <p:nvPicPr>
          <p:cNvPr id="37891" name="Рисунок 4" descr="http://images.myshared.ru/279409/slide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201738"/>
            <a:ext cx="7786688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9398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Притча об </a:t>
            </a:r>
            <a:r>
              <a:rPr lang="ru-RU" dirty="0" err="1" smtClean="0">
                <a:solidFill>
                  <a:schemeClr val="tx1"/>
                </a:solidFill>
              </a:rPr>
              <a:t>осле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8914" name="Прямоугольник 2"/>
          <p:cNvSpPr>
            <a:spLocks noChangeArrowheads="1"/>
          </p:cNvSpPr>
          <p:nvPr/>
        </p:nvSpPr>
        <p:spPr bwMode="auto">
          <a:xfrm>
            <a:off x="0" y="714375"/>
            <a:ext cx="8929688" cy="629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mbria" pitchFamily="18" charset="0"/>
              </a:rPr>
              <a:t>Однажды осел упал в колодец и стал громко вопить, призывая на помощь. На его крики прибежал хозяин ослика и развел руками - ведь вытащить ослика из колодца было невозможно. Тогда хозяин рассудил так: «Осел мой уже стар, и ему недолго осталось, а я все равно хотел купить нового молодого осла. Этот колодец уже совсем высох, и я уже давно хотел его засыпать и вырыть новый. Так почему бы сразу не убить двух зайцев – засыплю ка я старый колодец, да и ослика заодно закопаю». Недолго думая, он пригласил своих соседей - все дружно взялись за лопаты и стали бросать </a:t>
            </a:r>
            <a:r>
              <a:rPr lang="ru-RU" sz="2000" i="1">
                <a:latin typeface="Cambria" pitchFamily="18" charset="0"/>
              </a:rPr>
              <a:t>землю в колодец</a:t>
            </a:r>
            <a:r>
              <a:rPr lang="ru-RU" sz="2000" b="1" i="1">
                <a:latin typeface="Cambria" pitchFamily="18" charset="0"/>
              </a:rPr>
              <a:t>. Осел сразу же понял, что к чему и начал громко вопить, но люди не обращали внимание на его вопли и молча продолжали бросать землю в колодец. Однако, очень скоро ослик замолчал. Когда хозяин заглянул в колодец, он увидел следующую картину - каждый кусок земли, который падал на спину ослика, он стряхивал и приминал ногами. Через некоторое время, к всеобщему удивлению, ослик оказался наверху и выпрыгнул из колодца!</a:t>
            </a:r>
            <a:r>
              <a:rPr lang="ru-RU" sz="2000" i="1">
                <a:latin typeface="Cambria" pitchFamily="18" charset="0"/>
              </a:rPr>
              <a:t> В</a:t>
            </a:r>
            <a:r>
              <a:rPr lang="ru-RU" sz="2000">
                <a:latin typeface="Cambria" pitchFamily="18" charset="0"/>
              </a:rPr>
              <a:t>озможно, в вашей жизни было много всяких неприятностей, и в будущем жизнь будет посылать вам все новые и новые. И всякий раз, когда на вас упадет очередной ком, помните, что вы можете стряхнуть его и именно благодаря этому кому, подняться немного выше. Таким образом, вы постепенно сможете выбраться из самого глубокого колодца.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357188" y="274638"/>
            <a:ext cx="8572500" cy="1143000"/>
          </a:xfrm>
        </p:spPr>
        <p:txBody>
          <a:bodyPr/>
          <a:lstStyle/>
          <a:p>
            <a:r>
              <a:rPr lang="ru-RU" sz="5400" smtClean="0">
                <a:solidFill>
                  <a:schemeClr val="tx1"/>
                </a:solidFill>
              </a:rPr>
              <a:t>В чем смысл  нашей жизни…</a:t>
            </a:r>
          </a:p>
        </p:txBody>
      </p:sp>
      <p:pic>
        <p:nvPicPr>
          <p:cNvPr id="39938" name="Рисунок 2" descr="http://uld1.mycdn.me/image?t=0&amp;bid=666899481104&amp;id=666899481104&amp;plc=WEB&amp;tkn=AEE0zy9obA4fmRdRheD7iTX5w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500188"/>
            <a:ext cx="581025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1" y="1643050"/>
            <a:ext cx="785818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905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 Удачи вам и терпения!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0" y="2714625"/>
            <a:ext cx="1500188" cy="135731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6429375" y="3357563"/>
            <a:ext cx="2428875" cy="2500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>
            <a:off x="5214938" y="2786063"/>
            <a:ext cx="1071562" cy="10572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5-конечная звезда 11"/>
          <p:cNvSpPr/>
          <p:nvPr/>
        </p:nvSpPr>
        <p:spPr>
          <a:xfrm>
            <a:off x="214313" y="571500"/>
            <a:ext cx="1214437" cy="12858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5-конечная звезда 12"/>
          <p:cNvSpPr/>
          <p:nvPr/>
        </p:nvSpPr>
        <p:spPr>
          <a:xfrm>
            <a:off x="3000375" y="3429000"/>
            <a:ext cx="928688" cy="7143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5-конечная звезда 13"/>
          <p:cNvSpPr/>
          <p:nvPr/>
        </p:nvSpPr>
        <p:spPr>
          <a:xfrm>
            <a:off x="5143500" y="5072063"/>
            <a:ext cx="1200150" cy="11430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5-конечная звезда 14"/>
          <p:cNvSpPr/>
          <p:nvPr/>
        </p:nvSpPr>
        <p:spPr>
          <a:xfrm>
            <a:off x="7858125" y="35718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>
            <a:off x="3643313" y="64293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>
            <a:off x="1214438" y="5214938"/>
            <a:ext cx="1357312" cy="121443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116</TotalTime>
  <Words>353</Words>
  <Application>Microsoft Office PowerPoint</Application>
  <PresentationFormat>Экран (4:3)</PresentationFormat>
  <Paragraphs>24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25</vt:i4>
      </vt:variant>
    </vt:vector>
  </HeadingPairs>
  <TitlesOfParts>
    <vt:vector size="36" baseType="lpstr">
      <vt:lpstr>Cambria</vt:lpstr>
      <vt:lpstr>Arial</vt:lpstr>
      <vt:lpstr>Calibri</vt:lpstr>
      <vt:lpstr>Wingdings 2</vt:lpstr>
      <vt:lpstr>Perpetua</vt:lpstr>
      <vt:lpstr>Times New Roman</vt:lpstr>
      <vt:lpstr>Справедливость</vt:lpstr>
      <vt:lpstr>Справедливость</vt:lpstr>
      <vt:lpstr>Справедливость</vt:lpstr>
      <vt:lpstr>Справедливость</vt:lpstr>
      <vt:lpstr>Справедливость</vt:lpstr>
      <vt:lpstr>Родителям о   воспитании детей</vt:lpstr>
      <vt:lpstr>Слайд 2</vt:lpstr>
      <vt:lpstr>Воспитание детей в семье: что говорит народ:  Умел дитя родить — умей и научить. Наказывать легче, воспитывать труднее. Человек без воспитания — тело без души.   </vt:lpstr>
      <vt:lpstr>Кого мы хотим вырастить?</vt:lpstr>
      <vt:lpstr>Слайд 5</vt:lpstr>
      <vt:lpstr>О стилях воспитания:</vt:lpstr>
      <vt:lpstr>Слайд 7</vt:lpstr>
      <vt:lpstr>Дисгармоничное воспитание:</vt:lpstr>
      <vt:lpstr>Дисгармоничное воспитание:</vt:lpstr>
      <vt:lpstr>Практическая работа:</vt:lpstr>
      <vt:lpstr>Дисгармоничное развитие:</vt:lpstr>
      <vt:lpstr>Дисгармоничное развитие:</vt:lpstr>
      <vt:lpstr>Дисгармоничное развитие:</vt:lpstr>
      <vt:lpstr>Дисгармоничное развитие:</vt:lpstr>
      <vt:lpstr>Дисгармоничное развитие:</vt:lpstr>
      <vt:lpstr>Дисгармоничное развитие:</vt:lpstr>
      <vt:lpstr>Гармоничное развитие:  Дорогие родители! Ваше собственное поведение – самый лучший пример для ребенка! «Не думайте, что вы воспитываете ребенка только тогда, когда вы с ним разговариваете или поучаете его, или приказываете ему. Вы воспитываете его в каждый момент вашей жизни, даже тогда, когда вас нет дома.» А.С. Макаренко «Книга для родителей» </vt:lpstr>
      <vt:lpstr>Гармоничное развитие:</vt:lpstr>
      <vt:lpstr>Гармоничное развитие:</vt:lpstr>
      <vt:lpstr>Слайд 20</vt:lpstr>
      <vt:lpstr>Гармоничное развитие:</vt:lpstr>
      <vt:lpstr>Гармоничное развитие</vt:lpstr>
      <vt:lpstr>Притча об осле. </vt:lpstr>
      <vt:lpstr>В чем смысл  нашей жизни…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Родителям о  воспитании детей</dc:title>
  <dc:creator>Вика</dc:creator>
  <cp:lastModifiedBy>Людмила</cp:lastModifiedBy>
  <cp:revision>11</cp:revision>
  <dcterms:created xsi:type="dcterms:W3CDTF">2015-03-01T16:52:02Z</dcterms:created>
  <dcterms:modified xsi:type="dcterms:W3CDTF">2018-10-17T13:49:20Z</dcterms:modified>
</cp:coreProperties>
</file>