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62" r:id="rId5"/>
    <p:sldId id="258" r:id="rId6"/>
    <p:sldId id="259" r:id="rId7"/>
    <p:sldId id="269" r:id="rId8"/>
    <p:sldId id="261" r:id="rId9"/>
    <p:sldId id="260" r:id="rId10"/>
    <p:sldId id="263" r:id="rId11"/>
    <p:sldId id="264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3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73199-FED2-446F-AD48-AC2DB9D1DDD4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21893-FFAE-4370-AEA2-F2A9939062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73199-FED2-446F-AD48-AC2DB9D1DDD4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21893-FFAE-4370-AEA2-F2A9939062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73199-FED2-446F-AD48-AC2DB9D1DDD4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21893-FFAE-4370-AEA2-F2A9939062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73199-FED2-446F-AD48-AC2DB9D1DDD4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21893-FFAE-4370-AEA2-F2A9939062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73199-FED2-446F-AD48-AC2DB9D1DDD4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21893-FFAE-4370-AEA2-F2A9939062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73199-FED2-446F-AD48-AC2DB9D1DDD4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21893-FFAE-4370-AEA2-F2A9939062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73199-FED2-446F-AD48-AC2DB9D1DDD4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21893-FFAE-4370-AEA2-F2A9939062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73199-FED2-446F-AD48-AC2DB9D1DDD4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21893-FFAE-4370-AEA2-F2A9939062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73199-FED2-446F-AD48-AC2DB9D1DDD4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21893-FFAE-4370-AEA2-F2A9939062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73199-FED2-446F-AD48-AC2DB9D1DDD4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21893-FFAE-4370-AEA2-F2A9939062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73199-FED2-446F-AD48-AC2DB9D1DDD4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21893-FFAE-4370-AEA2-F2A9939062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573199-FED2-446F-AD48-AC2DB9D1DDD4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21893-FFAE-4370-AEA2-F2A99390626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topoboi.com/pic/201411/1920x1080/topoboi.com-498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268760"/>
          </a:xfrm>
        </p:spPr>
        <p:txBody>
          <a:bodyPr>
            <a:normAutofit fontScale="90000"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Тема:</a:t>
            </a:r>
            <a:r>
              <a:rPr lang="ru-RU" sz="5400" b="1" dirty="0">
                <a:solidFill>
                  <a:srgbClr val="FF0000"/>
                </a:solidFill>
              </a:rPr>
              <a:t> </a:t>
            </a:r>
            <a:r>
              <a:rPr lang="ru-RU" sz="5400" b="1" dirty="0" smtClean="0">
                <a:solidFill>
                  <a:srgbClr val="FF0000"/>
                </a:solidFill>
              </a:rPr>
              <a:t>«Лук-здоровья друг»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43200" y="4725144"/>
            <a:ext cx="6400800" cy="2567136"/>
          </a:xfrm>
        </p:spPr>
        <p:txBody>
          <a:bodyPr>
            <a:normAutofit/>
          </a:bodyPr>
          <a:lstStyle/>
          <a:p>
            <a:pPr algn="r"/>
            <a:r>
              <a:rPr lang="ru-RU" sz="2000" dirty="0" smtClean="0">
                <a:solidFill>
                  <a:schemeClr val="tx1"/>
                </a:solidFill>
              </a:rPr>
              <a:t>Подготовила воспитатель</a:t>
            </a:r>
          </a:p>
          <a:p>
            <a:pPr algn="r"/>
            <a:r>
              <a:rPr lang="ru-RU" sz="2000" dirty="0" smtClean="0">
                <a:solidFill>
                  <a:schemeClr val="tx1"/>
                </a:solidFill>
              </a:rPr>
              <a:t> средней группы</a:t>
            </a:r>
          </a:p>
          <a:p>
            <a:pPr algn="r"/>
            <a:r>
              <a:rPr lang="ru-RU" sz="2000" dirty="0" smtClean="0">
                <a:solidFill>
                  <a:schemeClr val="tx1"/>
                </a:solidFill>
              </a:rPr>
              <a:t> МБДОУ </a:t>
            </a:r>
            <a:r>
              <a:rPr lang="ru-RU" sz="2000" dirty="0" err="1" smtClean="0">
                <a:solidFill>
                  <a:schemeClr val="tx1"/>
                </a:solidFill>
              </a:rPr>
              <a:t>д</a:t>
            </a:r>
            <a:r>
              <a:rPr lang="ru-RU" sz="2000" dirty="0" smtClean="0">
                <a:solidFill>
                  <a:schemeClr val="tx1"/>
                </a:solidFill>
              </a:rPr>
              <a:t>/с «Теремок»:</a:t>
            </a:r>
          </a:p>
          <a:p>
            <a:pPr algn="r"/>
            <a:r>
              <a:rPr lang="ru-RU" sz="2000" dirty="0" smtClean="0">
                <a:solidFill>
                  <a:schemeClr val="tx1"/>
                </a:solidFill>
              </a:rPr>
              <a:t>Ивлева М.Н.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55976" y="6488668"/>
            <a:ext cx="7344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2021г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www.topoboi.com/pic/201411/1920x1080/topoboi.com-498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188640"/>
            <a:ext cx="493204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История</a:t>
            </a:r>
            <a:r>
              <a:rPr lang="ru-RU" sz="2800" dirty="0"/>
              <a:t> </a:t>
            </a:r>
            <a:r>
              <a:rPr lang="ru-RU" sz="2800" b="1" dirty="0"/>
              <a:t>лука</a:t>
            </a:r>
            <a:r>
              <a:rPr lang="ru-RU" sz="2800" dirty="0"/>
              <a:t> берет свое начало с древних времен</a:t>
            </a:r>
            <a:r>
              <a:rPr lang="ru-RU" sz="2800" dirty="0" smtClean="0"/>
              <a:t>.</a:t>
            </a:r>
          </a:p>
          <a:p>
            <a:r>
              <a:rPr lang="ru-RU" sz="2800" dirty="0" smtClean="0"/>
              <a:t> </a:t>
            </a:r>
            <a:r>
              <a:rPr lang="ru-RU" sz="2800" dirty="0"/>
              <a:t>Согласно мнению археологов</a:t>
            </a:r>
            <a:r>
              <a:rPr lang="ru-RU" sz="2800" dirty="0" smtClean="0"/>
              <a:t>,</a:t>
            </a:r>
          </a:p>
          <a:p>
            <a:r>
              <a:rPr lang="ru-RU" sz="2800" dirty="0" smtClean="0"/>
              <a:t> </a:t>
            </a:r>
            <a:r>
              <a:rPr lang="ru-RU" sz="2800" dirty="0"/>
              <a:t>основанном на результатах большого </a:t>
            </a:r>
            <a:r>
              <a:rPr lang="ru-RU" sz="2800" dirty="0" smtClean="0"/>
              <a:t>количества</a:t>
            </a:r>
          </a:p>
          <a:p>
            <a:r>
              <a:rPr lang="ru-RU" sz="2800" dirty="0" smtClean="0"/>
              <a:t> </a:t>
            </a:r>
            <a:r>
              <a:rPr lang="ru-RU" sz="2800" dirty="0"/>
              <a:t>исследований, упоминания о </a:t>
            </a:r>
            <a:r>
              <a:rPr lang="ru-RU" sz="2800" b="1" dirty="0"/>
              <a:t>луке</a:t>
            </a:r>
            <a:r>
              <a:rPr lang="ru-RU" sz="2800" dirty="0"/>
              <a:t> появились около пяти </a:t>
            </a:r>
            <a:r>
              <a:rPr lang="ru-RU" sz="2800" dirty="0" smtClean="0"/>
              <a:t>тысяч</a:t>
            </a:r>
          </a:p>
          <a:p>
            <a:r>
              <a:rPr lang="ru-RU" sz="2800" dirty="0" smtClean="0"/>
              <a:t> </a:t>
            </a:r>
            <a:r>
              <a:rPr lang="ru-RU" sz="2800" dirty="0"/>
              <a:t>лет назад в Древнем Египте, Риме и Греции еще до появления письменности.</a:t>
            </a:r>
          </a:p>
        </p:txBody>
      </p:sp>
      <p:pic>
        <p:nvPicPr>
          <p:cNvPr id="4098" name="Picture 2" descr="https://avatars.mds.yandex.net/get-zen_doc/18497/pub_5aa8c3a5c89010b45c598781_5aa8c4c7ad0f228a7ef0e727/scale_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0"/>
            <a:ext cx="399593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www.topoboi.com/pic/201411/1920x1080/topoboi.com-498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2" name="Picture 2" descr="https://avatars.mds.yandex.net/get-zen_doc/34175/pub_5ab18fd69d5cb34819a4ad61_5ab18fd9fd96b199a55120cf/scale_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"/>
            <a:ext cx="3995936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0" y="18864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Обычный репчатый</a:t>
            </a:r>
          </a:p>
          <a:p>
            <a:r>
              <a:rPr lang="ru-RU" dirty="0"/>
              <a:t>Это самый распространенный вид лука, который выращивают во всем мире и чаще всего используют в кулинарии.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1268760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Красный</a:t>
            </a:r>
            <a:r>
              <a:rPr lang="ru-RU" dirty="0"/>
              <a:t> </a:t>
            </a:r>
            <a:r>
              <a:rPr lang="ru-RU" b="1" dirty="0"/>
              <a:t>лук</a:t>
            </a:r>
            <a:r>
              <a:rPr lang="ru-RU" dirty="0"/>
              <a:t> – источник большого количества витаминов и минералов. Он обладает отличными вкусовыми характеристиками, используется для приготовления разнообразных блюд и благотворно влияет на человеческий организм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0" y="321297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Белый лук </a:t>
            </a:r>
            <a:r>
              <a:rPr lang="ru-RU" dirty="0"/>
              <a:t>в отличие от обычного имеет нотки сладости во вкусе, а горечь практически отсутствует. </a:t>
            </a:r>
            <a:r>
              <a:rPr lang="ru-RU" dirty="0" smtClean="0"/>
              <a:t>Он </a:t>
            </a:r>
            <a:r>
              <a:rPr lang="ru-RU" dirty="0"/>
              <a:t>богат железом, витаминами, эфирными маслами и минеральной солью. 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0" y="4581128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/>
              <a:t>Лук-шалот </a:t>
            </a:r>
            <a:r>
              <a:rPr lang="ru-RU" dirty="0"/>
              <a:t>прекрасно подходит для тех, кто следит за своим здоровьем </a:t>
            </a:r>
            <a:r>
              <a:rPr lang="ru-RU" dirty="0" smtClean="0"/>
              <a:t>.</a:t>
            </a:r>
            <a:r>
              <a:rPr lang="ru-RU" dirty="0"/>
              <a:t> </a:t>
            </a:r>
            <a:r>
              <a:rPr lang="ru-RU" dirty="0" smtClean="0"/>
              <a:t>Он</a:t>
            </a:r>
            <a:r>
              <a:rPr lang="ru-RU" dirty="0"/>
              <a:t> </a:t>
            </a:r>
            <a:r>
              <a:rPr lang="ru-RU" dirty="0" smtClean="0"/>
              <a:t>растет </a:t>
            </a:r>
            <a:r>
              <a:rPr lang="ru-RU" dirty="0"/>
              <a:t>кустами, в которых может быть до 20 головок. Они имеют округлую или овально-цилиндрическую форму</a:t>
            </a:r>
            <a:r>
              <a:rPr lang="ru-RU" dirty="0" smtClean="0"/>
              <a:t>.</a:t>
            </a:r>
            <a:r>
              <a:rPr lang="ru-RU" dirty="0"/>
              <a:t> Мякоть у луковиц очень сочная, мягкая и сахаристая на вкус.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www.topoboi.com/pic/201411/1920x1080/topoboi.com-498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835696" y="0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/>
              <a:t>Состав лука</a:t>
            </a:r>
            <a:endParaRPr lang="ru-RU" sz="54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1052736"/>
            <a:ext cx="428396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/>
              <a:t>14% сахара</a:t>
            </a:r>
          </a:p>
          <a:p>
            <a:r>
              <a:rPr lang="ru-RU" sz="4000" dirty="0" smtClean="0"/>
              <a:t>5% белков</a:t>
            </a:r>
          </a:p>
          <a:p>
            <a:r>
              <a:rPr lang="ru-RU" sz="4000" dirty="0" smtClean="0"/>
              <a:t>1% минеральных солей</a:t>
            </a:r>
            <a:endParaRPr lang="ru-RU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5724128" y="1196752"/>
            <a:ext cx="34198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Витамины </a:t>
            </a:r>
            <a:r>
              <a:rPr lang="en-US" sz="3600" dirty="0" smtClean="0"/>
              <a:t>C</a:t>
            </a:r>
            <a:r>
              <a:rPr lang="uk-UA" sz="3600" dirty="0" smtClean="0"/>
              <a:t>,</a:t>
            </a:r>
            <a:r>
              <a:rPr lang="en-US" sz="3600" dirty="0" smtClean="0"/>
              <a:t>B</a:t>
            </a:r>
            <a:endParaRPr lang="uk-UA" sz="3600" dirty="0" smtClean="0"/>
          </a:p>
          <a:p>
            <a:r>
              <a:rPr lang="uk-UA" sz="3600" dirty="0" smtClean="0"/>
              <a:t>Каротин</a:t>
            </a:r>
          </a:p>
          <a:p>
            <a:r>
              <a:rPr lang="uk-UA" sz="3600" dirty="0" smtClean="0"/>
              <a:t>Эфирные масла</a:t>
            </a:r>
          </a:p>
          <a:p>
            <a:r>
              <a:rPr lang="uk-UA" sz="3600" dirty="0" smtClean="0"/>
              <a:t>Фитонциды</a:t>
            </a:r>
            <a:endParaRPr lang="ru-RU" sz="3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www.topoboi.com/pic/201411/1920x1080/topoboi.com-498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555776" y="0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Строение лука</a:t>
            </a:r>
            <a:endParaRPr lang="ru-RU" sz="4000" b="1" dirty="0"/>
          </a:p>
        </p:txBody>
      </p:sp>
      <p:pic>
        <p:nvPicPr>
          <p:cNvPr id="14338" name="Picture 2" descr="http://ebiology.ru/wp-content/uploads/2016/02/544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052736"/>
            <a:ext cx="4139952" cy="5805264"/>
          </a:xfrm>
          <a:prstGeom prst="rect">
            <a:avLst/>
          </a:prstGeom>
          <a:noFill/>
        </p:spPr>
      </p:pic>
      <p:pic>
        <p:nvPicPr>
          <p:cNvPr id="14342" name="Picture 6" descr="https://yt3.ggpht.com/a/AATXAJzBeH9VlqzHcW-OVhBLNLFSx4oV2LYe_BEPcIvIlA=s900-c-k-c0xffffffff-no-rj-m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1052736"/>
            <a:ext cx="3995936" cy="58052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www.topoboi.com/pic/201411/1920x1080/topoboi.com-498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83568" y="0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Выращивание лука на подоконнике</a:t>
            </a:r>
            <a:endParaRPr lang="ru-RU" sz="3600" b="1" dirty="0"/>
          </a:p>
        </p:txBody>
      </p:sp>
      <p:pic>
        <p:nvPicPr>
          <p:cNvPr id="13314" name="Picture 2" descr="https://irecommend.ru/sites/default/files/imagecache/copyright1/user-images/685970/oUeGuTaNqDXg0vfI2N03fg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64704"/>
            <a:ext cx="4283968" cy="6093296"/>
          </a:xfrm>
          <a:prstGeom prst="rect">
            <a:avLst/>
          </a:prstGeom>
          <a:noFill/>
        </p:spPr>
      </p:pic>
      <p:pic>
        <p:nvPicPr>
          <p:cNvPr id="13316" name="Picture 4" descr="https://ds05.infourok.ru/uploads/ex/06dc/000dfd13-15df1e89/hello_html_560a5b6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45724" y="764704"/>
            <a:ext cx="4198276" cy="60932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www.topoboi.com/pic/201411/1920x1080/topoboi.com-498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331640" y="0"/>
            <a:ext cx="71287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/>
              <a:t>Фаза развития лука</a:t>
            </a:r>
            <a:endParaRPr lang="ru-RU" sz="5400" b="1" dirty="0"/>
          </a:p>
        </p:txBody>
      </p:sp>
      <p:pic>
        <p:nvPicPr>
          <p:cNvPr id="1026" name="Picture 2" descr="C:\Users\777\Desktop\img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08721"/>
            <a:ext cx="9144000" cy="5949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www.topoboi.com/pic/201411/1920x1080/topoboi.com-498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771800" y="0"/>
            <a:ext cx="3816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/>
              <a:t>Гипотеза</a:t>
            </a:r>
            <a:endParaRPr lang="ru-RU" sz="4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187624" y="1412776"/>
            <a:ext cx="655272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/>
              <a:t>Если я изучу целебные свойства лука , то смогу использовать их при лечении заболеваний</a:t>
            </a:r>
            <a:endParaRPr lang="ru-RU" sz="4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www.topoboi.com/pic/201411/1920x1080/topoboi.com-498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Блок-схема: знак завершения 6"/>
          <p:cNvSpPr/>
          <p:nvPr/>
        </p:nvSpPr>
        <p:spPr>
          <a:xfrm>
            <a:off x="3203848" y="1196752"/>
            <a:ext cx="2376264" cy="1008112"/>
          </a:xfrm>
          <a:prstGeom prst="flowChartTerminator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3491880" y="1268760"/>
            <a:ext cx="18722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Заживляет раны, язвы и легкие ожоги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043608" y="0"/>
            <a:ext cx="66967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/>
              <a:t>Лук и народная медицина</a:t>
            </a:r>
            <a:endParaRPr lang="ru-RU" sz="4400" b="1" dirty="0"/>
          </a:p>
        </p:txBody>
      </p:sp>
      <p:sp>
        <p:nvSpPr>
          <p:cNvPr id="10" name="Блок-схема: знак завершения 9"/>
          <p:cNvSpPr/>
          <p:nvPr/>
        </p:nvSpPr>
        <p:spPr>
          <a:xfrm>
            <a:off x="467544" y="2708920"/>
            <a:ext cx="2376264" cy="1008112"/>
          </a:xfrm>
          <a:prstGeom prst="flowChartTerminator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знак завершения 10"/>
          <p:cNvSpPr/>
          <p:nvPr/>
        </p:nvSpPr>
        <p:spPr>
          <a:xfrm>
            <a:off x="6300192" y="2780928"/>
            <a:ext cx="2376264" cy="1008112"/>
          </a:xfrm>
          <a:prstGeom prst="flowChartTerminator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знак завершения 11"/>
          <p:cNvSpPr/>
          <p:nvPr/>
        </p:nvSpPr>
        <p:spPr>
          <a:xfrm>
            <a:off x="1259632" y="4653136"/>
            <a:ext cx="2376264" cy="1008112"/>
          </a:xfrm>
          <a:prstGeom prst="flowChartTerminator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5292080" y="4653136"/>
            <a:ext cx="2376264" cy="1008112"/>
          </a:xfrm>
          <a:prstGeom prst="flowChartTerminator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467544" y="2780928"/>
            <a:ext cx="24275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От гриппа , насморка, </a:t>
            </a:r>
          </a:p>
          <a:p>
            <a:r>
              <a:rPr lang="ru-RU" b="1" dirty="0" smtClean="0"/>
              <a:t>воспаления горла , </a:t>
            </a:r>
          </a:p>
          <a:p>
            <a:pPr algn="ctr"/>
            <a:r>
              <a:rPr lang="ru-RU" b="1" dirty="0" smtClean="0"/>
              <a:t>кашля</a:t>
            </a:r>
            <a:endParaRPr lang="ru-RU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1475656" y="4725144"/>
            <a:ext cx="20162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От укусов пчёл , оводов,</a:t>
            </a:r>
          </a:p>
          <a:p>
            <a:pPr algn="ctr"/>
            <a:r>
              <a:rPr lang="ru-RU" b="1" dirty="0" smtClean="0"/>
              <a:t>комаров</a:t>
            </a:r>
            <a:endParaRPr lang="ru-RU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5436096" y="4653136"/>
            <a:ext cx="21602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Способствует росту и укреплению волос</a:t>
            </a:r>
            <a:endParaRPr lang="ru-RU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6300192" y="2852936"/>
            <a:ext cx="24482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Помогает при головной и зубной боли</a:t>
            </a:r>
            <a:endParaRPr lang="ru-RU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www.topoboi.com/pic/201411/1920x1080/topoboi.com-498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547664" y="0"/>
            <a:ext cx="6120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Народные поговорки и пословицы о луке</a:t>
            </a:r>
            <a:endParaRPr lang="ru-RU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619672" y="1556792"/>
            <a:ext cx="583264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Лук - от семи недуг</a:t>
            </a:r>
          </a:p>
          <a:p>
            <a:pPr algn="ctr"/>
            <a:r>
              <a:rPr lang="ru-RU" sz="3200" dirty="0" smtClean="0"/>
              <a:t>Лук да баня все правят</a:t>
            </a:r>
          </a:p>
          <a:p>
            <a:pPr algn="ctr"/>
            <a:r>
              <a:rPr lang="ru-RU" sz="3200" dirty="0" smtClean="0"/>
              <a:t>Лук во щах – и голод  прощай</a:t>
            </a:r>
          </a:p>
          <a:p>
            <a:pPr algn="ctr"/>
            <a:r>
              <a:rPr lang="ru-RU" sz="3200" dirty="0" smtClean="0"/>
              <a:t>Попросту , без луку , на крестьянскую руку</a:t>
            </a:r>
          </a:p>
          <a:p>
            <a:pPr algn="ctr"/>
            <a:r>
              <a:rPr lang="ru-RU" sz="3200" dirty="0" smtClean="0"/>
              <a:t>Кто ест лук , тот избавлен от мук</a:t>
            </a:r>
          </a:p>
          <a:p>
            <a:pPr algn="ctr"/>
            <a:endParaRPr lang="ru-RU" sz="3200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www.topoboi.com/pic/201411/1920x1080/topoboi.com-498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43608" y="1988840"/>
            <a:ext cx="77768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Спасибо за внимание!!</a:t>
            </a:r>
            <a:endParaRPr lang="ru-RU" sz="5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196</Words>
  <Application>Microsoft Office PowerPoint</Application>
  <PresentationFormat>Экран (4:3)</PresentationFormat>
  <Paragraphs>45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Тема: «Лук-здоровья друг»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Лук-здоровья друг</dc:title>
  <dc:creator>777</dc:creator>
  <cp:lastModifiedBy>777</cp:lastModifiedBy>
  <cp:revision>22</cp:revision>
  <dcterms:created xsi:type="dcterms:W3CDTF">2021-01-26T18:17:36Z</dcterms:created>
  <dcterms:modified xsi:type="dcterms:W3CDTF">2021-01-27T19:25:17Z</dcterms:modified>
</cp:coreProperties>
</file>