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7" r:id="rId4"/>
    <p:sldId id="278" r:id="rId5"/>
    <p:sldId id="277" r:id="rId6"/>
    <p:sldId id="261" r:id="rId7"/>
    <p:sldId id="283" r:id="rId8"/>
    <p:sldId id="284" r:id="rId9"/>
    <p:sldId id="274" r:id="rId10"/>
    <p:sldId id="273" r:id="rId11"/>
    <p:sldId id="260" r:id="rId12"/>
    <p:sldId id="285" r:id="rId13"/>
    <p:sldId id="281" r:id="rId14"/>
    <p:sldId id="282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2" d="100"/>
          <a:sy n="62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Лист1!$A$2:$A$5</c:f>
              <c:strCache>
                <c:ptCount val="4"/>
                <c:pt idx="0">
                  <c:v>Человеческий организм</c:v>
                </c:pt>
                <c:pt idx="1">
                  <c:v>Помощники здоровья</c:v>
                </c:pt>
                <c:pt idx="2">
                  <c:v>Наличие привычки к ЗОЖ</c:v>
                </c:pt>
                <c:pt idx="3">
                  <c:v>Зависимость здоровья от окруж.среды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Лист1!$A$2:$A$5</c:f>
              <c:strCache>
                <c:ptCount val="4"/>
                <c:pt idx="0">
                  <c:v>Человеческий организм</c:v>
                </c:pt>
                <c:pt idx="1">
                  <c:v>Помощники здоровья</c:v>
                </c:pt>
                <c:pt idx="2">
                  <c:v>Наличие привычки к ЗОЖ</c:v>
                </c:pt>
                <c:pt idx="3">
                  <c:v>Зависимость здоровья от окруж.среды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13</c:v>
                </c:pt>
                <c:pt idx="1">
                  <c:v>13</c:v>
                </c:pt>
                <c:pt idx="2">
                  <c:v>7</c:v>
                </c:pt>
                <c:pt idx="3">
                  <c:v>18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0.0278391976915218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047112488401037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ru-RU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Лист1!$A$2:$A$5</c:f>
              <c:strCache>
                <c:ptCount val="4"/>
                <c:pt idx="0">
                  <c:v>Человеческий организм</c:v>
                </c:pt>
                <c:pt idx="1">
                  <c:v>Помощники здоровья</c:v>
                </c:pt>
                <c:pt idx="2">
                  <c:v>Наличие привычки к ЗОЖ</c:v>
                </c:pt>
                <c:pt idx="3">
                  <c:v>Зависимость здоровья от окруж.среды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9</c:v>
                </c:pt>
                <c:pt idx="2">
                  <c:v>16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8857600"/>
        <c:axId val="148859136"/>
      </c:barChart>
      <c:catAx>
        <c:axId val="1488576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48859136"/>
        <c:crosses val="autoZero"/>
        <c:auto val="1"/>
        <c:lblAlgn val="ctr"/>
        <c:lblOffset val="100"/>
        <c:noMultiLvlLbl val="0"/>
      </c:catAx>
      <c:valAx>
        <c:axId val="1488591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48857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txPr>
        <a:bodyPr rot="0" spcFirstLastPara="0" vertOverflow="ellipsis" vert="horz" wrap="square" anchor="ctr" anchorCtr="1"/>
        <a:lstStyle/>
        <a:p>
          <a:pPr>
            <a:defRPr lang="ru-RU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7d4a07ba-72be-4cba-a2ac-f0d86afb5e86}"/>
      </c:ext>
    </c:extLst>
  </c:chart>
  <c:txPr>
    <a:bodyPr/>
    <a:lstStyle/>
    <a:p>
      <a:pPr>
        <a:defRPr lang="ru-RU"/>
      </a:pPr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3568" y="1052736"/>
            <a:ext cx="7772400" cy="1470025"/>
          </a:xfrm>
        </p:spPr>
        <p:txBody>
          <a:bodyPr/>
          <a:lstStyle>
            <a:lvl1pPr>
              <a:defRPr b="1" baseline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smtClean="0"/>
              <a:t>МЫ ЗА ЗДОРОВЫЙ </a:t>
            </a:r>
            <a:br>
              <a:rPr lang="ru-RU" dirty="0" smtClean="0"/>
            </a:br>
            <a:r>
              <a:rPr lang="ru-RU" dirty="0" smtClean="0"/>
              <a:t>ОБРАЗ ЖИЗНИ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58112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372200" y="6492875"/>
            <a:ext cx="2771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©Рассохина Г.В. </a:t>
            </a:r>
            <a:r>
              <a:rPr lang="en-US" dirty="0" smtClean="0"/>
              <a:t>http://pedsovet.su/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23528" y="260648"/>
            <a:ext cx="8568952" cy="62646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  <p:pic>
        <p:nvPicPr>
          <p:cNvPr id="8" name="Рисунок 7" descr="4bb97ff07cca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479739" y="927100"/>
            <a:ext cx="2664261" cy="5334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700" y="1587500"/>
            <a:ext cx="8229600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  <a:endParaRPr lang="ru-RU" dirty="0" smtClean="0"/>
          </a:p>
          <a:p>
            <a:pPr lvl="1"/>
            <a:r>
              <a:rPr lang="ru-RU" dirty="0" smtClean="0"/>
              <a:t>Второй уровень</a:t>
            </a:r>
            <a:endParaRPr lang="ru-RU" dirty="0" smtClean="0"/>
          </a:p>
          <a:p>
            <a:pPr lvl="2"/>
            <a:r>
              <a:rPr lang="ru-RU" dirty="0" smtClean="0"/>
              <a:t>Третий уровень</a:t>
            </a:r>
            <a:endParaRPr lang="ru-RU" dirty="0" smtClean="0"/>
          </a:p>
          <a:p>
            <a:pPr lvl="3"/>
            <a:r>
              <a:rPr lang="ru-RU" dirty="0" smtClean="0"/>
              <a:t>Четвертый уровень</a:t>
            </a:r>
            <a:endParaRPr lang="ru-RU" dirty="0" smtClean="0"/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05110753ae9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7978"/>
            <a:ext cx="9144000" cy="68020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4299" y="4508500"/>
            <a:ext cx="7110413" cy="1260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3499" y="3111500"/>
            <a:ext cx="7161213" cy="12954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323528" y="260648"/>
            <a:ext cx="8568952" cy="6264696"/>
          </a:xfrm>
          <a:prstGeom prst="roundRect">
            <a:avLst/>
          </a:prstGeom>
          <a:solidFill>
            <a:srgbClr val="FFFFCC"/>
          </a:solidFill>
          <a:ln w="76200">
            <a:solidFill>
              <a:srgbClr val="FFC00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banner_alarm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1852464" cy="18524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158638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  <a:endParaRPr lang="ru-RU" dirty="0" smtClean="0"/>
          </a:p>
          <a:p>
            <a:pPr lvl="1"/>
            <a:r>
              <a:rPr lang="ru-RU" dirty="0" smtClean="0"/>
              <a:t>Второй уровень</a:t>
            </a:r>
            <a:endParaRPr lang="ru-RU" dirty="0" smtClean="0"/>
          </a:p>
          <a:p>
            <a:pPr lvl="2"/>
            <a:r>
              <a:rPr lang="ru-RU" dirty="0" smtClean="0"/>
              <a:t>Третий уровень</a:t>
            </a:r>
            <a:endParaRPr lang="ru-RU" dirty="0" smtClean="0"/>
          </a:p>
          <a:p>
            <a:pPr lvl="3"/>
            <a:r>
              <a:rPr lang="ru-RU" dirty="0" smtClean="0"/>
              <a:t>Четвертый уровень</a:t>
            </a:r>
            <a:endParaRPr lang="ru-RU" dirty="0" smtClean="0"/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10" name="Рисунок 9" descr="animashki-deti-709_thumb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906468" y="4533900"/>
            <a:ext cx="1697782" cy="1890712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  <a:endParaRPr lang="ru-RU" dirty="0" smtClean="0"/>
          </a:p>
          <a:p>
            <a:pPr lvl="1"/>
            <a:r>
              <a:rPr lang="ru-RU" dirty="0" smtClean="0"/>
              <a:t>Второй уровень</a:t>
            </a:r>
            <a:endParaRPr lang="ru-RU" dirty="0" smtClean="0"/>
          </a:p>
          <a:p>
            <a:pPr lvl="2"/>
            <a:r>
              <a:rPr lang="ru-RU" dirty="0" smtClean="0"/>
              <a:t>Третий уровень</a:t>
            </a:r>
            <a:endParaRPr lang="ru-RU" dirty="0" smtClean="0"/>
          </a:p>
          <a:p>
            <a:pPr lvl="3"/>
            <a:r>
              <a:rPr lang="ru-RU" dirty="0" smtClean="0"/>
              <a:t>Четвертый уровень</a:t>
            </a:r>
            <a:endParaRPr lang="ru-RU" dirty="0" smtClean="0"/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 Образец текста</a:t>
            </a:r>
            <a:endParaRPr lang="ru-RU" dirty="0" smtClean="0"/>
          </a:p>
          <a:p>
            <a:pPr lvl="1"/>
            <a:r>
              <a:rPr lang="ru-RU" dirty="0" smtClean="0"/>
              <a:t> Второй уровень</a:t>
            </a:r>
            <a:endParaRPr lang="ru-RU" dirty="0" smtClean="0"/>
          </a:p>
          <a:p>
            <a:pPr lvl="2"/>
            <a:r>
              <a:rPr lang="ru-RU" dirty="0" smtClean="0"/>
              <a:t> Третий уровень</a:t>
            </a:r>
            <a:endParaRPr lang="ru-RU" dirty="0" smtClean="0"/>
          </a:p>
          <a:p>
            <a:pPr lvl="3"/>
            <a:r>
              <a:rPr lang="ru-RU" dirty="0" smtClean="0"/>
              <a:t>Четвертый уровень</a:t>
            </a:r>
            <a:endParaRPr lang="ru-RU" dirty="0" smtClean="0"/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361856" y="6500367"/>
            <a:ext cx="2746648" cy="313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©Рассохина Г.В. </a:t>
            </a:r>
            <a:r>
              <a:rPr lang="en-US" dirty="0" smtClean="0"/>
              <a:t>http://pedsovet.su/</a:t>
            </a:r>
            <a:r>
              <a:rPr lang="ru-RU" dirty="0" smtClean="0"/>
              <a:t> </a:t>
            </a:r>
            <a:endParaRPr lang="ru-RU" dirty="0" smtClean="0"/>
          </a:p>
          <a:p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rgbClr val="0000FF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Ø"/>
        <a:defRPr sz="3200" kern="1200">
          <a:solidFill>
            <a:srgbClr val="0000FF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anose="05000000000000000000" pitchFamily="2" charset="2"/>
        <a:buChar char="v"/>
        <a:defRPr sz="2800" kern="1200">
          <a:solidFill>
            <a:srgbClr val="0000FF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anose="05000000000000000000" pitchFamily="2" charset="2"/>
        <a:buChar char="ü"/>
        <a:defRPr sz="2400" kern="1200">
          <a:solidFill>
            <a:srgbClr val="0000FF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2000" kern="1200">
          <a:solidFill>
            <a:srgbClr val="0000FF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00FF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98537" y="5735245"/>
            <a:ext cx="6012160" cy="1122755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002060"/>
                </a:solidFill>
              </a:rPr>
              <a:t>Матвеева Елена Сергеевна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ru-RU" sz="2000" dirty="0" smtClean="0"/>
            </a:br>
            <a:br>
              <a:rPr lang="ru-RU" sz="2000" dirty="0" smtClean="0"/>
            </a:br>
            <a:r>
              <a:rPr lang="ru-RU" sz="3200" dirty="0" smtClean="0"/>
              <a:t>Тема: Организация взаимодействия семьи и ДОО по формированию здорового образа жизни детей дошкольного возраста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548640"/>
            <a:ext cx="8229600" cy="556482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Цель исследования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ru-RU" sz="2800" dirty="0" smtClean="0"/>
              <a:t>изучение особенностей формирования представлений о русском  народном костюме  у детей среднего дошкольного возраста посредством художественной литературы в условиях ДОУ.</a:t>
            </a:r>
            <a:endParaRPr lang="ru-RU" sz="2800" dirty="0" smtClean="0"/>
          </a:p>
          <a:p>
            <a:pPr algn="just"/>
            <a:endParaRPr lang="ru-RU" sz="2800" dirty="0" smtClean="0"/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Объект  исследования</a:t>
            </a:r>
            <a:r>
              <a:rPr lang="ru-RU" sz="2800" dirty="0" smtClean="0">
                <a:solidFill>
                  <a:srgbClr val="002060"/>
                </a:solidFill>
              </a:rPr>
              <a:t>  </a:t>
            </a:r>
            <a:r>
              <a:rPr lang="ru-RU" sz="2800" dirty="0" smtClean="0"/>
              <a:t>–  процесс  формирования  представлений  о русском  народном костюме  у детей среднего дошкольного возраста посредством художественной литературы в условиях ДОУ.</a:t>
            </a:r>
            <a:endParaRPr lang="ru-RU" sz="2800" dirty="0" smtClean="0"/>
          </a:p>
          <a:p>
            <a:pPr algn="just"/>
            <a:endParaRPr lang="ru-RU" sz="2800" dirty="0" smtClean="0"/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Предмет  исследования</a:t>
            </a:r>
            <a:r>
              <a:rPr lang="ru-RU" sz="2800" dirty="0" smtClean="0">
                <a:solidFill>
                  <a:srgbClr val="002060"/>
                </a:solidFill>
              </a:rPr>
              <a:t>  </a:t>
            </a:r>
            <a:r>
              <a:rPr lang="ru-RU" sz="2800" dirty="0" smtClean="0"/>
              <a:t>–  художественная  литература  как  средство формирования  представлений  о  русском  народном костюме  у детей среднего дошкольного возраста.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137" y="545910"/>
            <a:ext cx="8315007" cy="1041590"/>
          </a:xfrm>
        </p:spPr>
        <p:txBody>
          <a:bodyPr>
            <a:noAutofit/>
          </a:bodyPr>
          <a:lstStyle/>
          <a:p>
            <a:r>
              <a:rPr lang="ru-RU" sz="3600" dirty="0" smtClean="0"/>
              <a:t>Задачи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340" y="1480782"/>
            <a:ext cx="7419340" cy="4175481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2800" dirty="0" smtClean="0"/>
              <a:t>Раскрыть современные идеи, концепты, формы взаимодействия семьи и дошкольной образовательной организации и методологические подходы к проблеме формирования здорового образа жизни детей дошкольного возраста.</a:t>
            </a:r>
            <a:endParaRPr lang="ru-RU" sz="2800" dirty="0" smtClean="0"/>
          </a:p>
          <a:p>
            <a:pPr lvl="0"/>
            <a:r>
              <a:rPr lang="ru-RU" sz="2800" dirty="0" smtClean="0"/>
              <a:t>Обосновать механизмы преемственности и согласованности воспитательных воздействий семьи и ДОО в процессе формирования основ здорового образа жизни у дошкольников.</a:t>
            </a:r>
            <a:endParaRPr lang="ru-RU" sz="2800" dirty="0" smtClean="0"/>
          </a:p>
          <a:p>
            <a:pPr lvl="0"/>
            <a:r>
              <a:rPr lang="ru-RU" sz="2800" dirty="0" smtClean="0"/>
              <a:t>Разработать и экспериментально обосновать комплекс мероприятий по взаимодействию педагогов и родителей в формировании основ здорового образа жизни детей дошкольного возраста.</a:t>
            </a:r>
            <a:endParaRPr lang="ru-RU" sz="2800" dirty="0" smtClean="0"/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188720"/>
            <a:ext cx="6824980" cy="49247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/>
              <a:t>Глава 1. Психолого-педагогические основы взаимодействия семьи и ДОО по формированию здорового образа жизни детей дошкольного возраста</a:t>
            </a:r>
            <a:endParaRPr lang="ru-RU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96240"/>
            <a:ext cx="8229600" cy="746760"/>
          </a:xfrm>
        </p:spPr>
        <p:txBody>
          <a:bodyPr>
            <a:noAutofit/>
          </a:bodyPr>
          <a:lstStyle/>
          <a:p>
            <a:r>
              <a:rPr lang="ru-RU" sz="2000" dirty="0"/>
              <a:t>Для решения данных задач используется модель взаимодействия ДОУ и родителей в приобщении дошкольников к здоровому образу жизни, где определены цель взаимодействия, принципы воспитания ребенка в ДОУ и семье, условия реализации модели.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5" name="Содержимое 4"/>
          <p:cNvPicPr>
            <a:picLocks noGrp="1"/>
          </p:cNvPicPr>
          <p:nvPr>
            <p:ph idx="4294967295"/>
          </p:nvPr>
        </p:nvPicPr>
        <p:blipFill>
          <a:blip r:embed="rId1" cstate="print"/>
          <a:srcRect l="15467" t="23288" r="13559" b="9564"/>
          <a:stretch>
            <a:fillRect/>
          </a:stretch>
        </p:blipFill>
        <p:spPr bwMode="auto">
          <a:xfrm>
            <a:off x="213360" y="1311593"/>
            <a:ext cx="8656320" cy="527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188720"/>
            <a:ext cx="6824980" cy="49247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/>
              <a:t>Глава 2. Экспериментальная работа по формированию здорового образа жизни детей дошкольного возраста в процессе взаимодействия семьи и ДОО</a:t>
            </a:r>
            <a:endParaRPr lang="ru-RU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Уровни </a:t>
            </a:r>
            <a:r>
              <a:rPr lang="ru-RU" sz="2800" dirty="0" smtClean="0"/>
              <a:t>сформированности основ здорового образа жизни у старших дошкольников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700" y="1587500"/>
            <a:ext cx="6992620" cy="482854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- высокий - ребенок имеет достаточно полные представления о собственном организме, знает и понимает взаимосвязь в системе «человек - окружающая среда», осознанно применяет данные знания в повседневной жизни, активно придерживается здорового образа жизни;</a:t>
            </a:r>
            <a:endParaRPr lang="ru-RU" dirty="0" smtClean="0"/>
          </a:p>
          <a:p>
            <a:r>
              <a:rPr lang="ru-RU" dirty="0" smtClean="0"/>
              <a:t>- средний - ребенок имеет представления о собственном организме, знает и понимает взаимозависимость человека и окружающей среды, но осознанно знания в повседневной жизни не применяет, понижен интерес к здоровьесберегающей деятельности;</a:t>
            </a:r>
            <a:endParaRPr lang="ru-RU" dirty="0" smtClean="0"/>
          </a:p>
          <a:p>
            <a:r>
              <a:rPr lang="ru-RU" dirty="0" smtClean="0"/>
              <a:t>- низкий - ребенок ориентируется в системе основ формирования здорового образа жизни, но не в полном объеме, нет осознанного применения этих знаний в повседневной жизни, отсутствует интерес к здоровьесберегающей деятельности.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137" y="545910"/>
            <a:ext cx="7588383" cy="1041590"/>
          </a:xfrm>
        </p:spPr>
        <p:txBody>
          <a:bodyPr>
            <a:noAutofit/>
          </a:bodyPr>
          <a:lstStyle/>
          <a:p>
            <a:r>
              <a:rPr lang="ru-RU" sz="2400" dirty="0" smtClean="0"/>
              <a:t>Изучение уровня сформированности основ здорового образа жизни детей дошкольного возраста</a:t>
            </a:r>
            <a:br>
              <a:rPr lang="ru-RU" sz="2400" dirty="0" smtClean="0"/>
            </a:br>
            <a:r>
              <a:rPr lang="ru-RU" sz="2400" dirty="0" smtClean="0"/>
              <a:t>(констатирующий этап, чел.)</a:t>
            </a: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82880" y="1755458"/>
          <a:ext cx="8229600" cy="4175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137" y="213360"/>
            <a:ext cx="8315007" cy="1374140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Содержание работы по формированию основ здорового образа жизни детей дошкольного возраста в процессе взаимодействия семьи и ДОО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615440"/>
            <a:ext cx="8229600" cy="4680903"/>
          </a:xfrm>
        </p:spPr>
        <p:txBody>
          <a:bodyPr>
            <a:normAutofit fontScale="62500" lnSpcReduction="20000"/>
          </a:bodyPr>
          <a:lstStyle/>
          <a:p>
            <a:r>
              <a:rPr lang="ru-RU" sz="2900" dirty="0" smtClean="0"/>
              <a:t>Фотовыставка  «</a:t>
            </a:r>
            <a:r>
              <a:rPr lang="ru-RU" sz="2900" dirty="0" smtClean="0"/>
              <a:t>Мы любим жизнь</a:t>
            </a:r>
            <a:r>
              <a:rPr lang="ru-RU" sz="2900" dirty="0" smtClean="0"/>
              <a:t>» (</a:t>
            </a:r>
            <a:r>
              <a:rPr lang="ru-RU" sz="2900" dirty="0" smtClean="0"/>
              <a:t>совместно с родителями</a:t>
            </a:r>
            <a:r>
              <a:rPr lang="ru-RU" sz="2900" dirty="0" smtClean="0"/>
              <a:t>)</a:t>
            </a:r>
            <a:r>
              <a:rPr lang="ru-RU" sz="2900" dirty="0" smtClean="0"/>
              <a:t> </a:t>
            </a:r>
            <a:endParaRPr lang="ru-RU" sz="2900" dirty="0" smtClean="0"/>
          </a:p>
          <a:p>
            <a:r>
              <a:rPr lang="ru-RU" sz="2900" dirty="0" smtClean="0"/>
              <a:t>Родительское </a:t>
            </a:r>
            <a:r>
              <a:rPr lang="ru-RU" sz="2900" dirty="0" smtClean="0"/>
              <a:t>собрание «</a:t>
            </a:r>
            <a:r>
              <a:rPr lang="ru-RU" sz="2900" dirty="0" err="1" smtClean="0"/>
              <a:t>Здоровьесберегающие</a:t>
            </a:r>
            <a:r>
              <a:rPr lang="ru-RU" sz="2900" dirty="0" smtClean="0"/>
              <a:t> технологии в ДОО</a:t>
            </a:r>
            <a:r>
              <a:rPr lang="ru-RU" sz="2900" dirty="0" smtClean="0"/>
              <a:t>»</a:t>
            </a:r>
            <a:endParaRPr lang="ru-RU" sz="2900" dirty="0" smtClean="0"/>
          </a:p>
          <a:p>
            <a:r>
              <a:rPr lang="ru-RU" sz="2900" dirty="0" smtClean="0"/>
              <a:t>Разработка буклетов «Мама, папа я здоровая семья» </a:t>
            </a:r>
            <a:endParaRPr lang="ru-RU" sz="2900" dirty="0" smtClean="0"/>
          </a:p>
          <a:p>
            <a:r>
              <a:rPr lang="ru-RU" sz="2900" dirty="0" smtClean="0"/>
              <a:t>«Прогулка в детском саду» совместно с родителями подбор игр и атрибутов в проведении </a:t>
            </a:r>
            <a:r>
              <a:rPr lang="ru-RU" sz="2900" dirty="0" smtClean="0"/>
              <a:t>прогулок</a:t>
            </a:r>
            <a:endParaRPr lang="ru-RU" sz="2900" dirty="0" smtClean="0"/>
          </a:p>
          <a:p>
            <a:r>
              <a:rPr lang="ru-RU" sz="2900" dirty="0" smtClean="0"/>
              <a:t>Совместное с родителями создание «Витаминного огорода</a:t>
            </a:r>
            <a:r>
              <a:rPr lang="ru-RU" sz="2900" dirty="0" smtClean="0"/>
              <a:t>»</a:t>
            </a:r>
            <a:endParaRPr lang="ru-RU" sz="2900" dirty="0" smtClean="0"/>
          </a:p>
          <a:p>
            <a:r>
              <a:rPr lang="ru-RU" sz="2900" dirty="0" smtClean="0"/>
              <a:t>Информационные стенды для родителей</a:t>
            </a:r>
            <a:endParaRPr lang="ru-RU" sz="2900" dirty="0" smtClean="0"/>
          </a:p>
          <a:p>
            <a:r>
              <a:rPr lang="ru-RU" sz="2900" dirty="0" smtClean="0"/>
              <a:t>Спортивный праздник с родителями «Если хочешь быть здоров…»</a:t>
            </a:r>
            <a:endParaRPr lang="ru-RU" sz="2900" dirty="0" smtClean="0"/>
          </a:p>
          <a:p>
            <a:r>
              <a:rPr lang="ru-RU" sz="2900" dirty="0" smtClean="0"/>
              <a:t>Подвижные игры и физические упражнения на прогулке </a:t>
            </a:r>
            <a:endParaRPr lang="ru-RU" sz="2900" dirty="0" smtClean="0"/>
          </a:p>
          <a:p>
            <a:r>
              <a:rPr lang="ru-RU" sz="2900" dirty="0" smtClean="0"/>
              <a:t>Школа родителей </a:t>
            </a:r>
            <a:endParaRPr lang="ru-RU" sz="2900" dirty="0" smtClean="0"/>
          </a:p>
          <a:p>
            <a:r>
              <a:rPr lang="ru-RU" sz="2900" dirty="0" smtClean="0"/>
              <a:t>«Семь шагов к ЗОЖ</a:t>
            </a:r>
            <a:r>
              <a:rPr lang="ru-RU" sz="2900" dirty="0" smtClean="0"/>
              <a:t>»</a:t>
            </a:r>
            <a:endParaRPr lang="ru-RU" sz="2900" dirty="0" smtClean="0"/>
          </a:p>
          <a:p>
            <a:r>
              <a:rPr lang="ru-RU" sz="2900" dirty="0" smtClean="0"/>
              <a:t>Проведение круглого стола для родителей «</a:t>
            </a:r>
            <a:r>
              <a:rPr lang="ru-RU" sz="2900" dirty="0" err="1" smtClean="0"/>
              <a:t>Игры-треннинги</a:t>
            </a:r>
            <a:r>
              <a:rPr lang="ru-RU" sz="2900" dirty="0" smtClean="0"/>
              <a:t> на подавление отрицательных эмоций, снятия агрессии и невротических состояний, коррекция поведения ребенка</a:t>
            </a:r>
            <a:r>
              <a:rPr lang="ru-RU" sz="2900" dirty="0" smtClean="0"/>
              <a:t>»</a:t>
            </a:r>
            <a:endParaRPr lang="ru-RU" sz="2900" dirty="0" smtClean="0"/>
          </a:p>
          <a:p>
            <a:r>
              <a:rPr lang="ru-RU" sz="2900" dirty="0" smtClean="0"/>
              <a:t>Спортивный праздник «Папа, мама, </a:t>
            </a:r>
            <a:r>
              <a:rPr lang="ru-RU" sz="2900" dirty="0" smtClean="0"/>
              <a:t>Я </a:t>
            </a:r>
            <a:r>
              <a:rPr lang="ru-RU" sz="2900" dirty="0" smtClean="0"/>
              <a:t>- спортивная семья» совместно с </a:t>
            </a:r>
            <a:r>
              <a:rPr lang="ru-RU" sz="2900" dirty="0" smtClean="0"/>
              <a:t>родителями</a:t>
            </a:r>
            <a:endParaRPr lang="ru-RU" sz="2900" dirty="0" smtClean="0"/>
          </a:p>
          <a:p>
            <a:r>
              <a:rPr lang="ru-RU" sz="2900" dirty="0" smtClean="0"/>
              <a:t>Семинар </a:t>
            </a:r>
            <a:r>
              <a:rPr lang="ru-RU" sz="2900" dirty="0" smtClean="0"/>
              <a:t>– практикум «Мы </a:t>
            </a:r>
            <a:r>
              <a:rPr lang="ru-RU" sz="2900" dirty="0" smtClean="0"/>
              <a:t>растем здоровыми»</a:t>
            </a:r>
            <a:endParaRPr lang="ru-RU" sz="29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"/>
            <a:ext cx="8229600" cy="1874521"/>
          </a:xfrm>
        </p:spPr>
        <p:txBody>
          <a:bodyPr>
            <a:normAutofit/>
          </a:bodyPr>
          <a:lstStyle/>
          <a:p>
            <a:r>
              <a:rPr lang="ru-RU" sz="2400" dirty="0"/>
              <a:t>Дошкольное учреждение преследует следующие задачи в работе с родителями в плане приобщения дошкольников к здоровому образу жизни.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700" y="1587500"/>
            <a:ext cx="7023100" cy="50114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1.Изучение запроса родителей.</a:t>
            </a:r>
            <a:br>
              <a:rPr lang="ru-RU" dirty="0"/>
            </a:br>
            <a:r>
              <a:rPr lang="ru-RU" dirty="0"/>
              <a:t>2.Ориентация семьи на воспитание здорового ребенка.</a:t>
            </a:r>
            <a:br>
              <a:rPr lang="ru-RU" dirty="0"/>
            </a:br>
            <a:r>
              <a:rPr lang="ru-RU" dirty="0"/>
              <a:t>3.Освоение родителями основ личностно-ориентированной педагогики и психологии общения с детьми, обеспечивающее эмоциональное благополучие и психическое здоровье детей.</a:t>
            </a:r>
            <a:br>
              <a:rPr lang="ru-RU" dirty="0"/>
            </a:br>
            <a:r>
              <a:rPr lang="ru-RU" dirty="0"/>
              <a:t>4.Формирование у родителей теоретических знаний, закрепление привычки и выработка потребности следовать здоровому образу жизни.</a:t>
            </a:r>
            <a:br>
              <a:rPr lang="ru-RU" dirty="0"/>
            </a:br>
            <a:r>
              <a:rPr lang="ru-RU" dirty="0"/>
              <a:t>5.Помощь в приобретении практических навыков элементарных приемов диагностики, методов сохранения и укрепления здоровья детей и взрослых.</a:t>
            </a:r>
            <a:br>
              <a:rPr lang="ru-RU" dirty="0"/>
            </a:br>
            <a:r>
              <a:rPr lang="ru-RU" dirty="0"/>
              <a:t>6.Обеспечение тесного сотрудничества и единых требований ДОУ и семьи в вопросах здоровья детей. </a:t>
            </a:r>
            <a:br>
              <a:rPr lang="ru-RU" dirty="0"/>
            </a:br>
            <a:r>
              <a:rPr lang="ru-RU" dirty="0"/>
              <a:t>7.Повышение педагогической культуры, педагогической компетентности родителей в воспитании здорового ребенка.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3360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Сравнительный анализ </a:t>
            </a:r>
            <a:r>
              <a:rPr lang="ru-RU" sz="2400" dirty="0" smtClean="0"/>
              <a:t>сформированности основ здорового образа жизни детей дошкольного возраста</a:t>
            </a:r>
            <a:endParaRPr lang="ru-RU" sz="24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1" cstate="print"/>
          <a:srcRect l="12238" t="26458" r="29116" b="35000"/>
          <a:stretch>
            <a:fillRect/>
          </a:stretch>
        </p:blipFill>
        <p:spPr bwMode="auto">
          <a:xfrm>
            <a:off x="69880" y="1630680"/>
            <a:ext cx="9074120" cy="416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7544" y="5943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Динамика уровня готовности педагогов к реализации комплекса мероприятий по формированию основ здорового образа жизни (%)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/>
          <a:srcRect l="9605" t="32500" r="52623" b="15208"/>
          <a:stretch>
            <a:fillRect/>
          </a:stretch>
        </p:blipFill>
        <p:spPr bwMode="auto">
          <a:xfrm>
            <a:off x="365760" y="1447800"/>
            <a:ext cx="7025640" cy="4851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2304" y="86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Динамика показателей готовности родителей к поддержке работы по формированию основ здорового образа жизни у детей в ДОУ (%)</a:t>
            </a:r>
            <a:br>
              <a:rPr lang="ru-RU" sz="2400" dirty="0" smtClean="0"/>
            </a:br>
            <a:br>
              <a:rPr lang="ru-RU" dirty="0" smtClean="0"/>
            </a:b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" cstate="print"/>
          <a:srcRect l="8560" t="36530" r="38974" b="18427"/>
          <a:stretch>
            <a:fillRect/>
          </a:stretch>
        </p:blipFill>
        <p:spPr bwMode="auto">
          <a:xfrm>
            <a:off x="362607" y="1718441"/>
            <a:ext cx="6826469" cy="387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318" y="313899"/>
            <a:ext cx="8229600" cy="420351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4741</Words>
  <Application>WPS Presentation</Application>
  <PresentationFormat>Экран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Arial</vt:lpstr>
      <vt:lpstr>SimSun</vt:lpstr>
      <vt:lpstr>Wingdings</vt:lpstr>
      <vt:lpstr>Times New Roman</vt:lpstr>
      <vt:lpstr>Courier New</vt:lpstr>
      <vt:lpstr>Microsoft YaHei</vt:lpstr>
      <vt:lpstr>Arial Unicode MS</vt:lpstr>
      <vt:lpstr>Calibri</vt:lpstr>
      <vt:lpstr>Тема Office</vt:lpstr>
      <vt:lpstr>Филиал СГПИ в г. Буденновске  ВЫПУСКНАЯ КВАЛИФИКАЦИОННАЯ РАБОТА  Тема: Организация взаимодействия семьи и ДОО по формированию здорового образа жизни детей дошкольного возраста</vt:lpstr>
      <vt:lpstr>PowerPoint 演示文稿</vt:lpstr>
      <vt:lpstr>Задачи </vt:lpstr>
      <vt:lpstr>PowerPoint 演示文稿</vt:lpstr>
      <vt:lpstr>Для решения данных задач используется модель взаимодействия ДОУ и родителей в приобщении дошкольников к здоровому образу жизни, где определены цель взаимодействия, принципы воспитания ребенка в ДОУ и семье, условия реализации модели. </vt:lpstr>
      <vt:lpstr>PowerPoint 演示文稿</vt:lpstr>
      <vt:lpstr>Уровни сформированности основ здорового образа жизни у старших дошкольников</vt:lpstr>
      <vt:lpstr>Изучение уровня сформированности основ здорового образа жизни детей дошкольного возраста (констатирующий этап, чел.)</vt:lpstr>
      <vt:lpstr>Содержание работы по формированию основ здорового образа жизни детей дошкольного возраста в процессе взаимодействия семьи и ДОО</vt:lpstr>
      <vt:lpstr>Дошкольное учреждение преследует следующие задачи в работе с родителями в плане приобщения дошкольников к здоровому образу жизни.</vt:lpstr>
      <vt:lpstr>Сравнительный анализ сформированности основ здорового образа жизни детей дошкольного возраста</vt:lpstr>
      <vt:lpstr>Динамика уровня готовности педагогов к реализации комплекса мероприятий по формированию основ здорового образа жизни (%) </vt:lpstr>
      <vt:lpstr>Динамика показателей готовности родителей к поддержке работы по формированию основ здорового образа жизни у детей в ДОУ (%) 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Galina.Rassohina</dc:creator>
  <cp:lastModifiedBy>ryzen</cp:lastModifiedBy>
  <cp:revision>28</cp:revision>
  <dcterms:created xsi:type="dcterms:W3CDTF">2014-08-01T19:25:00Z</dcterms:created>
  <dcterms:modified xsi:type="dcterms:W3CDTF">2025-08-19T06:57:01Z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CB355B4D719949CFB5EFFA5B53A23ECE_12</vt:lpwstr>
  </property>
  <property fmtid="{D5CDD505-2E9C-101B-9397-08002B2CF9AE}" pid="3" name="KSOProductBuildVer">
    <vt:lpwstr>1049-12.2.0.21931</vt:lpwstr>
  </property>
</Properties>
</file>