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3"/>
  </p:notesMasterIdLst>
  <p:handoutMasterIdLst>
    <p:handoutMasterId r:id="rId24"/>
  </p:handoutMasterIdLst>
  <p:sldIdLst>
    <p:sldId id="279" r:id="rId2"/>
    <p:sldId id="257" r:id="rId3"/>
    <p:sldId id="259" r:id="rId4"/>
    <p:sldId id="286" r:id="rId5"/>
    <p:sldId id="295" r:id="rId6"/>
    <p:sldId id="258" r:id="rId7"/>
    <p:sldId id="288" r:id="rId8"/>
    <p:sldId id="299" r:id="rId9"/>
    <p:sldId id="289" r:id="rId10"/>
    <p:sldId id="290" r:id="rId11"/>
    <p:sldId id="291" r:id="rId12"/>
    <p:sldId id="297" r:id="rId13"/>
    <p:sldId id="261" r:id="rId14"/>
    <p:sldId id="292" r:id="rId15"/>
    <p:sldId id="296" r:id="rId16"/>
    <p:sldId id="278" r:id="rId17"/>
    <p:sldId id="263" r:id="rId18"/>
    <p:sldId id="262" r:id="rId19"/>
    <p:sldId id="276" r:id="rId20"/>
    <p:sldId id="298" r:id="rId21"/>
    <p:sldId id="280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Омега" initials="О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253" autoAdjust="0"/>
    <p:restoredTop sz="94514" autoAdjust="0"/>
  </p:normalViewPr>
  <p:slideViewPr>
    <p:cSldViewPr>
      <p:cViewPr varScale="1">
        <p:scale>
          <a:sx n="83" d="100"/>
          <a:sy n="83" d="100"/>
        </p:scale>
        <p:origin x="1056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21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E8089A-030C-4776-B030-86F0F7639666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4450D-734D-4025-84B6-2E9A6D566A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3554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50472E-164E-4EF0-8C2A-D9EDC79330A6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AAD07A-6930-4545-9FC8-3CCF6D77C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644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2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5596" y="495851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Презентация на тему: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137612" y="2153767"/>
            <a:ext cx="648072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«100- </a:t>
            </a:r>
            <a:r>
              <a:rPr lang="ru-RU" sz="32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летие</a:t>
            </a:r>
            <a:r>
              <a:rPr lang="ru-RU" sz="48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ТАССР»</a:t>
            </a:r>
            <a:endParaRPr lang="ru-RU" sz="48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95936" y="4293096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Автор работы: </a:t>
            </a:r>
            <a:r>
              <a:rPr lang="ru-RU" dirty="0" smtClean="0"/>
              <a:t>Кочергина О.Ю..</a:t>
            </a:r>
            <a:endParaRPr lang="ru-RU" dirty="0" smtClean="0"/>
          </a:p>
          <a:p>
            <a:pPr algn="r"/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915816" y="5733256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г. </a:t>
            </a:r>
            <a:r>
              <a:rPr lang="ru-RU" dirty="0" smtClean="0"/>
              <a:t>Менделеевск.</a:t>
            </a:r>
          </a:p>
          <a:p>
            <a:pPr algn="ctr"/>
            <a:r>
              <a:rPr lang="ru-RU" dirty="0" smtClean="0"/>
              <a:t>    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71806"/>
            <a:ext cx="3317068" cy="23077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871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5013176"/>
            <a:ext cx="6984775" cy="1512168"/>
          </a:xfrm>
        </p:spPr>
        <p:txBody>
          <a:bodyPr/>
          <a:lstStyle/>
          <a:p>
            <a:pPr algn="ctr"/>
            <a:r>
              <a:rPr lang="ru-RU" sz="1400" dirty="0" smtClean="0"/>
              <a:t>27мая1920 года</a:t>
            </a:r>
            <a:r>
              <a:rPr lang="ru-RU" sz="1400" dirty="0"/>
              <a:t> </a:t>
            </a:r>
            <a:r>
              <a:rPr lang="ru-RU" sz="1400" dirty="0" smtClean="0"/>
              <a:t> </a:t>
            </a:r>
            <a:r>
              <a:rPr lang="ru-RU" sz="1400" dirty="0"/>
              <a:t>был подписан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Декрет об образовании Татарской Автономной Советской Социалистической Республики (ТАССР) председателем Совнаркома </a:t>
            </a:r>
            <a:r>
              <a:rPr lang="ru-RU" sz="1400" dirty="0" err="1" smtClean="0"/>
              <a:t>В.И.Лениным</a:t>
            </a:r>
            <a:r>
              <a:rPr lang="ru-RU" sz="1400" dirty="0" smtClean="0"/>
              <a:t>,  председателем Всероссийского Центрального Исполнительного комитета </a:t>
            </a:r>
            <a:r>
              <a:rPr lang="ru-RU" sz="1400" dirty="0" err="1" smtClean="0"/>
              <a:t>М.И.Калининым</a:t>
            </a:r>
            <a:r>
              <a:rPr lang="ru-RU" sz="1400" dirty="0" smtClean="0"/>
              <a:t> и секретарем ВЦИК А.С. Енукидзе.</a:t>
            </a:r>
            <a:endParaRPr lang="ru-RU" sz="1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96752"/>
            <a:ext cx="5225619" cy="34750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39552" y="26064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ИСТОРИЯ РЕСПУБЛИКИ ТАТАРСТАН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691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376738"/>
            <a:ext cx="3347863" cy="2507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Омега\Desktop\100 лет РТ\img7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68690"/>
            <a:ext cx="6120680" cy="45316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476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88641"/>
            <a:ext cx="2790786" cy="19416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1547664" y="188641"/>
            <a:ext cx="6408712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Период 1920-1940годы</a:t>
            </a:r>
            <a:b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</a:b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620689"/>
            <a:ext cx="4176464" cy="5509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B0F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Республика Татарстан</a:t>
            </a:r>
          </a:p>
          <a:p>
            <a:endParaRPr lang="ru-RU" sz="1100" dirty="0"/>
          </a:p>
          <a:p>
            <a:pPr indent="360000"/>
            <a:r>
              <a:rPr lang="ru-RU" sz="1100" dirty="0" smtClean="0"/>
              <a:t>Республика </a:t>
            </a:r>
            <a:r>
              <a:rPr lang="ru-RU" sz="1100" dirty="0"/>
              <a:t>Татарстан стала индустриально-аграрной республикой. Была проведена коллективизация. Успешно ликвидирована неграмотность основной массы населения. </a:t>
            </a:r>
          </a:p>
          <a:p>
            <a:pPr indent="360000"/>
            <a:r>
              <a:rPr lang="ru-RU" sz="1100" dirty="0"/>
              <a:t>За годы Советской власти ТАССР заново созданы промышленные предприятия машиностроения, химической , нефтяной, энергетической, легкой и пищевой промышленности. Ряд предприятий восстановлены и реконструированы.</a:t>
            </a:r>
          </a:p>
          <a:p>
            <a:pPr indent="360000"/>
            <a:r>
              <a:rPr lang="ru-RU" sz="1100" dirty="0"/>
              <a:t>   Во второй пятилетке (1933-1937гг.) построено и введено в действие 24 крупных предприятия. В </a:t>
            </a:r>
            <a:r>
              <a:rPr lang="ru-RU" sz="1100" dirty="0" smtClean="0"/>
              <a:t>их числе  </a:t>
            </a:r>
            <a:r>
              <a:rPr lang="ru-RU" sz="1100" dirty="0"/>
              <a:t>кондитерская фабрика им. Микояна, фабрика кинопленки. </a:t>
            </a:r>
            <a:r>
              <a:rPr lang="ru-RU" sz="1100" dirty="0" smtClean="0"/>
              <a:t>1931 </a:t>
            </a:r>
            <a:r>
              <a:rPr lang="ru-RU" sz="1100" dirty="0"/>
              <a:t>г. –  На базе экономического факультета Казанского государственного университета имени В.И. Ульянова-Ленина был создан Казанский государственный финансово-экономический институт.</a:t>
            </a:r>
          </a:p>
          <a:p>
            <a:pPr indent="360000"/>
            <a:r>
              <a:rPr lang="ru-RU" sz="1100" dirty="0"/>
              <a:t>      5 марта 1932 г. – На базе аэродинамического отделения Казанского государственного университета создан Казанский авиационный институт </a:t>
            </a:r>
          </a:p>
          <a:p>
            <a:pPr indent="360000"/>
            <a:r>
              <a:rPr lang="ru-RU" sz="1100" dirty="0"/>
              <a:t>     1932 г. – Свое название получил город </a:t>
            </a:r>
            <a:r>
              <a:rPr lang="ru-RU" sz="1100" dirty="0" err="1"/>
              <a:t>Зеденодольск</a:t>
            </a:r>
            <a:r>
              <a:rPr lang="ru-RU" sz="1100" dirty="0"/>
              <a:t>. </a:t>
            </a:r>
          </a:p>
          <a:p>
            <a:pPr indent="360000"/>
            <a:r>
              <a:rPr lang="ru-RU" sz="1100" dirty="0"/>
              <a:t>     Апрель 1932 г. – «Казанский молочный комбинат» начал свою производственную деятельность.</a:t>
            </a:r>
          </a:p>
          <a:p>
            <a:pPr indent="360000"/>
            <a:r>
              <a:rPr lang="ru-RU" sz="1100" dirty="0"/>
              <a:t>17 ноября 1936 г. – Запущен в </a:t>
            </a:r>
            <a:r>
              <a:rPr lang="ru-RU" sz="1100" dirty="0" err="1"/>
              <a:t>в</a:t>
            </a:r>
            <a:r>
              <a:rPr lang="ru-RU" sz="1100" dirty="0"/>
              <a:t> эксплуатацию Казанский завод синтетического каучука</a:t>
            </a:r>
            <a:r>
              <a:rPr lang="ru-RU" sz="1100" dirty="0" smtClean="0"/>
              <a:t>.</a:t>
            </a:r>
          </a:p>
          <a:p>
            <a:pPr indent="360000"/>
            <a:r>
              <a:rPr lang="ru-RU" sz="1100" dirty="0" smtClean="0"/>
              <a:t>За три с половиной года третьей пятилетки (1938 г.-1941 г.) построено 12 крупных промышленных предприятий.</a:t>
            </a:r>
          </a:p>
          <a:p>
            <a:pPr indent="360000"/>
            <a:r>
              <a:rPr lang="ru-RU" sz="1100" dirty="0"/>
              <a:t>Был построен один из  первых в стране заводов синтетического каучука и авиационный завод им. Орджоникидзе</a:t>
            </a:r>
          </a:p>
          <a:p>
            <a:pPr indent="360000"/>
            <a:endParaRPr lang="ru-RU" sz="1100" dirty="0"/>
          </a:p>
        </p:txBody>
      </p:sp>
      <p:sp>
        <p:nvSpPr>
          <p:cNvPr id="7" name="TextBox 6"/>
          <p:cNvSpPr txBox="1"/>
          <p:nvPr/>
        </p:nvSpPr>
        <p:spPr>
          <a:xfrm>
            <a:off x="5076056" y="2420888"/>
            <a:ext cx="3816424" cy="35855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57150">
            <a:solidFill>
              <a:schemeClr val="accent6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 wrap="square" rtlCol="0">
            <a:spAutoFit/>
          </a:bodyPr>
          <a:lstStyle/>
          <a:p>
            <a:r>
              <a:rPr lang="ru-RU" sz="1100" b="1" dirty="0"/>
              <a:t>Вклад </a:t>
            </a:r>
            <a:r>
              <a:rPr lang="ru-RU" sz="1100" b="1" dirty="0" err="1"/>
              <a:t>Бондюжского</a:t>
            </a:r>
            <a:r>
              <a:rPr lang="ru-RU" sz="1100" b="1" dirty="0"/>
              <a:t> района в развитие Татарстана </a:t>
            </a:r>
          </a:p>
          <a:p>
            <a:r>
              <a:rPr lang="ru-RU" sz="1100" b="1" dirty="0"/>
              <a:t> за период 1920-1940годы</a:t>
            </a:r>
          </a:p>
          <a:p>
            <a:pPr indent="360000"/>
            <a:endParaRPr lang="ru-RU" dirty="0" smtClean="0"/>
          </a:p>
          <a:p>
            <a:pPr indent="360000"/>
            <a:r>
              <a:rPr lang="ru-RU" sz="1100" dirty="0" smtClean="0"/>
              <a:t>1920 </a:t>
            </a:r>
            <a:r>
              <a:rPr lang="ru-RU" sz="1100" dirty="0"/>
              <a:t>г. - Постановлением Совнаркома Советской России было поручено организовать производство радиевых солей. Специальной комиссией, в работе которой принял участие Л.Я. Карпов, было определено место - </a:t>
            </a:r>
            <a:r>
              <a:rPr lang="ru-RU" sz="1100" dirty="0" err="1"/>
              <a:t>Бондюжский</a:t>
            </a:r>
            <a:r>
              <a:rPr lang="ru-RU" sz="1100" dirty="0"/>
              <a:t> химический завод. </a:t>
            </a:r>
            <a:endParaRPr lang="ru-RU" sz="1100" dirty="0" smtClean="0"/>
          </a:p>
          <a:p>
            <a:pPr indent="360000"/>
            <a:r>
              <a:rPr lang="ru-RU" sz="1100" dirty="0" smtClean="0"/>
              <a:t>1922 </a:t>
            </a:r>
            <a:r>
              <a:rPr lang="ru-RU" sz="1100" dirty="0"/>
              <a:t>г. – «</a:t>
            </a:r>
            <a:r>
              <a:rPr lang="ru-RU" sz="1100" dirty="0" err="1"/>
              <a:t>Бондюжский</a:t>
            </a:r>
            <a:r>
              <a:rPr lang="ru-RU" sz="1100" dirty="0"/>
              <a:t> химический завод» переименован в «</a:t>
            </a:r>
            <a:r>
              <a:rPr lang="ru-RU" sz="1100" dirty="0" err="1"/>
              <a:t>Бондюжский</a:t>
            </a:r>
            <a:r>
              <a:rPr lang="ru-RU" sz="1100" dirty="0"/>
              <a:t> химический завод им. Л. Я. Карпова», в 1967 г. - в «Химический завод им. Л. Я. Карпова».</a:t>
            </a:r>
          </a:p>
          <a:p>
            <a:pPr indent="360000"/>
            <a:r>
              <a:rPr lang="ru-RU" sz="1100" dirty="0" smtClean="0"/>
              <a:t>В </a:t>
            </a:r>
            <a:r>
              <a:rPr lang="ru-RU" sz="1100" dirty="0"/>
              <a:t>1925 г. </a:t>
            </a:r>
            <a:r>
              <a:rPr lang="ru-RU" sz="1100" dirty="0" err="1"/>
              <a:t>Бондюжский</a:t>
            </a:r>
            <a:r>
              <a:rPr lang="ru-RU" sz="1100" dirty="0"/>
              <a:t> завод выпускал 27 видов продукции. Правительство Татарии  в 1930 г. </a:t>
            </a:r>
            <a:r>
              <a:rPr lang="ru-RU" sz="1100" dirty="0" smtClean="0"/>
              <a:t>учредило </a:t>
            </a:r>
            <a:r>
              <a:rPr lang="ru-RU" sz="1100" dirty="0"/>
              <a:t>орден «</a:t>
            </a:r>
            <a:r>
              <a:rPr lang="ru-RU" sz="1100" dirty="0" smtClean="0"/>
              <a:t>Герой социалистической </a:t>
            </a:r>
            <a:r>
              <a:rPr lang="ru-RU" sz="1100" dirty="0"/>
              <a:t>стройки </a:t>
            </a:r>
            <a:r>
              <a:rPr lang="ru-RU" sz="1100" dirty="0" smtClean="0"/>
              <a:t>Татарстана». </a:t>
            </a:r>
            <a:r>
              <a:rPr lang="ru-RU" sz="1100" dirty="0"/>
              <a:t>В числе первых награжденных были рабочие </a:t>
            </a:r>
            <a:r>
              <a:rPr lang="ru-RU" sz="1100" dirty="0" err="1"/>
              <a:t>Бондюжского</a:t>
            </a:r>
            <a:r>
              <a:rPr lang="ru-RU" sz="1100" dirty="0"/>
              <a:t> химического завода: 8 </a:t>
            </a:r>
            <a:r>
              <a:rPr lang="ru-RU" sz="1100" dirty="0" smtClean="0"/>
              <a:t>человек.</a:t>
            </a:r>
            <a:endParaRPr lang="ru-RU" sz="1100" dirty="0"/>
          </a:p>
          <a:p>
            <a:pPr indent="360000"/>
            <a:r>
              <a:rPr lang="ru-RU" sz="1100" dirty="0"/>
              <a:t>По итогам работы 1929 г. </a:t>
            </a:r>
            <a:r>
              <a:rPr lang="ru-RU" sz="1100" dirty="0" err="1"/>
              <a:t>Бондюжский</a:t>
            </a:r>
            <a:r>
              <a:rPr lang="ru-RU" sz="1100" dirty="0"/>
              <a:t> химзавод, получив прибыль 600 тысяч рублей, становится победителем этого движения.</a:t>
            </a:r>
          </a:p>
        </p:txBody>
      </p:sp>
      <p:sp>
        <p:nvSpPr>
          <p:cNvPr id="2" name="Стрелка влево 1"/>
          <p:cNvSpPr/>
          <p:nvPr/>
        </p:nvSpPr>
        <p:spPr>
          <a:xfrm>
            <a:off x="4283968" y="2664898"/>
            <a:ext cx="1080120" cy="620085"/>
          </a:xfrm>
          <a:prstGeom prst="leftArrow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720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67544" y="47667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Достижения в культурной </a:t>
            </a:r>
          </a:p>
          <a:p>
            <a:pPr algn="ctr"/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жизни Татарстана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65440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187624" y="1628800"/>
            <a:ext cx="7200800" cy="4154984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1100" dirty="0" smtClean="0"/>
              <a:t>6 </a:t>
            </a:r>
            <a:r>
              <a:rPr lang="ru-RU" sz="1100" dirty="0"/>
              <a:t>ноября 1933 г. – Образован театр им. </a:t>
            </a:r>
            <a:r>
              <a:rPr lang="ru-RU" sz="1100" dirty="0" err="1"/>
              <a:t>К.Тинчурина</a:t>
            </a:r>
            <a:r>
              <a:rPr lang="ru-RU" sz="1100" dirty="0"/>
              <a:t>. Театр был создан по призыву первого Всесоюзного съезда колхозников-ударников и личной инициативе </a:t>
            </a:r>
            <a:r>
              <a:rPr lang="ru-RU" sz="1100" dirty="0" smtClean="0"/>
              <a:t> К</a:t>
            </a:r>
            <a:r>
              <a:rPr lang="ru-RU" sz="1100" dirty="0"/>
              <a:t>. </a:t>
            </a:r>
            <a:r>
              <a:rPr lang="ru-RU" sz="1100" dirty="0" err="1"/>
              <a:t>Тинчурина</a:t>
            </a:r>
            <a:r>
              <a:rPr lang="ru-RU" sz="1100" dirty="0"/>
              <a:t> как передвижной филиал Татарского государственного академического </a:t>
            </a:r>
            <a:r>
              <a:rPr lang="ru-RU" sz="1100" dirty="0" smtClean="0"/>
              <a:t>театра</a:t>
            </a:r>
          </a:p>
          <a:p>
            <a:pPr indent="360000"/>
            <a:endParaRPr lang="ru-RU" sz="1100" dirty="0"/>
          </a:p>
          <a:p>
            <a:pPr indent="360000"/>
            <a:r>
              <a:rPr lang="ru-RU" sz="1100" dirty="0" smtClean="0"/>
              <a:t>1935 </a:t>
            </a:r>
            <a:r>
              <a:rPr lang="ru-RU" sz="1100" dirty="0"/>
              <a:t>г. – Открытие Казанского театра кукол. Первоначально театр носил название "Первый государственный интернациональный театр кукол</a:t>
            </a:r>
            <a:r>
              <a:rPr lang="ru-RU" sz="1100" dirty="0" smtClean="0"/>
              <a:t>.</a:t>
            </a:r>
          </a:p>
          <a:p>
            <a:pPr indent="360000"/>
            <a:endParaRPr lang="ru-RU" sz="1100" dirty="0"/>
          </a:p>
          <a:p>
            <a:pPr indent="360000"/>
            <a:r>
              <a:rPr lang="ru-RU" sz="1100" dirty="0"/>
              <a:t>21 августа 1937 г. – Создана государственная филармония имени </a:t>
            </a:r>
            <a:r>
              <a:rPr lang="ru-RU" sz="1100" dirty="0" err="1"/>
              <a:t>Габдуллы</a:t>
            </a:r>
            <a:r>
              <a:rPr lang="ru-RU" sz="1100" dirty="0"/>
              <a:t> Тукая – одна из крупнейших концертных организаций города Казани и Республики Татарстан</a:t>
            </a:r>
            <a:r>
              <a:rPr lang="ru-RU" sz="1100" dirty="0" smtClean="0"/>
              <a:t>.</a:t>
            </a:r>
          </a:p>
          <a:p>
            <a:pPr indent="360000"/>
            <a:endParaRPr lang="ru-RU" sz="1100" dirty="0" smtClean="0"/>
          </a:p>
          <a:p>
            <a:pPr indent="360000"/>
            <a:r>
              <a:rPr lang="ru-RU" sz="1100" dirty="0" smtClean="0"/>
              <a:t> С </a:t>
            </a:r>
            <a:r>
              <a:rPr lang="ru-RU" sz="1100" dirty="0"/>
              <a:t>Татарстаном связаны судьбы многих выдающихся деятелей культуры: певца Фёдора Шаляпина, писателей Льва Толстого, Сергея Аксакова и Максима Горького, Василия Аксёнова, поэтов Евгения Боратынского, Гавриила Державина, Марины Цветаевой и Никиты Заболоцкого, художников Ивана Шишкина и Николая </a:t>
            </a:r>
            <a:r>
              <a:rPr lang="ru-RU" sz="1100" dirty="0" err="1"/>
              <a:t>Фешина</a:t>
            </a:r>
            <a:r>
              <a:rPr lang="ru-RU" sz="1100" dirty="0"/>
              <a:t>. Классик татарской поэзии </a:t>
            </a:r>
            <a:r>
              <a:rPr lang="ru-RU" sz="1100" dirty="0" err="1"/>
              <a:t>Габдулла</a:t>
            </a:r>
            <a:r>
              <a:rPr lang="ru-RU" sz="1100" dirty="0"/>
              <a:t> Тукай, поэт-герой Муса </a:t>
            </a:r>
            <a:r>
              <a:rPr lang="ru-RU" sz="1100" dirty="0" err="1"/>
              <a:t>Джалиль</a:t>
            </a:r>
            <a:r>
              <a:rPr lang="ru-RU" sz="1100" dirty="0"/>
              <a:t>, композиторы Фарид </a:t>
            </a:r>
            <a:r>
              <a:rPr lang="ru-RU" sz="1100" dirty="0" err="1"/>
              <a:t>Яруллин</a:t>
            </a:r>
            <a:r>
              <a:rPr lang="ru-RU" sz="1100" dirty="0"/>
              <a:t>, </a:t>
            </a:r>
            <a:r>
              <a:rPr lang="ru-RU" sz="1100" dirty="0" err="1"/>
              <a:t>Салих</a:t>
            </a:r>
            <a:r>
              <a:rPr lang="ru-RU" sz="1100" dirty="0"/>
              <a:t> Сайдашев, </a:t>
            </a:r>
            <a:r>
              <a:rPr lang="ru-RU" sz="1100" dirty="0" err="1"/>
              <a:t>Назиб</a:t>
            </a:r>
            <a:r>
              <a:rPr lang="ru-RU" sz="1100" dirty="0"/>
              <a:t> Жиганов, София </a:t>
            </a:r>
            <a:r>
              <a:rPr lang="ru-RU" sz="1100" dirty="0" err="1"/>
              <a:t>Губайдулина</a:t>
            </a:r>
            <a:r>
              <a:rPr lang="ru-RU" sz="1100" dirty="0"/>
              <a:t> и многие другие составили славу татарской культуры</a:t>
            </a:r>
            <a:r>
              <a:rPr lang="ru-RU" sz="1100" dirty="0" smtClean="0"/>
              <a:t>.</a:t>
            </a:r>
          </a:p>
          <a:p>
            <a:pPr indent="360000"/>
            <a:endParaRPr lang="ru-RU" sz="1100" dirty="0"/>
          </a:p>
          <a:p>
            <a:pPr indent="360000"/>
            <a:r>
              <a:rPr lang="ru-RU" sz="1100" dirty="0" smtClean="0"/>
              <a:t>В 1930-е годы продолжался рост  сети специальных средних и высших учебных заведений. На базе Казанского университета возникли </a:t>
            </a:r>
            <a:r>
              <a:rPr lang="ru-RU" sz="1100" dirty="0" err="1" smtClean="0"/>
              <a:t>химико</a:t>
            </a:r>
            <a:r>
              <a:rPr lang="ru-RU" sz="1100" dirty="0" smtClean="0"/>
              <a:t> -технологический, медицинский, авиационный институты.</a:t>
            </a:r>
          </a:p>
          <a:p>
            <a:pPr indent="360000"/>
            <a:endParaRPr lang="ru-RU" sz="1100" dirty="0" smtClean="0"/>
          </a:p>
          <a:p>
            <a:pPr indent="360000"/>
            <a:r>
              <a:rPr lang="ru-RU" sz="1100" dirty="0" smtClean="0"/>
              <a:t>В 1936 г. был организован Союз художников Татарстана. Первым среди татар профессиональным художником был Баки </a:t>
            </a:r>
            <a:r>
              <a:rPr lang="ru-RU" sz="1100" dirty="0" err="1" smtClean="0"/>
              <a:t>Урманче</a:t>
            </a:r>
            <a:r>
              <a:rPr lang="ru-RU" sz="1100" dirty="0" smtClean="0"/>
              <a:t>.</a:t>
            </a:r>
          </a:p>
          <a:p>
            <a:pPr indent="360000"/>
            <a:endParaRPr lang="ru-RU" sz="1100" dirty="0"/>
          </a:p>
          <a:p>
            <a:pPr indent="360000"/>
            <a:r>
              <a:rPr lang="ru-RU" sz="1100" dirty="0" smtClean="0"/>
              <a:t>В 1937 г. В 13 вузах и  54 техникумах республики обучалось 22 тысячи студентов.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31484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1" y="188640"/>
            <a:ext cx="7488831" cy="648072"/>
          </a:xfrm>
        </p:spPr>
        <p:txBody>
          <a:bodyPr/>
          <a:lstStyle/>
          <a:p>
            <a:pPr algn="ctr"/>
            <a:r>
              <a:rPr lang="ru-RU" sz="3600" dirty="0" smtClean="0"/>
              <a:t>Символика Татарстана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836712"/>
            <a:ext cx="3215953" cy="576064"/>
          </a:xfrm>
        </p:spPr>
        <p:txBody>
          <a:bodyPr>
            <a:normAutofit fontScale="25000" lnSpcReduction="20000"/>
          </a:bodyPr>
          <a:lstStyle/>
          <a:p>
            <a:r>
              <a:rPr lang="ru-RU" sz="4000" b="1" cap="all" dirty="0" smtClean="0"/>
              <a:t>ГОСУДАРСТВЕННЫЙ </a:t>
            </a:r>
            <a:r>
              <a:rPr lang="ru-RU" sz="4000" b="1" cap="all" dirty="0"/>
              <a:t>ГЕРБ ТАТАРСКОЙ АВТОНОМНОЙ СОВЕТСКОЙ СОЦИАЛИСТИЧЕСКОЙ РЕСПУБЛИКИ 1937 Г.</a:t>
            </a:r>
            <a:endParaRPr lang="ru-RU" sz="4000" dirty="0"/>
          </a:p>
          <a:p>
            <a:r>
              <a:rPr lang="ru-RU" sz="3400" dirty="0"/>
              <a:t> </a:t>
            </a:r>
            <a:endParaRPr lang="ru-RU" sz="3400" b="1" cap="all" dirty="0"/>
          </a:p>
          <a:p>
            <a:endParaRPr lang="ru-RU" sz="1000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4008" y="908720"/>
            <a:ext cx="3346704" cy="576064"/>
          </a:xfrm>
        </p:spPr>
        <p:txBody>
          <a:bodyPr>
            <a:normAutofit lnSpcReduction="10000"/>
          </a:bodyPr>
          <a:lstStyle/>
          <a:p>
            <a:r>
              <a:rPr lang="ru-RU" sz="1000" b="1" cap="all" dirty="0"/>
              <a:t>ГОСУДАРСТВЕННЫЙ ФЛАГ ТАТАРСКОЙ АВТОНОМНОЙ СОВЕТСКОЙ СОЦИАЛИСТИЧЕСКОЙ РЕСПУБЛИКИ 1937 Г.</a:t>
            </a:r>
            <a:endParaRPr lang="ru-RU" sz="1000" dirty="0"/>
          </a:p>
          <a:p>
            <a:endParaRPr lang="ru-RU" sz="1000" dirty="0"/>
          </a:p>
        </p:txBody>
      </p:sp>
      <p:pic>
        <p:nvPicPr>
          <p:cNvPr id="9" name="Picture 2" descr="C:\Users\Омега\Desktop\100 лет РТ\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6334" y="3965392"/>
            <a:ext cx="3433943" cy="257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http://100.tatarstan.ru/file/Image/1-3(1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37184"/>
            <a:ext cx="2855913" cy="24958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100.tatarstan.ru/file/Image/%D1%8437-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252" y="1628800"/>
            <a:ext cx="3258108" cy="1824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4545"/>
            <a:ext cx="2954240" cy="2213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5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188640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Татарстан в период  Великой Отечественной войны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836712"/>
            <a:ext cx="3096344" cy="5909310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indent="360000"/>
            <a:r>
              <a:rPr lang="ru-RU" sz="1050" dirty="0"/>
              <a:t>Тяжелым бременем война 1941-1945гг</a:t>
            </a:r>
            <a:r>
              <a:rPr lang="ru-RU" sz="1050" dirty="0" smtClean="0"/>
              <a:t>. легла </a:t>
            </a:r>
            <a:r>
              <a:rPr lang="ru-RU" sz="1050" dirty="0"/>
              <a:t>на плечи жителей Татарстана.   </a:t>
            </a:r>
          </a:p>
          <a:p>
            <a:pPr indent="360000"/>
            <a:r>
              <a:rPr lang="ru-RU" sz="1050" dirty="0" smtClean="0"/>
              <a:t> </a:t>
            </a:r>
            <a:r>
              <a:rPr lang="ru-RU" sz="1050" dirty="0"/>
              <a:t>Более 560 тыс. жителей республики ушли на фронт, свыше 300 тыс. не вернулись домой. </a:t>
            </a:r>
          </a:p>
          <a:p>
            <a:pPr indent="360000"/>
            <a:r>
              <a:rPr lang="ru-RU" sz="1050" dirty="0"/>
              <a:t>Республика стала одним из крупнейших центров производства  современной боевой техники. Самолеты построенные в Казани в числе первых совершали налеты на Берлин. На предприятиях республики производились снаряды и взрыватели, патроны и бомбы, мины, авиационные и танковые приборы, средства связи, обувь, продукты питания и многое  другое. В Казани и городах республики были открыты 50 госпиталей</a:t>
            </a:r>
          </a:p>
          <a:p>
            <a:pPr indent="360000"/>
            <a:r>
              <a:rPr lang="ru-RU" sz="1050" dirty="0"/>
              <a:t> В военные годы наши  земляки проявили себя смелыми и бесстрашными бойцами. Более 200 были удостоены звания Героев Советского Союза. Многие были награждены орденами и медалями                                                                             В летопись Великой Отечественной золотыми буквами навечно вписаны имена легендарного поэта-патриота Мусы </a:t>
            </a:r>
            <a:r>
              <a:rPr lang="ru-RU" sz="1050" dirty="0" err="1"/>
              <a:t>Джалиля</a:t>
            </a:r>
            <a:r>
              <a:rPr lang="ru-RU" sz="1050" dirty="0"/>
              <a:t>, стойкого защитника Брестской крепости Петра Гаврилова, отважной летчицы </a:t>
            </a:r>
            <a:r>
              <a:rPr lang="ru-RU" sz="1050" dirty="0" err="1"/>
              <a:t>Магубы</a:t>
            </a:r>
            <a:r>
              <a:rPr lang="ru-RU" sz="1050" dirty="0"/>
              <a:t> </a:t>
            </a:r>
            <a:r>
              <a:rPr lang="ru-RU" sz="1050" dirty="0" err="1"/>
              <a:t>Сыртлановой</a:t>
            </a:r>
            <a:r>
              <a:rPr lang="ru-RU" sz="1050" dirty="0"/>
              <a:t>, меткого стрелка, побратима Александра Матросова по совершенному им подвигу – </a:t>
            </a:r>
            <a:r>
              <a:rPr lang="ru-RU" sz="1050" dirty="0" err="1"/>
              <a:t>Газинура</a:t>
            </a:r>
            <a:r>
              <a:rPr lang="ru-RU" sz="1050" dirty="0"/>
              <a:t> </a:t>
            </a:r>
            <a:r>
              <a:rPr lang="ru-RU" sz="1050" dirty="0" err="1"/>
              <a:t>Гафиатуллина</a:t>
            </a:r>
            <a:r>
              <a:rPr lang="ru-RU" sz="1050" dirty="0"/>
              <a:t>, неутомимого сапера </a:t>
            </a:r>
            <a:r>
              <a:rPr lang="ru-RU" sz="1050" dirty="0" err="1"/>
              <a:t>Мутыка</a:t>
            </a:r>
            <a:r>
              <a:rPr lang="ru-RU" sz="1050" dirty="0"/>
              <a:t> Ахмадуллина и многих других</a:t>
            </a:r>
            <a:r>
              <a:rPr lang="ru-RU" sz="1050" dirty="0" smtClean="0"/>
              <a:t>.</a:t>
            </a:r>
          </a:p>
          <a:p>
            <a:pPr indent="360000"/>
            <a:r>
              <a:rPr lang="ru-RU" sz="1050" dirty="0" smtClean="0"/>
              <a:t> </a:t>
            </a:r>
            <a:r>
              <a:rPr lang="ru-RU" sz="1050" dirty="0"/>
              <a:t>Война раскрыла полководческий талант генералов армии Леонида Говорова,  Александра Кирсанова,  Ивана Конева, Михаила </a:t>
            </a:r>
            <a:r>
              <a:rPr lang="ru-RU" sz="1050" dirty="0" err="1"/>
              <a:t>Кирпоноса</a:t>
            </a:r>
            <a:r>
              <a:rPr lang="ru-RU" sz="1050" dirty="0"/>
              <a:t>,  Дмитрия </a:t>
            </a:r>
            <a:r>
              <a:rPr lang="ru-RU" sz="1050" dirty="0" err="1"/>
              <a:t>Карбышева</a:t>
            </a:r>
            <a:r>
              <a:rPr lang="ru-RU" sz="1050" dirty="0"/>
              <a:t>,  </a:t>
            </a:r>
            <a:r>
              <a:rPr lang="ru-RU" sz="1050" dirty="0" err="1"/>
              <a:t>Гани</a:t>
            </a:r>
            <a:r>
              <a:rPr lang="ru-RU" sz="1050" dirty="0"/>
              <a:t> Сафиуллина. </a:t>
            </a:r>
            <a:endParaRPr lang="ru-RU" sz="1050" dirty="0" smtClean="0"/>
          </a:p>
          <a:p>
            <a:pPr indent="360000"/>
            <a:endParaRPr lang="ru-RU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3736695" y="3861048"/>
            <a:ext cx="4795745" cy="2677656"/>
          </a:xfrm>
          <a:prstGeom prst="rect">
            <a:avLst/>
          </a:prstGeom>
          <a:noFill/>
          <a:ln w="38100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indent="360000"/>
            <a:r>
              <a:rPr lang="ru-RU" sz="1050" dirty="0"/>
              <a:t>В годы Великой Отечественной войны и </a:t>
            </a:r>
            <a:r>
              <a:rPr lang="ru-RU" sz="1050" dirty="0" err="1"/>
              <a:t>Бондюжский</a:t>
            </a:r>
            <a:r>
              <a:rPr lang="ru-RU" sz="1050" dirty="0"/>
              <a:t> район внес немаловажный вклад в Победу над гитлеровской Германией</a:t>
            </a:r>
          </a:p>
          <a:p>
            <a:pPr indent="360000"/>
            <a:r>
              <a:rPr lang="ru-RU" sz="1050" dirty="0"/>
              <a:t>На войну из </a:t>
            </a:r>
            <a:r>
              <a:rPr lang="ru-RU" sz="1050" dirty="0" err="1"/>
              <a:t>Бондюжского</a:t>
            </a:r>
            <a:r>
              <a:rPr lang="ru-RU" sz="1050" dirty="0"/>
              <a:t> района было призвано: 8278 человек, из них 200 чел. женщины. За годы войны погибло, умерло в госпиталях, пропало без вести 5123 наших земляков.</a:t>
            </a:r>
          </a:p>
          <a:p>
            <a:pPr indent="360000"/>
            <a:r>
              <a:rPr lang="ru-RU" sz="1050" dirty="0"/>
              <a:t> Небольшой поселок Бондюга, население  которого в годы войны составляло всего 7 тысяч человек, дал Родине </a:t>
            </a:r>
            <a:r>
              <a:rPr lang="ru-RU" sz="1050" dirty="0" smtClean="0"/>
              <a:t>8 </a:t>
            </a:r>
            <a:r>
              <a:rPr lang="ru-RU" sz="1050" dirty="0"/>
              <a:t>Героев Советского </a:t>
            </a:r>
            <a:r>
              <a:rPr lang="ru-RU" sz="1050" dirty="0" smtClean="0"/>
              <a:t>Союза  </a:t>
            </a:r>
            <a:r>
              <a:rPr lang="ru-RU" sz="1050" dirty="0"/>
              <a:t>(В.И. Белоусов, В.И. Бурмистров, В.Г. Пискунов, П.С. Сафронов, М.В. </a:t>
            </a:r>
            <a:r>
              <a:rPr lang="ru-RU" sz="1050" dirty="0" err="1"/>
              <a:t>Суднишников</a:t>
            </a:r>
            <a:r>
              <a:rPr lang="ru-RU" sz="1050" dirty="0"/>
              <a:t>, М.С. </a:t>
            </a:r>
            <a:r>
              <a:rPr lang="ru-RU" sz="1050" dirty="0" smtClean="0"/>
              <a:t>Фомин, </a:t>
            </a:r>
            <a:r>
              <a:rPr lang="ru-RU" sz="1050" dirty="0" err="1" smtClean="0"/>
              <a:t>П.Г.Фролов</a:t>
            </a:r>
            <a:r>
              <a:rPr lang="ru-RU" sz="1050" dirty="0" smtClean="0"/>
              <a:t>, </a:t>
            </a:r>
            <a:r>
              <a:rPr lang="ru-RU" sz="1050" dirty="0" err="1" smtClean="0"/>
              <a:t>К.Г.Габдрахманов</a:t>
            </a:r>
            <a:r>
              <a:rPr lang="ru-RU" sz="1050" dirty="0" smtClean="0"/>
              <a:t> ).  </a:t>
            </a:r>
            <a:r>
              <a:rPr lang="ru-RU" sz="1050" dirty="0"/>
              <a:t>Шестеро из них учились в школе №1.</a:t>
            </a:r>
          </a:p>
          <a:p>
            <a:pPr indent="360000"/>
            <a:r>
              <a:rPr lang="ru-RU" sz="1050" dirty="0"/>
              <a:t>С первых дней войны на фронт были мобилизованы многие кадровые рабочие. Им на смену пришли женщины, подростки, вернулись в родные цеха пенсионеры. В военные годы </a:t>
            </a:r>
            <a:r>
              <a:rPr lang="ru-RU" sz="1050" dirty="0" err="1"/>
              <a:t>Бондюжский</a:t>
            </a:r>
            <a:r>
              <a:rPr lang="ru-RU" sz="1050" dirty="0"/>
              <a:t> химический завод выпускал 22 вида новой продукции, необходимых фронту.</a:t>
            </a:r>
          </a:p>
          <a:p>
            <a:pPr indent="360000"/>
            <a:r>
              <a:rPr lang="ru-RU" sz="1050" dirty="0"/>
              <a:t>В октябре1946 г. 1886 работникам завода были вручены медали </a:t>
            </a:r>
            <a:r>
              <a:rPr lang="ru-RU" sz="1050" dirty="0" smtClean="0"/>
              <a:t> «За </a:t>
            </a:r>
            <a:r>
              <a:rPr lang="ru-RU" sz="1050" dirty="0"/>
              <a:t>доблестный труд в Великой Отечественной войне 1941-1945 </a:t>
            </a:r>
            <a:r>
              <a:rPr lang="ru-RU" sz="1050" dirty="0" smtClean="0"/>
              <a:t>гг.».</a:t>
            </a:r>
            <a:endParaRPr lang="ru-RU" sz="105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695" y="742846"/>
            <a:ext cx="4896117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трелка влево 4"/>
          <p:cNvSpPr/>
          <p:nvPr/>
        </p:nvSpPr>
        <p:spPr>
          <a:xfrm>
            <a:off x="3131840" y="4761186"/>
            <a:ext cx="70522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23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01" y="1428780"/>
            <a:ext cx="1266824" cy="1682286"/>
          </a:xfrm>
          <a:prstGeom prst="rect">
            <a:avLst/>
          </a:prstGeom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9" y="3284984"/>
            <a:ext cx="194421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Фомин Михаил Сергеевич</a:t>
            </a:r>
          </a:p>
          <a:p>
            <a:endParaRPr lang="ru-RU" sz="11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356" y="1467087"/>
            <a:ext cx="1191891" cy="1603423"/>
          </a:xfrm>
          <a:prstGeom prst="rect">
            <a:avLst/>
          </a:prstGeom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55776" y="3235829"/>
            <a:ext cx="205474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 </a:t>
            </a:r>
            <a:r>
              <a:rPr lang="ru-RU" sz="1100" b="1" dirty="0" smtClean="0"/>
              <a:t>Бурмистров Вилен Иванович</a:t>
            </a:r>
            <a:endParaRPr lang="ru-RU" sz="11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035" y="1479355"/>
            <a:ext cx="1154201" cy="1548536"/>
          </a:xfrm>
          <a:prstGeom prst="rect">
            <a:avLst/>
          </a:prstGeom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860032" y="3235829"/>
            <a:ext cx="1772788" cy="439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/>
              <a:t> </a:t>
            </a:r>
            <a:r>
              <a:rPr lang="ru-RU" sz="1100" b="1" dirty="0" smtClean="0"/>
              <a:t>Белоусов  Василий Игнатьевич</a:t>
            </a:r>
            <a:endParaRPr lang="ru-RU" sz="11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92182" y="3235829"/>
            <a:ext cx="184162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smtClean="0"/>
              <a:t>Пискунов Василий Григорьевич</a:t>
            </a:r>
            <a:endParaRPr lang="ru-RU" sz="1100" b="1" dirty="0"/>
          </a:p>
        </p:txBody>
      </p:sp>
      <p:pic>
        <p:nvPicPr>
          <p:cNvPr id="1033" name="Picture 9" descr="C:\Users\Омега\Desktop\100 лет РТ\heroes_saf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00" y="4138087"/>
            <a:ext cx="1266825" cy="1524000"/>
          </a:xfrm>
          <a:prstGeom prst="rect">
            <a:avLst/>
          </a:prstGeom>
          <a:ln w="127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39552" y="5877272"/>
            <a:ext cx="144016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/>
              <a:t>Сафронов Петр Сергеевич</a:t>
            </a:r>
          </a:p>
        </p:txBody>
      </p:sp>
      <p:pic>
        <p:nvPicPr>
          <p:cNvPr id="1034" name="Picture 10" descr="C:\Users\Омега\Desktop\100 лет РТ\heroes_sud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355" y="4204668"/>
            <a:ext cx="1266825" cy="1456806"/>
          </a:xfrm>
          <a:prstGeom prst="rect">
            <a:avLst/>
          </a:prstGeom>
          <a:ln w="127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399242" y="5877272"/>
            <a:ext cx="188472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 err="1" smtClean="0"/>
              <a:t>Суднишников</a:t>
            </a:r>
            <a:endParaRPr lang="ru-RU" sz="1100" b="1" dirty="0" smtClean="0"/>
          </a:p>
          <a:p>
            <a:r>
              <a:rPr lang="ru-RU" sz="1100" b="1" dirty="0" smtClean="0"/>
              <a:t> Михаил Владимирович</a:t>
            </a:r>
            <a:endParaRPr lang="ru-RU" sz="1100" b="1" dirty="0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06068"/>
            <a:ext cx="1266825" cy="1438332"/>
          </a:xfrm>
          <a:prstGeom prst="rect">
            <a:avLst/>
          </a:prstGeom>
          <a:ln w="19050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860032" y="5877272"/>
            <a:ext cx="160622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smtClean="0"/>
              <a:t>Фролов Павел Григорьевич</a:t>
            </a:r>
            <a:endParaRPr lang="ru-RU" sz="1100" b="1" dirty="0"/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636" y="4226862"/>
            <a:ext cx="1183581" cy="1417537"/>
          </a:xfrm>
          <a:prstGeom prst="rect">
            <a:avLst/>
          </a:prstGeom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92182" y="5877273"/>
            <a:ext cx="184162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b="1" dirty="0" err="1" smtClean="0"/>
              <a:t>Габдрахманов</a:t>
            </a:r>
            <a:r>
              <a:rPr lang="ru-RU" sz="1100" b="1" dirty="0" smtClean="0"/>
              <a:t> </a:t>
            </a:r>
            <a:r>
              <a:rPr lang="ru-RU" sz="1100" b="1" dirty="0" err="1" smtClean="0"/>
              <a:t>Кутдус</a:t>
            </a:r>
            <a:r>
              <a:rPr lang="ru-RU" sz="1100" b="1" dirty="0" smtClean="0"/>
              <a:t> </a:t>
            </a:r>
            <a:r>
              <a:rPr lang="ru-RU" sz="1100" b="1" dirty="0" err="1" smtClean="0"/>
              <a:t>Габдрахманович</a:t>
            </a:r>
            <a:r>
              <a:rPr lang="ru-RU" sz="1100" b="1" dirty="0" smtClean="0"/>
              <a:t> </a:t>
            </a:r>
            <a:endParaRPr lang="ru-RU" sz="11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259" y="-171400"/>
            <a:ext cx="2749550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99494" y="404664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Герои Советского Союза  </a:t>
            </a:r>
            <a:r>
              <a:rPr lang="ru-RU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Бондюжского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района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32" name="Picture 8" descr="C:\Users\Омега\Desktop\100 лет РТ\heroes_pisk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392" y="1467087"/>
            <a:ext cx="1266825" cy="1524000"/>
          </a:xfrm>
          <a:prstGeom prst="rect">
            <a:avLst/>
          </a:prstGeom>
          <a:ln w="12700" cap="sq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76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  <a14:imgEffect>
                      <a14:saturation sat="30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2053808" cy="1428894"/>
          </a:xfrm>
          <a:prstGeom prst="round2DiagRect">
            <a:avLst>
              <a:gd name="adj1" fmla="val 16667"/>
              <a:gd name="adj2" fmla="val 15873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328" y="395604"/>
            <a:ext cx="6192688" cy="413158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4509121"/>
            <a:ext cx="698477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г</a:t>
            </a:r>
            <a:r>
              <a:rPr lang="ru-RU" sz="2400" dirty="0">
                <a:solidFill>
                  <a:srgbClr val="00B050"/>
                </a:solidFill>
              </a:rPr>
              <a:t>. Менделеевск     Аллея героев</a:t>
            </a:r>
          </a:p>
          <a:p>
            <a:pPr algn="ctr"/>
            <a:endParaRPr lang="ru-RU" sz="2400" dirty="0">
              <a:solidFill>
                <a:srgbClr val="00B050"/>
              </a:solidFill>
            </a:endParaRPr>
          </a:p>
          <a:p>
            <a:pPr algn="ctr"/>
            <a:r>
              <a:rPr lang="ru-RU" sz="2400" dirty="0" smtClean="0">
                <a:solidFill>
                  <a:srgbClr val="00B050"/>
                </a:solidFill>
              </a:rPr>
              <a:t> </a:t>
            </a:r>
            <a:r>
              <a:rPr lang="ru-RU" sz="2400" dirty="0">
                <a:solidFill>
                  <a:srgbClr val="00B050"/>
                </a:solidFill>
              </a:rPr>
              <a:t>Мы должны хранить память о героях, которые погибли, защищая свой народ</a:t>
            </a:r>
          </a:p>
        </p:txBody>
      </p:sp>
    </p:spTree>
    <p:extLst>
      <p:ext uri="{BB962C8B-B14F-4D97-AF65-F5344CB8AC3E}">
        <p14:creationId xmlns:p14="http://schemas.microsoft.com/office/powerpoint/2010/main" val="180530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03648" y="188640"/>
            <a:ext cx="604867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Республика ТАТАРСТАН 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в  </a:t>
            </a:r>
            <a:r>
              <a:rPr lang="ru-RU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1946-1990 </a:t>
            </a:r>
            <a:r>
              <a:rPr lang="ru-RU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гг.</a:t>
            </a: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557972"/>
            <a:ext cx="81369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/>
              <a:t>В годы войны увеличился промышленный потенциал республики. Большинство эвакуированных предприятий остались в Казани и некоторых других городах</a:t>
            </a:r>
          </a:p>
          <a:p>
            <a:r>
              <a:rPr lang="ru-RU" sz="1000" b="1" dirty="0"/>
              <a:t>Развиваются новые отрасли промышленности: приборостроение, вычислительной техники, производство самолетов и вертолетов, </a:t>
            </a:r>
            <a:r>
              <a:rPr lang="ru-RU" sz="1000" b="1" dirty="0" smtClean="0"/>
              <a:t>вычислительной техники, полиэтилена</a:t>
            </a:r>
            <a:r>
              <a:rPr lang="ru-RU" sz="1000" b="1" dirty="0"/>
              <a:t>.</a:t>
            </a:r>
          </a:p>
          <a:p>
            <a:endParaRPr lang="ru-RU" sz="1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96" y="5085184"/>
            <a:ext cx="2218571" cy="15435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89896" y="1328865"/>
            <a:ext cx="4068452" cy="3477875"/>
          </a:xfrm>
          <a:prstGeom prst="rect">
            <a:avLst/>
          </a:prstGeom>
          <a:ln w="285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000" dirty="0"/>
              <a:t>1 февраля 1963 года  Указом Президиума ВС РСФСР г. Набережные Челны был отнесён к категории городов республиканского подчинения.</a:t>
            </a:r>
          </a:p>
          <a:p>
            <a:r>
              <a:rPr lang="ru-RU" sz="1000" dirty="0" smtClean="0"/>
              <a:t>22 </a:t>
            </a:r>
            <a:r>
              <a:rPr lang="ru-RU" sz="1000" dirty="0"/>
              <a:t>сентября 1966 г. – Рождение города Нижнекамск.</a:t>
            </a:r>
          </a:p>
          <a:p>
            <a:r>
              <a:rPr lang="ru-RU" sz="1000" dirty="0" smtClean="0"/>
              <a:t>   </a:t>
            </a:r>
            <a:r>
              <a:rPr lang="ru-RU" sz="1000" dirty="0"/>
              <a:t>В начале 70-х годах на берегах Камы создаются самые крупные в стране заводы по производству грузовых автомашин в городе Набережные Челны, искусственного каучука и автомобильных шин во вновь построенном городе Нижнекамск. Неподалеку от них возводится Нижнекамская гидроэлектростанция</a:t>
            </a:r>
            <a:r>
              <a:rPr lang="ru-RU" sz="1000" dirty="0" smtClean="0"/>
              <a:t>.</a:t>
            </a:r>
          </a:p>
          <a:p>
            <a:r>
              <a:rPr lang="ru-RU" sz="1000" dirty="0"/>
              <a:t> </a:t>
            </a:r>
            <a:r>
              <a:rPr lang="ru-RU" sz="1000" dirty="0" smtClean="0"/>
              <a:t>     </a:t>
            </a:r>
            <a:r>
              <a:rPr lang="ru-RU" sz="1000" dirty="0"/>
              <a:t>В 1963 г. – вводится в эксплуатацию </a:t>
            </a:r>
            <a:r>
              <a:rPr lang="ru-RU" sz="1000" dirty="0" err="1"/>
              <a:t>Заинская</a:t>
            </a:r>
            <a:r>
              <a:rPr lang="ru-RU" sz="1000" dirty="0"/>
              <a:t> </a:t>
            </a:r>
            <a:r>
              <a:rPr lang="ru-RU" sz="1000" dirty="0" smtClean="0"/>
              <a:t>ГРЭС.</a:t>
            </a:r>
          </a:p>
          <a:p>
            <a:r>
              <a:rPr lang="ru-RU" sz="1000" dirty="0" smtClean="0"/>
              <a:t>      </a:t>
            </a:r>
            <a:r>
              <a:rPr lang="ru-RU" sz="1000" dirty="0"/>
              <a:t>В сельское хозяйство активно внедряются новые технологии</a:t>
            </a:r>
            <a:r>
              <a:rPr lang="ru-RU" sz="1000" dirty="0" smtClean="0"/>
              <a:t>.</a:t>
            </a:r>
          </a:p>
          <a:p>
            <a:r>
              <a:rPr lang="ru-RU" sz="1000" dirty="0" smtClean="0"/>
              <a:t>13 </a:t>
            </a:r>
            <a:r>
              <a:rPr lang="ru-RU" sz="1000" dirty="0"/>
              <a:t>декабря 1969 г. – Начало строительства комплекса заводов КамАЗа.</a:t>
            </a:r>
          </a:p>
          <a:p>
            <a:r>
              <a:rPr lang="ru-RU" sz="1000" dirty="0"/>
              <a:t>31 марта 1970 г. – Начало эксплуатации крупного комплекса Нижнекамского нефтехимического комбината.</a:t>
            </a:r>
          </a:p>
          <a:p>
            <a:r>
              <a:rPr lang="ru-RU" sz="1000" dirty="0"/>
              <a:t>1976 г. – сошел с конвейера первый большегрузный КАМАЗ</a:t>
            </a:r>
          </a:p>
          <a:p>
            <a:r>
              <a:rPr lang="ru-RU" sz="1000" dirty="0" smtClean="0"/>
              <a:t>1984 </a:t>
            </a:r>
            <a:r>
              <a:rPr lang="ru-RU" sz="1000" dirty="0"/>
              <a:t>г. – начало строительства в Елабуге Камского тракторного завода, с 1988 г. – ЕЛАЗ.</a:t>
            </a:r>
          </a:p>
          <a:p>
            <a:endParaRPr lang="ru-RU" sz="1000" dirty="0"/>
          </a:p>
          <a:p>
            <a:endParaRPr lang="ru-RU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5004048" y="1268761"/>
            <a:ext cx="3672408" cy="5170646"/>
          </a:xfrm>
          <a:prstGeom prst="rect">
            <a:avLst/>
          </a:prstGeom>
          <a:ln w="28575">
            <a:solidFill>
              <a:srgbClr val="7030A0"/>
            </a:solidFill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1000" b="1" dirty="0" smtClean="0"/>
              <a:t>Менделеевский район</a:t>
            </a:r>
          </a:p>
          <a:p>
            <a:pPr indent="360000"/>
            <a:endParaRPr lang="ru-RU" sz="1000" dirty="0"/>
          </a:p>
          <a:p>
            <a:pPr indent="360000"/>
            <a:r>
              <a:rPr lang="ru-RU" sz="1000" dirty="0" smtClean="0"/>
              <a:t>За </a:t>
            </a:r>
            <a:r>
              <a:rPr lang="ru-RU" sz="1000" dirty="0"/>
              <a:t>достигнутые высокие показатели и в </a:t>
            </a:r>
            <a:r>
              <a:rPr lang="ru-RU" sz="1000" dirty="0" smtClean="0"/>
              <a:t>связи со </a:t>
            </a:r>
            <a:r>
              <a:rPr lang="ru-RU" sz="1000" dirty="0"/>
              <a:t>100-летием химического завода </a:t>
            </a:r>
            <a:r>
              <a:rPr lang="ru-RU" sz="1000" dirty="0" smtClean="0"/>
              <a:t>имени Л.Я</a:t>
            </a:r>
            <a:r>
              <a:rPr lang="ru-RU" sz="1000" dirty="0"/>
              <a:t>. Карпова 82 работника награждены Знаком «Отличник химической промышленности СССР». “</a:t>
            </a:r>
          </a:p>
          <a:p>
            <a:pPr indent="360000"/>
            <a:r>
              <a:rPr lang="ru-RU" sz="1000" dirty="0" smtClean="0"/>
              <a:t>11 </a:t>
            </a:r>
            <a:r>
              <a:rPr lang="ru-RU" sz="1000" dirty="0"/>
              <a:t>августа 1967 года посёлок городского типа </a:t>
            </a:r>
            <a:r>
              <a:rPr lang="ru-RU" sz="1000" dirty="0" err="1"/>
              <a:t>Бондюжский</a:t>
            </a:r>
            <a:r>
              <a:rPr lang="ru-RU" sz="1000" dirty="0"/>
              <a:t> преобразован в город районного подчинения и переименован в Менделеевск</a:t>
            </a:r>
            <a:r>
              <a:rPr lang="ru-RU" sz="1000" dirty="0" smtClean="0"/>
              <a:t>.</a:t>
            </a:r>
          </a:p>
          <a:p>
            <a:pPr indent="360000"/>
            <a:r>
              <a:rPr lang="ru-RU" sz="1000" dirty="0" smtClean="0"/>
              <a:t>В </a:t>
            </a:r>
            <a:r>
              <a:rPr lang="ru-RU" sz="1000" dirty="0"/>
              <a:t>1970 году силами ремонтных служб завода был построен кислородный цех производительностью 150 </a:t>
            </a:r>
            <a:r>
              <a:rPr lang="ru-RU" sz="1000" dirty="0" err="1" smtClean="0"/>
              <a:t>тыс.куб.м</a:t>
            </a:r>
            <a:r>
              <a:rPr lang="ru-RU" sz="1000" dirty="0" smtClean="0"/>
              <a:t> </a:t>
            </a:r>
            <a:r>
              <a:rPr lang="ru-RU" sz="1000" dirty="0"/>
              <a:t>газообразного кислорода в год. </a:t>
            </a:r>
            <a:endParaRPr lang="ru-RU" sz="1000" dirty="0" smtClean="0"/>
          </a:p>
          <a:p>
            <a:pPr indent="360000"/>
            <a:r>
              <a:rPr lang="ru-RU" sz="1000" dirty="0"/>
              <a:t>Май 1983 г.-  Начало строительства  </a:t>
            </a:r>
            <a:r>
              <a:rPr lang="ru-RU" sz="1000" dirty="0" err="1"/>
              <a:t>Новоменделеевского</a:t>
            </a:r>
            <a:r>
              <a:rPr lang="ru-RU" sz="1000" dirty="0"/>
              <a:t> химического </a:t>
            </a:r>
            <a:r>
              <a:rPr lang="ru-RU" sz="1000" dirty="0" smtClean="0"/>
              <a:t>завода</a:t>
            </a:r>
          </a:p>
          <a:p>
            <a:pPr indent="360000"/>
            <a:r>
              <a:rPr lang="ru-RU" sz="1000" dirty="0"/>
              <a:t>1987 г. – девять наименований товарной продукции завода удостоены Государственного Знака Качества</a:t>
            </a:r>
            <a:r>
              <a:rPr lang="ru-RU" sz="1000" dirty="0" smtClean="0"/>
              <a:t>.</a:t>
            </a:r>
          </a:p>
          <a:p>
            <a:pPr indent="360000"/>
            <a:r>
              <a:rPr lang="ru-RU" sz="1000" dirty="0" smtClean="0"/>
              <a:t>Богата </a:t>
            </a:r>
            <a:r>
              <a:rPr lang="ru-RU" sz="1000" dirty="0"/>
              <a:t>Менделеевская земля  талантливыми людьми. Их творчество стало национальным достоянием Татарстана и гордостью нашего района.  Амир </a:t>
            </a:r>
            <a:r>
              <a:rPr lang="ru-RU" sz="1000" dirty="0" err="1"/>
              <a:t>Мазитов</a:t>
            </a:r>
            <a:r>
              <a:rPr lang="ru-RU" sz="1000" dirty="0"/>
              <a:t>- член Союза художников России, народная артистка </a:t>
            </a:r>
            <a:r>
              <a:rPr lang="ru-RU" sz="1000" dirty="0" err="1"/>
              <a:t>Вафира</a:t>
            </a:r>
            <a:r>
              <a:rPr lang="ru-RU" sz="1000" dirty="0"/>
              <a:t> </a:t>
            </a:r>
            <a:r>
              <a:rPr lang="ru-RU" sz="1000" dirty="0" err="1"/>
              <a:t>Гиззатуллина</a:t>
            </a:r>
            <a:r>
              <a:rPr lang="ru-RU" sz="1000" dirty="0"/>
              <a:t>, поэты Егор Уткин и Марсель </a:t>
            </a:r>
            <a:r>
              <a:rPr lang="ru-RU" sz="1000" dirty="0" err="1"/>
              <a:t>Гимазетдинов</a:t>
            </a:r>
            <a:r>
              <a:rPr lang="ru-RU" sz="1000" dirty="0"/>
              <a:t> и многие другие. </a:t>
            </a:r>
          </a:p>
          <a:p>
            <a:pPr indent="360000"/>
            <a:r>
              <a:rPr lang="ru-RU" sz="1000" dirty="0" smtClean="0"/>
              <a:t>Трудовые </a:t>
            </a:r>
            <a:r>
              <a:rPr lang="ru-RU" sz="1000" dirty="0"/>
              <a:t>династии — предмет особой гордости </a:t>
            </a:r>
            <a:r>
              <a:rPr lang="ru-RU" sz="1000" dirty="0" smtClean="0"/>
              <a:t>коллектива Химического завода имени Л.Я  Карпова. </a:t>
            </a:r>
            <a:r>
              <a:rPr lang="ru-RU" sz="1000" dirty="0"/>
              <a:t>Представители пяти поколений династии </a:t>
            </a:r>
            <a:r>
              <a:rPr lang="ru-RU" sz="1000" dirty="0" err="1"/>
              <a:t>Шарифуллиных</a:t>
            </a:r>
            <a:r>
              <a:rPr lang="ru-RU" sz="1000" dirty="0"/>
              <a:t> насчитывают более 1800 лет заводского стажа. Династии </a:t>
            </a:r>
            <a:r>
              <a:rPr lang="ru-RU" sz="1000" dirty="0" err="1"/>
              <a:t>Гайфутдиновых</a:t>
            </a:r>
            <a:r>
              <a:rPr lang="ru-RU" sz="1000" dirty="0"/>
              <a:t>, Хадеевых, </a:t>
            </a:r>
            <a:r>
              <a:rPr lang="ru-RU" sz="1000" dirty="0" err="1"/>
              <a:t>Хамидуллиных</a:t>
            </a:r>
            <a:r>
              <a:rPr lang="ru-RU" sz="1000" dirty="0"/>
              <a:t> отработали на заводе по 1000 лет.</a:t>
            </a:r>
          </a:p>
          <a:p>
            <a:pPr indent="360000"/>
            <a:r>
              <a:rPr lang="ru-RU" sz="1000" dirty="0" smtClean="0"/>
              <a:t>Звание </a:t>
            </a:r>
            <a:r>
              <a:rPr lang="ru-RU" sz="1000" dirty="0"/>
              <a:t>«Почетный гражданин города Менделеевск» получили пять работников завода: </a:t>
            </a:r>
            <a:r>
              <a:rPr lang="ru-RU" sz="1000" dirty="0" err="1"/>
              <a:t>И.Г.Лексин</a:t>
            </a:r>
            <a:r>
              <a:rPr lang="ru-RU" sz="1000" dirty="0"/>
              <a:t>, </a:t>
            </a:r>
            <a:r>
              <a:rPr lang="ru-RU" sz="1000" dirty="0" err="1"/>
              <a:t>Л.Х.Файрушин</a:t>
            </a:r>
            <a:r>
              <a:rPr lang="ru-RU" sz="1000" dirty="0"/>
              <a:t>, </a:t>
            </a:r>
            <a:r>
              <a:rPr lang="ru-RU" sz="1000" dirty="0" err="1"/>
              <a:t>Д.Р.Шамсин</a:t>
            </a:r>
            <a:r>
              <a:rPr lang="ru-RU" sz="1000" dirty="0"/>
              <a:t>, </a:t>
            </a:r>
            <a:r>
              <a:rPr lang="ru-RU" sz="1000" dirty="0" err="1"/>
              <a:t>Р.Г.Габдуллин</a:t>
            </a:r>
            <a:r>
              <a:rPr lang="ru-RU" sz="1000" dirty="0"/>
              <a:t>, </a:t>
            </a:r>
            <a:r>
              <a:rPr lang="ru-RU" sz="1000" dirty="0" err="1"/>
              <a:t>П.П.Федоров</a:t>
            </a:r>
            <a:r>
              <a:rPr lang="ru-RU" sz="1000" dirty="0"/>
              <a:t>.</a:t>
            </a:r>
          </a:p>
          <a:p>
            <a:endParaRPr lang="ru-RU" sz="1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52228" y="2967335"/>
            <a:ext cx="4395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Стрелка влево 8"/>
          <p:cNvSpPr/>
          <p:nvPr/>
        </p:nvSpPr>
        <p:spPr>
          <a:xfrm>
            <a:off x="3923928" y="1556792"/>
            <a:ext cx="1080120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15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04664"/>
            <a:ext cx="712879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Первая промышленная нефть была получена в 1943 г. </a:t>
            </a:r>
            <a:r>
              <a:rPr lang="ru-RU" sz="14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tx1"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Но настоящий расцвет нефтеперерабатывающей отрасли произошел  в середине 50-годов</a:t>
            </a:r>
          </a:p>
          <a:p>
            <a:endParaRPr lang="ru-RU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1700808"/>
            <a:ext cx="259228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/>
            <a:r>
              <a:rPr lang="ru-RU" sz="1100" dirty="0"/>
              <a:t>1948 г. – Открытие </a:t>
            </a:r>
            <a:r>
              <a:rPr lang="ru-RU" sz="1100" dirty="0" err="1"/>
              <a:t>Ромашкинского</a:t>
            </a:r>
            <a:r>
              <a:rPr lang="ru-RU" sz="1100" dirty="0"/>
              <a:t> </a:t>
            </a:r>
            <a:r>
              <a:rPr lang="ru-RU" sz="1100" dirty="0" smtClean="0"/>
              <a:t> месторождения </a:t>
            </a:r>
            <a:r>
              <a:rPr lang="ru-RU" sz="1100" dirty="0"/>
              <a:t>нефти. </a:t>
            </a:r>
          </a:p>
          <a:p>
            <a:pPr indent="360000"/>
            <a:r>
              <a:rPr lang="ru-RU" sz="1100" dirty="0"/>
              <a:t>Ноябрь 1964 г. – построена первая нить нефтепровода «Дружба», который берет свое начало в Альметьевске.</a:t>
            </a:r>
          </a:p>
          <a:p>
            <a:pPr indent="360000"/>
            <a:r>
              <a:rPr lang="ru-RU" sz="1100" dirty="0"/>
              <a:t>1968 г. – </a:t>
            </a:r>
            <a:r>
              <a:rPr lang="ru-RU" sz="1100" dirty="0" smtClean="0"/>
              <a:t>в </a:t>
            </a:r>
            <a:r>
              <a:rPr lang="ru-RU" sz="1100" dirty="0"/>
              <a:t>НПУ </a:t>
            </a:r>
            <a:r>
              <a:rPr lang="ru-RU" sz="1100" dirty="0" smtClean="0"/>
              <a:t>«</a:t>
            </a:r>
            <a:r>
              <a:rPr lang="ru-RU" sz="1100" dirty="0" err="1" smtClean="0"/>
              <a:t>Альметьевнефть</a:t>
            </a:r>
            <a:r>
              <a:rPr lang="ru-RU" sz="1100" dirty="0" smtClean="0"/>
              <a:t>»  </a:t>
            </a:r>
            <a:r>
              <a:rPr lang="ru-RU" sz="1100" dirty="0"/>
              <a:t>достигнута максимальная добыча нефти – 21,8 млн. т в год.</a:t>
            </a:r>
          </a:p>
          <a:p>
            <a:pPr indent="360000"/>
            <a:r>
              <a:rPr lang="ru-RU" sz="1100" dirty="0"/>
              <a:t>30 декабря 1970 г. – Татарстан вышел на уровень добычи нефти в 100 млн. тонн в год.</a:t>
            </a:r>
          </a:p>
          <a:p>
            <a:pPr indent="360000"/>
            <a:r>
              <a:rPr lang="ru-RU" sz="1100" dirty="0"/>
              <a:t>14 мая 1971 г. – Нефтедобывающей отраслью ТАССР получен первый миллиард тонн нефти.</a:t>
            </a:r>
          </a:p>
          <a:p>
            <a:pPr indent="360000"/>
            <a:r>
              <a:rPr lang="ru-RU" sz="1100" dirty="0"/>
              <a:t>Ноябрь 1981 г. – Нефтедобывающей отраслью ТАССР получен второй миллиард тонн нефти.</a:t>
            </a:r>
          </a:p>
          <a:p>
            <a:pPr indent="360000"/>
            <a:endParaRPr lang="ru-RU" sz="1100" dirty="0"/>
          </a:p>
          <a:p>
            <a:pPr indent="360000"/>
            <a:r>
              <a:rPr lang="ru-RU" sz="1100" dirty="0"/>
              <a:t> Там, где находились основные месторождения нефти, выросли новые города и поселки- Альметьевск, Лениногорск, </a:t>
            </a:r>
            <a:r>
              <a:rPr lang="ru-RU" sz="1100" dirty="0" err="1"/>
              <a:t>Джалиль</a:t>
            </a:r>
            <a:r>
              <a:rPr lang="ru-RU" sz="1100" dirty="0"/>
              <a:t> и др.</a:t>
            </a:r>
          </a:p>
        </p:txBody>
      </p:sp>
      <p:pic>
        <p:nvPicPr>
          <p:cNvPr id="5122" name="Picture 2" descr="C:\Users\Омега\Desktop\100 лет РТ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609" y="1687788"/>
            <a:ext cx="4174751" cy="25922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9216" y="5095324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637608" y="5069083"/>
            <a:ext cx="3732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Май 1955 г.- открытие  нового месторождения нефти в районе поселка </a:t>
            </a:r>
            <a:r>
              <a:rPr lang="ru-RU" sz="1200" dirty="0" err="1"/>
              <a:t>Бондюжский</a:t>
            </a:r>
            <a:r>
              <a:rPr lang="ru-RU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347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644" y="191224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735218" y="404908"/>
            <a:ext cx="71247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Первые руководители Татарстана, работавшие на   </a:t>
            </a:r>
            <a:r>
              <a:rPr lang="ru-RU" b="1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Бондюжском</a:t>
            </a:r>
            <a: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 химическом заводе. </a:t>
            </a:r>
          </a:p>
          <a:p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1907704" y="5650214"/>
            <a:ext cx="41044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000" dirty="0"/>
          </a:p>
          <a:p>
            <a:r>
              <a:rPr lang="ru-RU" sz="1000" dirty="0" err="1" smtClean="0"/>
              <a:t>Шагимуратов</a:t>
            </a:r>
            <a:r>
              <a:rPr lang="ru-RU" sz="1000" dirty="0" smtClean="0"/>
              <a:t> </a:t>
            </a:r>
            <a:r>
              <a:rPr lang="ru-RU" sz="1000" dirty="0" err="1" smtClean="0"/>
              <a:t>Хаким</a:t>
            </a:r>
            <a:r>
              <a:rPr lang="ru-RU" sz="1000" dirty="0" smtClean="0"/>
              <a:t> </a:t>
            </a:r>
            <a:r>
              <a:rPr lang="ru-RU" sz="1000" dirty="0" err="1" smtClean="0"/>
              <a:t>Шагимуратович</a:t>
            </a:r>
            <a:r>
              <a:rPr lang="ru-RU" sz="1000" dirty="0" smtClean="0"/>
              <a:t>– управляющий делами Президиума  ВС ТАССР (1942г.-1946г.)</a:t>
            </a:r>
            <a:endParaRPr lang="ru-RU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291480"/>
            <a:ext cx="1080120" cy="148350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Омега\Desktop\100 лет РТ\5_pi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29" y="1628800"/>
            <a:ext cx="1082757" cy="16214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4" name="TextBox 3"/>
          <p:cNvSpPr txBox="1"/>
          <p:nvPr/>
        </p:nvSpPr>
        <p:spPr>
          <a:xfrm>
            <a:off x="426829" y="5684577"/>
            <a:ext cx="6167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endParaRPr lang="ru-RU" sz="900" dirty="0"/>
          </a:p>
        </p:txBody>
      </p:sp>
      <p:pic>
        <p:nvPicPr>
          <p:cNvPr id="1028" name="Picture 4" descr="C:\Users\Омега\Desktop\100 лет РТ\1944-g._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038" y="2204864"/>
            <a:ext cx="1152128" cy="15701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1029" name="Picture 5" descr="C:\Users\Омега\Desktop\100 лет РТ\society0380010-202844322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628801"/>
            <a:ext cx="1035100" cy="15386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9" name="TextBox 8"/>
          <p:cNvSpPr txBox="1"/>
          <p:nvPr/>
        </p:nvSpPr>
        <p:spPr>
          <a:xfrm>
            <a:off x="179512" y="3645024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Мратхузин</a:t>
            </a:r>
            <a:r>
              <a:rPr lang="ru-RU" sz="1000" dirty="0"/>
              <a:t> </a:t>
            </a:r>
            <a:r>
              <a:rPr lang="ru-RU" sz="1000" dirty="0" err="1"/>
              <a:t>Харис</a:t>
            </a:r>
            <a:r>
              <a:rPr lang="ru-RU" sz="1000" dirty="0"/>
              <a:t> </a:t>
            </a:r>
            <a:r>
              <a:rPr lang="ru-RU" sz="1000" dirty="0" err="1"/>
              <a:t>Ибрагимович</a:t>
            </a:r>
            <a:r>
              <a:rPr lang="ru-RU" sz="1000" dirty="0"/>
              <a:t>  (1895г.-1955 г.) –председатель </a:t>
            </a:r>
            <a:r>
              <a:rPr lang="ru-RU" sz="1000" dirty="0" err="1" smtClean="0"/>
              <a:t>ТатЦИКа</a:t>
            </a:r>
            <a:r>
              <a:rPr lang="ru-RU" sz="1000" dirty="0" smtClean="0"/>
              <a:t> </a:t>
            </a:r>
            <a:r>
              <a:rPr lang="ru-RU" sz="1000" dirty="0"/>
              <a:t>1929 - 1932 гг.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195736" y="4221088"/>
            <a:ext cx="21602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Шарафеев</a:t>
            </a:r>
            <a:r>
              <a:rPr lang="ru-RU" sz="1000" dirty="0"/>
              <a:t> Саид  </a:t>
            </a:r>
            <a:r>
              <a:rPr lang="ru-RU" sz="1000" dirty="0" err="1"/>
              <a:t>Мингазович</a:t>
            </a:r>
            <a:r>
              <a:rPr lang="ru-RU" sz="1000" dirty="0"/>
              <a:t> (1906г.-1975г.) - председатель </a:t>
            </a:r>
          </a:p>
          <a:p>
            <a:r>
              <a:rPr lang="ru-RU" sz="1000" dirty="0"/>
              <a:t>Совета Министров Татарской АССР  (март 1957 года — февраль 1959 года)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60926" y="3321859"/>
            <a:ext cx="2459346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err="1"/>
              <a:t>Багаутдинов</a:t>
            </a:r>
            <a:r>
              <a:rPr lang="ru-RU" sz="1000" dirty="0"/>
              <a:t> Анвар </a:t>
            </a:r>
            <a:r>
              <a:rPr lang="ru-RU" sz="1000" dirty="0" err="1"/>
              <a:t>Бадретдинович</a:t>
            </a:r>
            <a:r>
              <a:rPr lang="ru-RU" sz="1000" dirty="0"/>
              <a:t> (1925г.-2002г.) -председатель Президиума Верховного Совета ТАССР. </a:t>
            </a:r>
          </a:p>
          <a:p>
            <a:endParaRPr lang="ru-RU" sz="11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44208" y="4352910"/>
            <a:ext cx="2232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err="1"/>
              <a:t>Багаутдинов</a:t>
            </a:r>
            <a:r>
              <a:rPr lang="ru-RU" sz="1000" dirty="0"/>
              <a:t> </a:t>
            </a:r>
            <a:r>
              <a:rPr lang="ru-RU" sz="1000" dirty="0" err="1"/>
              <a:t>Фарит</a:t>
            </a:r>
            <a:r>
              <a:rPr lang="ru-RU" sz="1000" dirty="0"/>
              <a:t> </a:t>
            </a:r>
            <a:r>
              <a:rPr lang="ru-RU" sz="1000" dirty="0" err="1"/>
              <a:t>Бадретдинович</a:t>
            </a:r>
            <a:r>
              <a:rPr lang="ru-RU" sz="1000" dirty="0"/>
              <a:t>  (1932г.-2008г.) - </a:t>
            </a:r>
            <a:r>
              <a:rPr lang="ru-RU" sz="1000" dirty="0" smtClean="0"/>
              <a:t>министр </a:t>
            </a:r>
            <a:r>
              <a:rPr lang="ru-RU" sz="1000" dirty="0"/>
              <a:t>торговли Республики Татарстан  с 1979года.</a:t>
            </a:r>
          </a:p>
        </p:txBody>
      </p:sp>
    </p:spTree>
    <p:extLst>
      <p:ext uri="{BB962C8B-B14F-4D97-AF65-F5344CB8AC3E}">
        <p14:creationId xmlns:p14="http://schemas.microsoft.com/office/powerpoint/2010/main" val="11606352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5737" y="188640"/>
            <a:ext cx="6512511" cy="864096"/>
          </a:xfrm>
        </p:spPr>
        <p:txBody>
          <a:bodyPr/>
          <a:lstStyle/>
          <a:p>
            <a:pPr algn="ctr"/>
            <a:r>
              <a:rPr lang="ru-RU" sz="3600" dirty="0" smtClean="0"/>
              <a:t>Символика Татарстана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908720"/>
            <a:ext cx="3600399" cy="720080"/>
          </a:xfrm>
        </p:spPr>
        <p:txBody>
          <a:bodyPr>
            <a:normAutofit fontScale="25000" lnSpcReduction="20000"/>
          </a:bodyPr>
          <a:lstStyle/>
          <a:p>
            <a:r>
              <a:rPr lang="ru-RU" sz="4400" b="1" cap="all" dirty="0" smtClean="0"/>
              <a:t>                                                                                                                       ГОСУДАРСТВЕННЫЙ </a:t>
            </a:r>
            <a:r>
              <a:rPr lang="ru-RU" sz="4400" b="1" cap="all" dirty="0"/>
              <a:t>ГЕРБ ТАТАРСКОЙ АВТОНОМНОЙ СОВЕТСКОЙ СОЦИАЛИСТИЧЕСКОЙ РЕСПУБЛИКИ 1978 Г</a:t>
            </a:r>
            <a:r>
              <a:rPr lang="ru-RU" sz="4400" b="1" cap="all" dirty="0" smtClean="0"/>
              <a:t>.</a:t>
            </a:r>
            <a:endParaRPr lang="ru-RU" sz="4400" b="1" cap="all" dirty="0"/>
          </a:p>
          <a:p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1052736"/>
            <a:ext cx="4175320" cy="576064"/>
          </a:xfrm>
        </p:spPr>
        <p:txBody>
          <a:bodyPr>
            <a:normAutofit fontScale="25000" lnSpcReduction="20000"/>
          </a:bodyPr>
          <a:lstStyle/>
          <a:p>
            <a:pPr lvl="2"/>
            <a:r>
              <a:rPr lang="ru-RU" sz="4400" b="1" cap="all" dirty="0"/>
              <a:t>ГОСУДАРСТВЕННЫЙ ФЛАГ ТАТАРСКОЙ АВТОНОМНОЙ СОВЕТСКОЙ СОЦИАЛИСТИЧЕСКОЙ РЕСПУБЛИКИ 1978 Г.</a:t>
            </a:r>
          </a:p>
          <a:p>
            <a:r>
              <a:rPr lang="ru-RU" sz="4400" dirty="0"/>
              <a:t> 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95004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722" y="1733372"/>
            <a:ext cx="3285718" cy="2001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Омега\Desktop\100 лет РТ\img9 (1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888686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92" y="5074497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427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685" y="352532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79512" y="332656"/>
            <a:ext cx="777686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Татарстан: современное </a:t>
            </a:r>
            <a:r>
              <a:rPr lang="ru-RU" b="1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положение</a:t>
            </a:r>
          </a:p>
          <a:p>
            <a:r>
              <a:rPr lang="ru-RU" sz="1200" b="1" dirty="0" smtClean="0"/>
              <a:t>С </a:t>
            </a:r>
            <a:r>
              <a:rPr lang="ru-RU" sz="1200" b="1" dirty="0"/>
              <a:t>1990 года начинается новый переход в современной истории Татарстана- возрождения и развития государственности.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1268760"/>
            <a:ext cx="5256584" cy="5001369"/>
          </a:xfrm>
          <a:prstGeom prst="rect">
            <a:avLst/>
          </a:prstGeom>
          <a:ln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360000"/>
            <a:r>
              <a:rPr lang="ru-RU" sz="1100" dirty="0"/>
              <a:t>30 августа 1990 г. Верховный Совет ТАССР принял декларацию о государственном </a:t>
            </a:r>
            <a:r>
              <a:rPr lang="ru-RU" sz="1100" dirty="0" smtClean="0"/>
              <a:t> суверенитете </a:t>
            </a:r>
            <a:r>
              <a:rPr lang="ru-RU" sz="1100" dirty="0"/>
              <a:t>Татарии.</a:t>
            </a:r>
          </a:p>
          <a:p>
            <a:pPr indent="360000"/>
            <a:r>
              <a:rPr lang="ru-RU" sz="1100" dirty="0" smtClean="0"/>
              <a:t>Два </a:t>
            </a:r>
            <a:r>
              <a:rPr lang="ru-RU" sz="1100" dirty="0"/>
              <a:t>языка- татарский и русский- были объявлены государственными.</a:t>
            </a:r>
          </a:p>
          <a:p>
            <a:pPr indent="360000"/>
            <a:r>
              <a:rPr lang="ru-RU" sz="1100" dirty="0"/>
              <a:t>Март 1992 г.- Проведение референдума о суверенитете Татарии.</a:t>
            </a:r>
          </a:p>
          <a:p>
            <a:pPr indent="360000"/>
            <a:r>
              <a:rPr lang="ru-RU" sz="1100" dirty="0"/>
              <a:t>6 ноября 1992г. – Принята новая Конституция Республики Татарстан.</a:t>
            </a:r>
          </a:p>
          <a:p>
            <a:pPr indent="360000"/>
            <a:r>
              <a:rPr lang="ru-RU" sz="1100" dirty="0"/>
              <a:t>15 февраля 1994 г. – Подписан Договор между Российской Федерацией и Республикой Татарстан  </a:t>
            </a:r>
            <a:r>
              <a:rPr lang="ru-RU" sz="1100" dirty="0" smtClean="0"/>
              <a:t>о </a:t>
            </a:r>
            <a:r>
              <a:rPr lang="ru-RU" sz="1100" dirty="0"/>
              <a:t>разграничении </a:t>
            </a:r>
            <a:r>
              <a:rPr lang="ru-RU" sz="1100" dirty="0" smtClean="0"/>
              <a:t>полномочий .</a:t>
            </a:r>
          </a:p>
          <a:p>
            <a:pPr indent="360000"/>
            <a:r>
              <a:rPr lang="ru-RU" sz="1100" dirty="0" smtClean="0"/>
              <a:t>С </a:t>
            </a:r>
            <a:r>
              <a:rPr lang="ru-RU" sz="1100" dirty="0"/>
              <a:t>2000 г., согласно внесенным в Конституцию республики изменениям, Татарстан стал «равноправным субъектом Российской Федерации», имеющим в рамках федерации собственные суверенные полномочия.</a:t>
            </a:r>
          </a:p>
          <a:p>
            <a:pPr indent="360000"/>
            <a:r>
              <a:rPr lang="ru-RU" sz="1100" dirty="0"/>
              <a:t>19 апреля 2002 г</a:t>
            </a:r>
            <a:r>
              <a:rPr lang="ru-RU" sz="1100" dirty="0" smtClean="0"/>
              <a:t>.-</a:t>
            </a:r>
            <a:r>
              <a:rPr lang="ru-RU" sz="1100" dirty="0"/>
              <a:t> Госсовет Татарстана принял новую редакцию Конституции республики, приведённую в соответствие с Конституцией РФ.</a:t>
            </a:r>
          </a:p>
          <a:p>
            <a:pPr indent="360000"/>
            <a:r>
              <a:rPr lang="ru-RU" sz="1100" dirty="0"/>
              <a:t>2005 г.- отметила 1000 –</a:t>
            </a:r>
            <a:r>
              <a:rPr lang="ru-RU" sz="1100" dirty="0" err="1"/>
              <a:t>летие</a:t>
            </a:r>
            <a:r>
              <a:rPr lang="ru-RU" sz="1100" dirty="0"/>
              <a:t>  Казань – столица Республики Татарстан.</a:t>
            </a:r>
          </a:p>
          <a:p>
            <a:pPr indent="360000"/>
            <a:r>
              <a:rPr lang="ru-RU" sz="1100" dirty="0"/>
              <a:t>27 августа 2005 г. был открыт пусковой участок первой линии Казанского метрополитена с пятью станциями. </a:t>
            </a:r>
          </a:p>
          <a:p>
            <a:pPr indent="360000"/>
            <a:r>
              <a:rPr lang="ru-RU" sz="1100" dirty="0"/>
              <a:t>24 июля 2006 г. В Елабуге учреждено ОАО  «Особая экономическая зона </a:t>
            </a:r>
            <a:r>
              <a:rPr lang="ru-RU" sz="1100" dirty="0" smtClean="0"/>
              <a:t>промышленно - </a:t>
            </a:r>
            <a:r>
              <a:rPr lang="ru-RU" sz="1100" dirty="0"/>
              <a:t>производственного типа «</a:t>
            </a:r>
            <a:r>
              <a:rPr lang="ru-RU" sz="1100" dirty="0" err="1"/>
              <a:t>Алабуга</a:t>
            </a:r>
            <a:r>
              <a:rPr lang="ru-RU" sz="1100" dirty="0"/>
              <a:t>», </a:t>
            </a:r>
          </a:p>
          <a:p>
            <a:pPr indent="360000"/>
            <a:r>
              <a:rPr lang="ru-RU" sz="1100" dirty="0"/>
              <a:t>2013-2015 гг</a:t>
            </a:r>
            <a:r>
              <a:rPr lang="ru-RU" sz="1100" dirty="0" smtClean="0"/>
              <a:t>. - </a:t>
            </a:r>
            <a:r>
              <a:rPr lang="ru-RU" sz="1100" dirty="0"/>
              <a:t>Разработана по поручению Президента  Республики Татарстан  Стратегия социально- экономического развития Республики Татарстан до 2030 года.</a:t>
            </a:r>
          </a:p>
          <a:p>
            <a:pPr indent="360000"/>
            <a:r>
              <a:rPr lang="ru-RU" sz="1100" dirty="0"/>
              <a:t>10 июня 2015 г.- Принят закон  «Об утверждении Стратегии  социально-экономического развития Республики Татарстан  до 2030 года. </a:t>
            </a:r>
            <a:r>
              <a:rPr lang="ru-RU" sz="1100" dirty="0" smtClean="0"/>
              <a:t>»</a:t>
            </a:r>
          </a:p>
          <a:p>
            <a:pPr indent="360000"/>
            <a:r>
              <a:rPr lang="ru-RU" sz="1100" dirty="0" smtClean="0"/>
              <a:t> </a:t>
            </a:r>
            <a:r>
              <a:rPr lang="ru-RU" sz="1100" dirty="0"/>
              <a:t>В настоящее время в Татарстане действуют: крупнейшая в России особая экономическая зона промышленно-производственного типа «</a:t>
            </a:r>
            <a:r>
              <a:rPr lang="ru-RU" sz="1100" dirty="0" err="1"/>
              <a:t>Алабуга</a:t>
            </a:r>
            <a:r>
              <a:rPr lang="ru-RU" sz="1100" dirty="0"/>
              <a:t>», 4 индустриальных парка, </a:t>
            </a:r>
            <a:r>
              <a:rPr lang="ru-RU" sz="1100" dirty="0" err="1"/>
              <a:t>технополис</a:t>
            </a:r>
            <a:r>
              <a:rPr lang="ru-RU" sz="1100" dirty="0"/>
              <a:t> «</a:t>
            </a:r>
            <a:r>
              <a:rPr lang="ru-RU" sz="1100" dirty="0" err="1"/>
              <a:t>Химград</a:t>
            </a:r>
            <a:r>
              <a:rPr lang="ru-RU" sz="1100" dirty="0"/>
              <a:t>», 14 технопарков, IT-парк. Приоритетной для Республики Татарстан является сфера </a:t>
            </a:r>
            <a:r>
              <a:rPr lang="ru-RU" sz="1100" dirty="0" err="1"/>
              <a:t>нанотехнологий</a:t>
            </a:r>
            <a:r>
              <a:rPr lang="ru-RU" sz="1100" dirty="0"/>
              <a:t>.</a:t>
            </a:r>
          </a:p>
          <a:p>
            <a:endParaRPr lang="ru-RU" sz="1100" dirty="0"/>
          </a:p>
          <a:p>
            <a:r>
              <a:rPr lang="ru-RU" sz="1100" dirty="0" smtClean="0"/>
              <a:t>-</a:t>
            </a:r>
            <a:endParaRPr lang="ru-RU" sz="1100" dirty="0"/>
          </a:p>
        </p:txBody>
      </p:sp>
      <p:sp>
        <p:nvSpPr>
          <p:cNvPr id="4" name="TextBox 3"/>
          <p:cNvSpPr txBox="1"/>
          <p:nvPr/>
        </p:nvSpPr>
        <p:spPr>
          <a:xfrm>
            <a:off x="5868144" y="2132856"/>
            <a:ext cx="3168352" cy="4154984"/>
          </a:xfrm>
          <a:prstGeom prst="rect">
            <a:avLst/>
          </a:prstGeom>
          <a:ln w="57150">
            <a:solidFill>
              <a:srgbClr val="0070C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b="1" dirty="0" smtClean="0"/>
              <a:t>Менделеевский район</a:t>
            </a:r>
          </a:p>
          <a:p>
            <a:endParaRPr lang="ru-RU" sz="1100" b="1" dirty="0" smtClean="0"/>
          </a:p>
          <a:p>
            <a:pPr indent="360000"/>
            <a:r>
              <a:rPr lang="ru-RU" sz="1100" dirty="0" smtClean="0"/>
              <a:t>В 2011 г. началось возведение комплекса «Аммоний» в Менделеевске, а в июне 2015 г. получили первую продукцию- аммиак.</a:t>
            </a:r>
          </a:p>
          <a:p>
            <a:pPr indent="360000"/>
            <a:r>
              <a:rPr lang="ru-RU" sz="1100" dirty="0" smtClean="0"/>
              <a:t>Февраль 2016 г.- состоялся официальный запуск предприятия АО «Аммоний» в присутствии Президента Российской Федерации </a:t>
            </a:r>
            <a:r>
              <a:rPr lang="ru-RU" sz="1100" dirty="0" err="1" smtClean="0"/>
              <a:t>В.В.Путина</a:t>
            </a:r>
            <a:r>
              <a:rPr lang="ru-RU" sz="1100" dirty="0" smtClean="0"/>
              <a:t> и Президента Республики Татарстан  Р.Н. </a:t>
            </a:r>
            <a:r>
              <a:rPr lang="ru-RU" sz="1100" dirty="0" err="1" smtClean="0"/>
              <a:t>Минниханова</a:t>
            </a:r>
            <a:r>
              <a:rPr lang="ru-RU" sz="1100" dirty="0" smtClean="0"/>
              <a:t>.</a:t>
            </a:r>
          </a:p>
          <a:p>
            <a:pPr indent="360000"/>
            <a:r>
              <a:rPr lang="ru-RU" sz="1100" dirty="0" smtClean="0"/>
              <a:t>2019 г.- Менделеевск получил новый статус территории опережающего социально- экономического развития  (ТОСЭР) </a:t>
            </a:r>
          </a:p>
          <a:p>
            <a:pPr indent="360000"/>
            <a:r>
              <a:rPr lang="ru-RU" sz="1100" dirty="0" smtClean="0"/>
              <a:t>  В  Менделеевском районе градообразующие предприятия  «Аммоний», «</a:t>
            </a:r>
            <a:r>
              <a:rPr lang="ru-RU" sz="1100" dirty="0" err="1" smtClean="0"/>
              <a:t>Менделеевсказот</a:t>
            </a:r>
            <a:r>
              <a:rPr lang="ru-RU" sz="1100" dirty="0" smtClean="0"/>
              <a:t>»  и Химзавод им. </a:t>
            </a:r>
            <a:r>
              <a:rPr lang="ru-RU" sz="1100" dirty="0" err="1" smtClean="0"/>
              <a:t>Л.Я.Карпова</a:t>
            </a:r>
            <a:r>
              <a:rPr lang="ru-RU" sz="1100" dirty="0" smtClean="0"/>
              <a:t> занимают достойное место в ряду лучших химических промышленных предприятий России и вносят неоценимый вклад в развитие города, района и республики.</a:t>
            </a:r>
            <a:endParaRPr lang="ru-RU" sz="1100" dirty="0"/>
          </a:p>
        </p:txBody>
      </p:sp>
      <p:sp>
        <p:nvSpPr>
          <p:cNvPr id="5" name="Стрелка влево 4"/>
          <p:cNvSpPr/>
          <p:nvPr/>
        </p:nvSpPr>
        <p:spPr>
          <a:xfrm>
            <a:off x="5364088" y="3284985"/>
            <a:ext cx="504056" cy="10081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777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516" y="305718"/>
            <a:ext cx="3384376" cy="4016484"/>
          </a:xfrm>
          <a:prstGeom prst="rect">
            <a:avLst/>
          </a:prstGeom>
          <a:solidFill>
            <a:schemeClr val="bg2"/>
          </a:solidFill>
          <a:ln w="38100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культура</a:t>
            </a:r>
          </a:p>
          <a:p>
            <a:pPr indent="360000"/>
            <a:r>
              <a:rPr lang="ru-RU" sz="900" dirty="0" smtClean="0"/>
              <a:t>В </a:t>
            </a:r>
            <a:r>
              <a:rPr lang="ru-RU" sz="900" dirty="0"/>
              <a:t>Татарстане функционируют более 2 тыс. учреждений культурно-досугового типа, более 1,5 тыс. библиотек, 115 детских музыкальных, художественных школ, школ искусств, школа театра и детская хореографическая школа (г. Набережные Челны), цирковая школа(г. Казань).</a:t>
            </a:r>
          </a:p>
          <a:p>
            <a:pPr indent="360000"/>
            <a:r>
              <a:rPr lang="ru-RU" sz="900" dirty="0"/>
              <a:t>Имеется порядка 100 государственных музеев разного  профиля, действуют свыше 300 ведомственных музеев</a:t>
            </a:r>
            <a:r>
              <a:rPr lang="ru-RU" sz="900" dirty="0" smtClean="0"/>
              <a:t>.</a:t>
            </a:r>
          </a:p>
          <a:p>
            <a:pPr indent="360000"/>
            <a:r>
              <a:rPr lang="ru-RU" sz="900" dirty="0" smtClean="0"/>
              <a:t> </a:t>
            </a:r>
            <a:r>
              <a:rPr lang="ru-RU" sz="900" dirty="0"/>
              <a:t>В республике 13 исторических городов и поселений-  Казань, Болгар, Елабуга, Бугульма, Буинск, </a:t>
            </a:r>
            <a:r>
              <a:rPr lang="ru-RU" sz="900" dirty="0" err="1"/>
              <a:t>Мамадыш</a:t>
            </a:r>
            <a:r>
              <a:rPr lang="ru-RU" sz="900" dirty="0"/>
              <a:t>, Менделеевск, Мензелинск, Тетюши , Чистополь,, Лаишево, Свияжск, Билярск.</a:t>
            </a:r>
          </a:p>
          <a:p>
            <a:pPr indent="360000"/>
            <a:r>
              <a:rPr lang="ru-RU" sz="900" dirty="0"/>
              <a:t>В 1991 г. </a:t>
            </a:r>
            <a:r>
              <a:rPr lang="ru-RU" sz="900" dirty="0" smtClean="0"/>
              <a:t>была </a:t>
            </a:r>
            <a:r>
              <a:rPr lang="ru-RU" sz="900" dirty="0"/>
              <a:t>создана Академия наук Татарстана.</a:t>
            </a:r>
          </a:p>
          <a:p>
            <a:pPr indent="360000"/>
            <a:r>
              <a:rPr lang="ru-RU" sz="900" dirty="0"/>
              <a:t>В 2014 </a:t>
            </a:r>
            <a:r>
              <a:rPr lang="ru-RU" sz="900" dirty="0" smtClean="0"/>
              <a:t>году  </a:t>
            </a:r>
            <a:r>
              <a:rPr lang="ru-RU" sz="900" dirty="0"/>
              <a:t>открыт </a:t>
            </a:r>
            <a:r>
              <a:rPr lang="ru-RU" sz="900" dirty="0" err="1"/>
              <a:t>Чистопольский</a:t>
            </a:r>
            <a:r>
              <a:rPr lang="ru-RU" sz="900" dirty="0"/>
              <a:t> государственный историко-архитектурный и литературный музей-заповедник. В годы Великой Отечественной войны в уездный город Чистополь были эвакуированы советские писатели – Борис Пастернак, Александр Твардовский, Александр Фадеев, Марина Цветаева, Анна Ахматова, Арсений Тарковский (всего около 200).</a:t>
            </a:r>
          </a:p>
          <a:p>
            <a:pPr indent="360000"/>
            <a:r>
              <a:rPr lang="ru-RU" sz="900" dirty="0"/>
              <a:t>Идет восстановление древнего </a:t>
            </a:r>
            <a:r>
              <a:rPr lang="ru-RU" sz="900" dirty="0" err="1"/>
              <a:t>Болгара</a:t>
            </a:r>
            <a:r>
              <a:rPr lang="ru-RU" sz="900" dirty="0"/>
              <a:t> – это часть большого Комплексного проекта «Культурное наследие Татарстана: остров-град Свияжск и Древний Болгар», который возглавляет первый президент нашей республики Минтимер Шаймиев. </a:t>
            </a:r>
          </a:p>
          <a:p>
            <a:endParaRPr lang="ru-RU" sz="900" dirty="0"/>
          </a:p>
        </p:txBody>
      </p:sp>
      <p:sp>
        <p:nvSpPr>
          <p:cNvPr id="3" name="TextBox 2"/>
          <p:cNvSpPr txBox="1"/>
          <p:nvPr/>
        </p:nvSpPr>
        <p:spPr>
          <a:xfrm>
            <a:off x="3523414" y="1988839"/>
            <a:ext cx="482453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религия</a:t>
            </a:r>
            <a:endParaRPr lang="ru-RU" sz="1200" b="1" dirty="0"/>
          </a:p>
          <a:p>
            <a:pPr indent="360000"/>
            <a:r>
              <a:rPr lang="ru-RU" sz="1000" dirty="0"/>
              <a:t>Традиционными для республики конфессиями являются ислам и православие. Татары и башкиры (т.е. около половины населения  республики) исповедают ислам. Другая часть населения: русские, чуваши, марийцы, удмурты, мордва- христиане, исповедующие православие. В Татарстане также представлены  католицизм, протестантство, иудаизм и другие конфессии.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5516" y="4509120"/>
            <a:ext cx="3307898" cy="207749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r>
              <a:rPr lang="ru-RU" sz="1200" b="1" dirty="0"/>
              <a:t>с</a:t>
            </a:r>
            <a:r>
              <a:rPr lang="ru-RU" sz="1200" b="1" dirty="0" smtClean="0"/>
              <a:t>порт </a:t>
            </a:r>
          </a:p>
          <a:p>
            <a:pPr indent="360000"/>
            <a:r>
              <a:rPr lang="ru-RU" sz="900" dirty="0"/>
              <a:t>Республика Татарстан является одним из спортивных лидеров среди регионов Российской Федерации. Повсеместно создаются условия для занятий спортом, строятся  спортивные сооружения.</a:t>
            </a:r>
          </a:p>
          <a:p>
            <a:pPr indent="360000"/>
            <a:r>
              <a:rPr lang="ru-RU" sz="900" dirty="0"/>
              <a:t>Наиболее значимое событие спортивной жизни - XXVII Всемирная летняя универсиада 2013 года. </a:t>
            </a:r>
          </a:p>
          <a:p>
            <a:pPr indent="360000"/>
            <a:r>
              <a:rPr lang="ru-RU" sz="900" dirty="0"/>
              <a:t> Универсиада в Казани стала самой масштабной за всю историю проведения Всемирных студенческих игр, в играх которой участвовало 7980 спортсменов и 3798 официальных лиц из 160 стран, в том числе 663 спортсмена российской команды.</a:t>
            </a:r>
          </a:p>
          <a:p>
            <a:pPr indent="360000"/>
            <a:r>
              <a:rPr lang="ru-RU" sz="900" dirty="0" smtClean="0"/>
              <a:t>2018 г. -  Казань стала одним из городов России, где проходил Чемпионат мира по футболу.</a:t>
            </a:r>
            <a:endParaRPr lang="ru-RU" sz="900" dirty="0"/>
          </a:p>
        </p:txBody>
      </p:sp>
      <p:sp>
        <p:nvSpPr>
          <p:cNvPr id="5" name="TextBox 4"/>
          <p:cNvSpPr txBox="1"/>
          <p:nvPr/>
        </p:nvSpPr>
        <p:spPr>
          <a:xfrm>
            <a:off x="4139952" y="305718"/>
            <a:ext cx="4824536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spAutoFit/>
          </a:bodyPr>
          <a:lstStyle/>
          <a:p>
            <a:pPr indent="360000"/>
            <a:r>
              <a:rPr lang="ru-RU" sz="900" dirty="0"/>
              <a:t>В конце 1990-х гг. принципиальные изменения произошли в транспортном обслуживании, дорожной сети. 27 августа 2005 г. был открыт пусковой участок первой линии Казанского метрополитена с пятью станциями. В конце 2008 г. открылась станция «Проспект Победы». Были построены самый длинный в республике автомобильный мост через Каму и автомобильный мост «Миллениум» через Казанку.</a:t>
            </a:r>
          </a:p>
          <a:p>
            <a:pPr indent="360000"/>
            <a:r>
              <a:rPr lang="ru-RU" sz="900" dirty="0"/>
              <a:t>Из международного аэропорта «Казань» выполняются рейсы по 68 направлениям, в том числе 36 заграничных. Татарстан связан регулярными линиями воздушного сообщения с 46 городами России и стран ближнего и дальнего зарубежья.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139952" y="4045203"/>
            <a:ext cx="4824536" cy="235449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r>
              <a:rPr lang="ru-RU" sz="1200" b="1" dirty="0"/>
              <a:t>о</a:t>
            </a:r>
            <a:r>
              <a:rPr lang="ru-RU" sz="1200" b="1" dirty="0" smtClean="0"/>
              <a:t>бразование </a:t>
            </a:r>
            <a:r>
              <a:rPr lang="ru-RU" sz="1200" b="1" dirty="0"/>
              <a:t>и </a:t>
            </a:r>
            <a:r>
              <a:rPr lang="ru-RU" sz="1200" b="1" dirty="0" smtClean="0"/>
              <a:t>наука</a:t>
            </a:r>
          </a:p>
          <a:p>
            <a:pPr indent="360000"/>
            <a:r>
              <a:rPr lang="ru-RU" sz="900" dirty="0" smtClean="0"/>
              <a:t>На </a:t>
            </a:r>
            <a:r>
              <a:rPr lang="ru-RU" sz="900" dirty="0"/>
              <a:t>территории Республики Татарстан в настоящее время образовательную деятельность осуществляют 27 образовательных организаций высшего образования, в том числе 17 государственных, 10 негосударственных. Кроме того, функционируют 49 филиалов образовательных организаций высшего образования, из них 27 государственных и 22 негосударственных. Всего в образовательных организациях высшего образования, находящихся на территории Республики Татарстан, проходят обучение по программам высшего образования 180 тыс. человек.</a:t>
            </a:r>
          </a:p>
          <a:p>
            <a:pPr indent="360000"/>
            <a:r>
              <a:rPr lang="ru-RU" sz="900" dirty="0"/>
              <a:t>Татарстан по праву считается одним из ведущих научных центров России. В столице республики – г. Казани действуют Академия наук Татарстана, Казанский научный центр Российской академии наук. В республике ведутся фундаментальные и прикладные исследования по передовым направлениям науки. Научные школы начали складываться в Казани еще в XIX столетии. Наибольшей известностью пользуется казанская школа химиков, созданная под руководством Н.Н. Зинина, А.М. Бутлерова, А.М. Зайцева. В XIX веке сложилась и казанская школа математиков. Наиболее ярким ее представителем является Н.И. Лобачевский.</a:t>
            </a:r>
          </a:p>
        </p:txBody>
      </p:sp>
    </p:spTree>
    <p:extLst>
      <p:ext uri="{BB962C8B-B14F-4D97-AF65-F5344CB8AC3E}">
        <p14:creationId xmlns:p14="http://schemas.microsoft.com/office/powerpoint/2010/main" val="208162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616" y="226876"/>
            <a:ext cx="8352928" cy="129266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2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</a:t>
            </a:r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сторические города </a:t>
            </a:r>
            <a:r>
              <a:rPr lang="ru-RU" sz="2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 </a:t>
            </a:r>
            <a:r>
              <a:rPr lang="ru-RU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поселения Татарстана </a:t>
            </a:r>
          </a:p>
          <a:p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0" name="Picture 2" descr="C:\Users\Омега\Desktop\Фотографии\Лето 2018\Поездка в Булгары\IMG_20180710_1343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16" y="1080654"/>
            <a:ext cx="2633216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Омега\Desktop\Фотографии\Лето 2018\Поездка в Чистополь 2018г\IMG_20180622_131138_BURST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63" y="1088638"/>
            <a:ext cx="2520279" cy="158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Омега\Desktop\100 лет РТ\00_60fecc_620x4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2592288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Омега\Desktop\100 лет РТ\chertovo-gorodishche-v-elabuge-700x47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322" y="3017377"/>
            <a:ext cx="2506720" cy="145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Омега\Desktop\100 лет РТ\image (1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1077345"/>
            <a:ext cx="2407437" cy="1606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Омега\Desktop\100 лет РТ\image (12)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756" y="3007208"/>
            <a:ext cx="2420732" cy="151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Омега\Desktop\100 лет РТ\sviyazhs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616" y="4843764"/>
            <a:ext cx="2553484" cy="160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Омега\Desktop\100 лет РТ\image (14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763" y="4797152"/>
            <a:ext cx="2484275" cy="157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Омега\Desktop\100 лет РТ\image (13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851034"/>
            <a:ext cx="2320388" cy="166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45984" y="17008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83568" y="2348880"/>
            <a:ext cx="1282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Булгары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51920" y="2348880"/>
            <a:ext cx="1509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Чистополь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73763" y="3031969"/>
            <a:ext cx="123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Елабуга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1560" y="3017377"/>
            <a:ext cx="1034424" cy="3693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Казань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092280" y="2852937"/>
            <a:ext cx="1672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Набережные Челны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0104" y="4797152"/>
            <a:ext cx="1388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Свияжск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91881" y="486986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Альметьевск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44208" y="4869862"/>
            <a:ext cx="1610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Нижнекамск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543757" y="1088638"/>
            <a:ext cx="1772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Менделеевс</a:t>
            </a:r>
            <a:r>
              <a:rPr lang="ru-RU" dirty="0" smtClean="0">
                <a:solidFill>
                  <a:srgbClr val="FF0000"/>
                </a:solidFill>
              </a:rPr>
              <a:t>к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8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Омега\Desktop\100 лет РТ\slide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8256"/>
            <a:ext cx="7968886" cy="59766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9282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856" y="2627040"/>
            <a:ext cx="5702096" cy="1306016"/>
          </a:xfrm>
        </p:spPr>
        <p:txBody>
          <a:bodyPr>
            <a:normAutofit fontScale="90000"/>
          </a:bodyPr>
          <a:lstStyle/>
          <a:p>
            <a:pPr algn="l"/>
            <a:r>
              <a:rPr lang="ru-RU" sz="1000" cap="all" dirty="0" smtClean="0">
                <a:effectLst/>
              </a:rPr>
              <a:t>.</a:t>
            </a:r>
            <a:r>
              <a:rPr lang="ru-RU" sz="1000" cap="all" dirty="0">
                <a:effectLst/>
              </a:rPr>
              <a:t/>
            </a:r>
            <a:br>
              <a:rPr lang="ru-RU" sz="1000" cap="all" dirty="0">
                <a:effectLst/>
              </a:rPr>
            </a:br>
            <a:r>
              <a:rPr lang="ru-RU" sz="1100" dirty="0">
                <a:effectLst/>
              </a:rPr>
              <a:t>Описание флага: </a:t>
            </a:r>
            <a:r>
              <a:rPr lang="ru-RU" sz="1100" b="0" dirty="0">
                <a:effectLst/>
              </a:rPr>
              <a:t>По Конституции РТ 1992 г. «Государственный флаг Республики Татарстан состоит из прямоугольного полотнища с горизонтальными полосами зелёного, белого и красного цветов. Белая полоса составляет 1/15 ширины флага и расположена между равными по ширине полосами зелёного и красного цветов. Зелёная полоса наверху. Отношение ширины флага к его длине — 1:2».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Утверждён 29 ноября 1991 г. Верховным Советом ТССР.</a:t>
            </a:r>
            <a:br>
              <a:rPr lang="ru-RU" sz="1100" b="0" dirty="0">
                <a:effectLst/>
              </a:rPr>
            </a:br>
            <a:r>
              <a:rPr lang="ru-RU" sz="1100" b="0" dirty="0">
                <a:effectLst/>
              </a:rPr>
              <a:t>Автор — </a:t>
            </a:r>
            <a:r>
              <a:rPr lang="ru-RU" sz="1100" b="0" dirty="0" err="1">
                <a:effectLst/>
              </a:rPr>
              <a:t>Т.Хазиахметов</a:t>
            </a:r>
            <a:r>
              <a:rPr lang="ru-RU" sz="1100" b="0" dirty="0">
                <a:effectLst/>
              </a:rPr>
              <a:t>.</a:t>
            </a:r>
            <a:br>
              <a:rPr lang="ru-RU" sz="1100" b="0" dirty="0">
                <a:effectLst/>
              </a:rPr>
            </a:br>
            <a:endParaRPr lang="ru-RU" sz="1100" b="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5" y="332657"/>
            <a:ext cx="3240360" cy="648072"/>
          </a:xfrm>
        </p:spPr>
        <p:txBody>
          <a:bodyPr/>
          <a:lstStyle/>
          <a:p>
            <a:r>
              <a:rPr lang="ru-RU" sz="1000" b="1" cap="all" dirty="0"/>
              <a:t>ГОСУДАРСТВЕННЫЙ ГЕРБ РЕСПУБЛИКИ ТАТАРСТАН 1992 Г.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260648"/>
            <a:ext cx="3346704" cy="576064"/>
          </a:xfrm>
        </p:spPr>
        <p:txBody>
          <a:bodyPr>
            <a:normAutofit/>
          </a:bodyPr>
          <a:lstStyle/>
          <a:p>
            <a:r>
              <a:rPr lang="ru-RU" sz="1000" b="1" cap="all" dirty="0"/>
              <a:t>ГОСУДАРСТВЕННЫЙ ФЛАГ РЕСПУБЛИКИ ТАТАРСТАН 1992 Г.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2667794" cy="2366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764704"/>
            <a:ext cx="3724672" cy="186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1520" y="3717032"/>
            <a:ext cx="30963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/>
              <a:t>Описание герба: «Государственный герб Республики Татарстан представляет собой изображение крылатого барса с круглым щитом на боку, с приподнятой правой передней лапой на фоне диска солнца, помещённого в обрамление из татарского народного орнамента, в основании которого надпись «Татарстан», крылья состоят из семи перьев, розетка на щите состоит из восьми лепестков.</a:t>
            </a:r>
            <a:br>
              <a:rPr lang="ru-RU" sz="1000" dirty="0"/>
            </a:br>
            <a:r>
              <a:rPr lang="ru-RU" sz="1000" dirty="0"/>
              <a:t>Утверждён 7 февраля 1992 г. Верховным Советом РТ.</a:t>
            </a:r>
            <a:br>
              <a:rPr lang="ru-RU" sz="1000" dirty="0"/>
            </a:br>
            <a:r>
              <a:rPr lang="ru-RU" sz="1000" dirty="0"/>
              <a:t>Авторы: </a:t>
            </a:r>
            <a:r>
              <a:rPr lang="ru-RU" sz="1000" dirty="0" err="1"/>
              <a:t>Н.Ханзафаров</a:t>
            </a:r>
            <a:r>
              <a:rPr lang="ru-RU" sz="1000" dirty="0"/>
              <a:t>, </a:t>
            </a:r>
            <a:r>
              <a:rPr lang="ru-RU" sz="1000" dirty="0" err="1"/>
              <a:t>Р.Фахрутдинов</a:t>
            </a:r>
            <a:r>
              <a:rPr lang="ru-RU" sz="1000" dirty="0"/>
              <a:t>.</a:t>
            </a:r>
            <a:br>
              <a:rPr lang="ru-RU" sz="1000" dirty="0"/>
            </a:br>
            <a:r>
              <a:rPr lang="ru-RU" sz="1000" dirty="0"/>
              <a:t/>
            </a:r>
            <a:br>
              <a:rPr lang="ru-RU" sz="1000" dirty="0"/>
            </a:br>
            <a:endParaRPr lang="ru-RU" sz="1000" dirty="0"/>
          </a:p>
        </p:txBody>
      </p:sp>
      <p:pic>
        <p:nvPicPr>
          <p:cNvPr id="8" name="Picture 5" descr="C:\Users\Омега\Desktop\100 лет РТ\img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062" y="4060090"/>
            <a:ext cx="3338500" cy="250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09299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Омега\Desktop\100 лет РТ\mintimer-shaymie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4211572" cy="331236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4860032" y="260649"/>
            <a:ext cx="37444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12 июня 1991 г. первым президентом Республики Татарстан стал </a:t>
            </a:r>
            <a:r>
              <a:rPr lang="ru-RU" sz="1600" b="1" dirty="0" smtClean="0"/>
              <a:t>Минтимер </a:t>
            </a:r>
            <a:r>
              <a:rPr lang="ru-RU" sz="1600" b="1" dirty="0" err="1" smtClean="0"/>
              <a:t>Шарипович</a:t>
            </a:r>
            <a:r>
              <a:rPr lang="ru-RU" sz="1600" b="1" dirty="0" smtClean="0"/>
              <a:t>  Шаймиев </a:t>
            </a:r>
          </a:p>
          <a:p>
            <a:r>
              <a:rPr lang="ru-RU" sz="1600" dirty="0" smtClean="0"/>
              <a:t>24 марта 1996 г. переизбран Президентом Татарстана на второй срок. 25 марта 2001 г. в третий раз был избран Президентом Республики Татарстан. </a:t>
            </a:r>
            <a:endParaRPr lang="ru-RU" sz="1600" dirty="0"/>
          </a:p>
        </p:txBody>
      </p:sp>
      <p:pic>
        <p:nvPicPr>
          <p:cNvPr id="1027" name="Picture 3" descr="C:\Users\Омега\Desktop\100 лет РТ\Download\image (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963" y="2636912"/>
            <a:ext cx="3386485" cy="392617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683568" y="4725144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25 марта 2010 г. в должность Президента Республики Татарстан вступил </a:t>
            </a:r>
            <a:r>
              <a:rPr lang="ru-RU" sz="1600" b="1" dirty="0" smtClean="0"/>
              <a:t>Рустам </a:t>
            </a:r>
            <a:r>
              <a:rPr lang="ru-RU" sz="1600" b="1" dirty="0" err="1" smtClean="0"/>
              <a:t>Нургалиевич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Минниханов</a:t>
            </a:r>
            <a:endParaRPr lang="ru-RU" sz="1600" b="1" dirty="0"/>
          </a:p>
        </p:txBody>
      </p:sp>
    </p:spTree>
    <p:extLst>
      <p:ext uri="{BB962C8B-B14F-4D97-AF65-F5344CB8AC3E}">
        <p14:creationId xmlns:p14="http://schemas.microsoft.com/office/powerpoint/2010/main" val="21951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Омега\Desktop\100 лет РТ\35_1209557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6672"/>
            <a:ext cx="5328592" cy="29973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27584" y="3290500"/>
            <a:ext cx="67687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/>
          </a:p>
          <a:p>
            <a:endParaRPr lang="ru-RU" sz="1200" dirty="0"/>
          </a:p>
          <a:p>
            <a:r>
              <a:rPr lang="ru-RU" sz="1200" dirty="0" smtClean="0"/>
              <a:t>В </a:t>
            </a:r>
            <a:r>
              <a:rPr lang="ru-RU" sz="1200" dirty="0"/>
              <a:t>Татарстане принята Стратегия социально-экономического развития Республики Татарстан до 2030 года, которая имеет силу закона республики</a:t>
            </a:r>
            <a:r>
              <a:rPr lang="ru-RU" sz="1200" dirty="0" smtClean="0"/>
              <a:t>.</a:t>
            </a:r>
          </a:p>
          <a:p>
            <a:endParaRPr lang="ru-RU" sz="1200" dirty="0"/>
          </a:p>
          <a:p>
            <a:endParaRPr lang="ru-RU" sz="1200" dirty="0" smtClean="0"/>
          </a:p>
          <a:p>
            <a:r>
              <a:rPr lang="ru-RU" sz="1200" dirty="0"/>
              <a:t>Татарстан является лидером  российского полюса роста «Волга- Кама», имеющего перспективы глобальной конкурентоспособности. Татарстан - регион с опережающими темпами развития, высокой включенностью в международное развитие труда.</a:t>
            </a:r>
          </a:p>
          <a:p>
            <a:r>
              <a:rPr lang="ru-RU" sz="1200" dirty="0"/>
              <a:t>Республика Татарстан занимает :</a:t>
            </a:r>
          </a:p>
          <a:p>
            <a:r>
              <a:rPr lang="ru-RU" sz="1200" dirty="0"/>
              <a:t>3 место в России по объему продукции сельского хозяйства;</a:t>
            </a:r>
          </a:p>
          <a:p>
            <a:r>
              <a:rPr lang="ru-RU" sz="1200" dirty="0"/>
              <a:t>5 место в России по объему промышленного производства;</a:t>
            </a:r>
          </a:p>
          <a:p>
            <a:r>
              <a:rPr lang="ru-RU" sz="1200" dirty="0"/>
              <a:t>5 место  в России  по объему инвестиций в основной капитал;</a:t>
            </a:r>
          </a:p>
          <a:p>
            <a:r>
              <a:rPr lang="ru-RU" sz="1200" dirty="0"/>
              <a:t>6 место по объему строительных работ;</a:t>
            </a:r>
          </a:p>
          <a:p>
            <a:r>
              <a:rPr lang="ru-RU" sz="1200" dirty="0"/>
              <a:t>7 место в России  по объему ВРП;</a:t>
            </a:r>
          </a:p>
          <a:p>
            <a:r>
              <a:rPr lang="ru-RU" sz="1200" dirty="0"/>
              <a:t>8 место в России по объему ввода жилья;</a:t>
            </a:r>
          </a:p>
          <a:p>
            <a:r>
              <a:rPr lang="ru-RU" sz="1200" dirty="0"/>
              <a:t>8 место в России по объему  розничного товарооборота.</a:t>
            </a:r>
          </a:p>
          <a:p>
            <a:endParaRPr lang="ru-RU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emen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085184"/>
            <a:ext cx="2066287" cy="14375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69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Омега\Desktop\100 лет РТ\2abe3a746e6c0626aa2914558175cfc8_X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04664"/>
            <a:ext cx="6840760" cy="3816424"/>
          </a:xfrm>
          <a:prstGeom prst="ellipse">
            <a:avLst/>
          </a:prstGeom>
          <a:ln w="63500" cap="rnd">
            <a:solidFill>
              <a:schemeClr val="tx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4437112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endParaRPr lang="ru-RU" sz="36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ru-RU" sz="3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за внимание !</a:t>
            </a:r>
            <a:endParaRPr lang="ru-RU" sz="36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22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2558</TotalTime>
  <Words>2229</Words>
  <Application>Microsoft Office PowerPoint</Application>
  <PresentationFormat>Экран (4:3)</PresentationFormat>
  <Paragraphs>194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Calibri</vt:lpstr>
      <vt:lpstr>Georgia</vt:lpstr>
      <vt:lpstr>Trebuchet MS</vt:lpstr>
      <vt:lpstr>Воздушный поток</vt:lpstr>
      <vt:lpstr>Презентация PowerPoint</vt:lpstr>
      <vt:lpstr>27мая1920 года  был подписан  Декрет об образовании Татарской Автономной Советской Социалистической Республики (ТАССР) председателем Совнаркома В.И.Лениным,  председателем Всероссийского Центрального Исполнительного комитета М.И.Калининым и секретарем ВЦИК А.С. Енукидзе.</vt:lpstr>
      <vt:lpstr>Презентация PowerPoint</vt:lpstr>
      <vt:lpstr>Презентация PowerPoint</vt:lpstr>
      <vt:lpstr>Презентация PowerPoint</vt:lpstr>
      <vt:lpstr>Символика Татарстана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Символика Татарстана</vt:lpstr>
      <vt:lpstr>Презентация PowerPoint</vt:lpstr>
      <vt:lpstr>Презентация PowerPoint</vt:lpstr>
      <vt:lpstr>Презентация PowerPoint</vt:lpstr>
      <vt:lpstr>Презентация PowerPoint</vt:lpstr>
      <vt:lpstr>. Описание флага: По Конституции РТ 1992 г. «Государственный флаг Республики Татарстан состоит из прямоугольного полотнища с горизонтальными полосами зелёного, белого и красного цветов. Белая полоса составляет 1/15 ширины флага и расположена между равными по ширине полосами зелёного и красного цветов. Зелёная полоса наверху. Отношение ширины флага к его длине — 1:2». Утверждён 29 ноября 1991 г. Верховным Советом ТССР. Автор — Т.Хазиахметов.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Омега</dc:creator>
  <cp:lastModifiedBy>Ольга</cp:lastModifiedBy>
  <cp:revision>215</cp:revision>
  <dcterms:created xsi:type="dcterms:W3CDTF">2019-03-21T15:10:52Z</dcterms:created>
  <dcterms:modified xsi:type="dcterms:W3CDTF">2020-05-30T17:19:45Z</dcterms:modified>
</cp:coreProperties>
</file>