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82" r:id="rId12"/>
    <p:sldId id="283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4" r:id="rId26"/>
    <p:sldId id="286" r:id="rId27"/>
    <p:sldId id="287" r:id="rId28"/>
    <p:sldId id="280" r:id="rId29"/>
    <p:sldId id="281" r:id="rId30"/>
    <p:sldId id="285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7AFFB9B-9FB8-469E-96F9-4D32314110B6}" type="datetimeFigureOut">
              <a:rPr lang="en-US" dirty="0"/>
              <a:t>11/6/2021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BDC27-E420-4878-9EE6-7B9656D6442A}" type="datetimeFigureOut">
              <a:rPr lang="en-US" dirty="0"/>
              <a:t>11/6/2021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F47CF-67C9-420C-80A5-E2069FF0C2DF}" type="datetimeFigureOut">
              <a:rPr lang="en-US" dirty="0"/>
              <a:t>11/6/2021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2DC73-F065-42F5-A9F2-D90B2E42A0B3}" type="datetimeFigureOut">
              <a:rPr lang="en-US" dirty="0"/>
              <a:t>11/6/2021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A702-9B29-41CC-9BCC-3DF8A0D379FE}" type="datetimeFigureOut">
              <a:rPr lang="en-US" dirty="0"/>
              <a:t>11/6/2021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649AC-CB8F-4FF1-9A34-5861C74DD0A7}" type="datetimeFigureOut">
              <a:rPr lang="en-US" dirty="0"/>
              <a:t>11/6/2021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CECA-2D3A-4680-9B49-752200DE467C}" type="datetimeFigureOut">
              <a:rPr lang="en-US" dirty="0"/>
              <a:t>11/6/2021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3BFE2-83B7-4B0A-B9D3-AB28331082B3}" type="datetimeFigureOut">
              <a:rPr lang="en-US" dirty="0"/>
              <a:t>11/6/2021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F78E3-FDA3-4D28-AAA2-0B81F349A39D}" type="datetimeFigureOut">
              <a:rPr lang="en-US" dirty="0"/>
              <a:t>11/6/2021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D2AC3-6A0B-4169-B1EA-E3AE8B351BDD}" type="datetimeFigureOut">
              <a:rPr lang="en-US" dirty="0"/>
              <a:t>11/6/2021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B9363-8B87-41B7-9F8E-64519CBB8F34}" type="datetimeFigureOut">
              <a:rPr lang="en-US" dirty="0"/>
              <a:t>11/6/2021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F5746-5284-4951-9F37-7AE924EDBCB7}" type="datetimeFigureOut">
              <a:rPr lang="en-US" dirty="0"/>
              <a:t>11/6/2021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98B29-7265-4A65-A2A4-6703C057B7C1}" type="datetimeFigureOut">
              <a:rPr lang="en-US" dirty="0"/>
              <a:t>11/6/2021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BA082-94DF-4C4B-A041-6624924AB0A8}" type="datetimeFigureOut">
              <a:rPr lang="en-US" dirty="0"/>
              <a:t>11/6/2021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86C4-3AB5-4E0C-86CA-FB108C350AA9}" type="datetimeFigureOut">
              <a:rPr lang="en-US" dirty="0"/>
              <a:t>11/6/2021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F1211-4E0C-4AB3-B04F-585959BDAFE8}" type="datetimeFigureOut">
              <a:rPr lang="en-US" dirty="0"/>
              <a:t>11/6/2021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ECAF-D3BE-4069-9C78-642ECCD01477}" type="datetimeFigureOut">
              <a:rPr lang="en-US" dirty="0"/>
              <a:t>11/6/2021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35BB1C6-BF8F-4481-8AB2-603A1C8A906A}" type="datetimeFigureOut">
              <a:rPr lang="en-US" dirty="0"/>
              <a:t>11/6/2021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http://www.abc-people.com/data/leonardov/pic_z-2.gif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4" Type="http://schemas.openxmlformats.org/officeDocument/2006/relationships/image" Target="http://media.log-in.ru/news/_headers/articles_addimg_432_gold21.jpg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jpeg"/><Relationship Id="rId7" Type="http://schemas.openxmlformats.org/officeDocument/2006/relationships/image" Target="../media/image32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png"/><Relationship Id="rId4" Type="http://schemas.openxmlformats.org/officeDocument/2006/relationships/image" Target="../media/image2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http://www.abc-people.com/idea/zolotsech/parthenon.jpg" TargetMode="External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5" Type="http://schemas.openxmlformats.org/officeDocument/2006/relationships/image" Target="http://tmn.fio.ru/works/04x/304/images/im3_2.jpg" TargetMode="External"/><Relationship Id="rId4" Type="http://schemas.openxmlformats.org/officeDocument/2006/relationships/image" Target="../media/image4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file:///A:\&#1089;&#1082;&#1088;&#1080;&#1087;&#1082;&#1072;.files\im6_2.jpg" TargetMode="External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rot="21420000">
            <a:off x="943701" y="-6514"/>
            <a:ext cx="9755187" cy="6108402"/>
          </a:xfrm>
        </p:spPr>
        <p:txBody>
          <a:bodyPr/>
          <a:lstStyle/>
          <a:p>
            <a:pPr algn="ctr"/>
            <a:r>
              <a:rPr lang="ru-RU" altLang="ru-RU" b="1" dirty="0" smtClean="0">
                <a:solidFill>
                  <a:schemeClr val="tx1"/>
                </a:solidFill>
              </a:rPr>
              <a:t>Числа </a:t>
            </a:r>
            <a:r>
              <a:rPr lang="ru-RU" altLang="ru-RU" b="1" dirty="0">
                <a:solidFill>
                  <a:schemeClr val="tx1"/>
                </a:solidFill>
              </a:rPr>
              <a:t>Фибоначчи </a:t>
            </a:r>
            <a:r>
              <a:rPr lang="ru-RU" altLang="ru-RU" b="1" dirty="0" smtClean="0">
                <a:solidFill>
                  <a:schemeClr val="tx1"/>
                </a:solidFill>
              </a:rPr>
              <a:t/>
            </a:r>
            <a:br>
              <a:rPr lang="ru-RU" altLang="ru-RU" b="1" dirty="0" smtClean="0">
                <a:solidFill>
                  <a:schemeClr val="tx1"/>
                </a:solidFill>
              </a:rPr>
            </a:br>
            <a:r>
              <a:rPr lang="ru-RU" altLang="ru-RU" sz="6600" b="1" dirty="0" smtClean="0">
                <a:solidFill>
                  <a:schemeClr val="tx1"/>
                </a:solidFill>
              </a:rPr>
              <a:t>и</a:t>
            </a:r>
            <a:br>
              <a:rPr lang="ru-RU" altLang="ru-RU" sz="6600" b="1" dirty="0" smtClean="0">
                <a:solidFill>
                  <a:schemeClr val="tx1"/>
                </a:solidFill>
              </a:rPr>
            </a:br>
            <a:r>
              <a:rPr lang="ru-RU" altLang="ru-RU" b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ru-RU" altLang="ru-RU" b="1" dirty="0">
                <a:solidFill>
                  <a:schemeClr val="tx1"/>
                </a:solidFill>
              </a:rPr>
              <a:t>золотое сечение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30" name="Picture 6" descr="http://pro.radiomayak.ru/wp-content/uploads/2021/02/fibonach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87963">
            <a:off x="4463290" y="245431"/>
            <a:ext cx="2381115" cy="2501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9995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37795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Последовательность </a:t>
            </a:r>
            <a:br>
              <a:rPr lang="ru-RU" b="1" i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b="1" i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Фибоначчи</a:t>
            </a:r>
            <a:endParaRPr lang="ru-RU" b="1" i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6386" name="Picture 2" descr="https://i.ytimg.com/vi/OO0sCFwGnFY/maxresdefault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9697" y="2063750"/>
            <a:ext cx="5887155" cy="331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7365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1" y="2730136"/>
            <a:ext cx="10396882" cy="3056710"/>
          </a:xfrm>
        </p:spPr>
        <p:txBody>
          <a:bodyPr>
            <a:normAutofit fontScale="90000"/>
          </a:bodyPr>
          <a:lstStyle/>
          <a:p>
            <a:r>
              <a:rPr kumimoji="1" lang="ru-RU" altLang="ru-RU" b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/>
            </a:r>
            <a:br>
              <a:rPr kumimoji="1" lang="ru-RU" altLang="ru-RU" b="1" dirty="0" smtClean="0">
                <a:solidFill>
                  <a:schemeClr val="tx1"/>
                </a:solidFill>
                <a:latin typeface="Garamond" panose="02020404030301010803" pitchFamily="18" charset="0"/>
              </a:rPr>
            </a:br>
            <a:r>
              <a:rPr kumimoji="1" lang="ru-RU" altLang="ru-RU" b="1" dirty="0">
                <a:solidFill>
                  <a:schemeClr val="tx1"/>
                </a:solidFill>
                <a:latin typeface="Garamond" panose="02020404030301010803" pitchFamily="18" charset="0"/>
              </a:rPr>
              <a:t/>
            </a:r>
            <a:br>
              <a:rPr kumimoji="1" lang="ru-RU" altLang="ru-RU" b="1" dirty="0">
                <a:solidFill>
                  <a:schemeClr val="tx1"/>
                </a:solidFill>
                <a:latin typeface="Garamond" panose="02020404030301010803" pitchFamily="18" charset="0"/>
              </a:rPr>
            </a:br>
            <a:r>
              <a:rPr kumimoji="1" lang="ru-RU" altLang="ru-RU" sz="36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Леонардо </a:t>
            </a:r>
            <a:r>
              <a:rPr kumimoji="1" lang="ru-RU" altLang="ru-RU" sz="36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kumimoji="1" lang="ru-RU" altLang="ru-RU" sz="36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kumimoji="1" lang="ru-RU" altLang="ru-RU" sz="36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Пизанский</a:t>
            </a:r>
            <a:br>
              <a:rPr kumimoji="1" lang="ru-RU" altLang="ru-RU" sz="36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kumimoji="1" lang="ru-RU" altLang="ru-RU" sz="36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(Фибоначчи)</a:t>
            </a:r>
            <a:br>
              <a:rPr kumimoji="1" lang="ru-RU" altLang="ru-RU" sz="36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kumimoji="1" lang="ru-RU" altLang="ru-RU" sz="36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1170-1240</a:t>
            </a:r>
            <a:br>
              <a:rPr kumimoji="1" lang="ru-RU" altLang="ru-RU" sz="36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ru-RU" sz="36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4" descr="fibonacci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452" y="93609"/>
            <a:ext cx="2579615" cy="3662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781006" y="1188723"/>
            <a:ext cx="5342707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4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Труды:</a:t>
            </a:r>
            <a:br>
              <a:rPr lang="ru-RU" altLang="ru-RU" sz="4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altLang="ru-RU" sz="4800" b="1" dirty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altLang="ru-RU" sz="48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altLang="ru-RU" sz="4800" b="1" dirty="0">
                <a:latin typeface="Calibri" panose="020F0502020204030204" pitchFamily="34" charset="0"/>
                <a:cs typeface="Calibri" panose="020F0502020204030204" pitchFamily="34" charset="0"/>
              </a:rPr>
              <a:t>«Книга Абака»</a:t>
            </a:r>
            <a:br>
              <a:rPr lang="ru-RU" altLang="ru-RU" sz="48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altLang="ru-RU" sz="4800" b="1" dirty="0">
                <a:latin typeface="Calibri" panose="020F0502020204030204" pitchFamily="34" charset="0"/>
                <a:cs typeface="Calibri" panose="020F0502020204030204" pitchFamily="34" charset="0"/>
              </a:rPr>
              <a:t>«Книга квадратов»</a:t>
            </a:r>
            <a:br>
              <a:rPr lang="ru-RU" altLang="ru-RU" sz="48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altLang="ru-RU" sz="4800" b="1" dirty="0">
                <a:latin typeface="Calibri" panose="020F0502020204030204" pitchFamily="34" charset="0"/>
                <a:cs typeface="Calibri" panose="020F0502020204030204" pitchFamily="34" charset="0"/>
              </a:rPr>
              <a:t>«Практика </a:t>
            </a:r>
            <a:r>
              <a:rPr lang="ru-RU" altLang="ru-RU" sz="4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геометрии</a:t>
            </a:r>
            <a:r>
              <a:rPr lang="ru-RU" altLang="ru-RU" sz="4800" b="1" dirty="0">
                <a:latin typeface="Calibri" panose="020F0502020204030204" pitchFamily="34" charset="0"/>
                <a:cs typeface="Calibri" panose="020F0502020204030204" pitchFamily="34" charset="0"/>
              </a:rPr>
              <a:t>»</a:t>
            </a:r>
            <a:br>
              <a:rPr lang="ru-RU" altLang="ru-RU" sz="48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ru-RU" sz="4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1300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-300446"/>
            <a:ext cx="10652760" cy="3317966"/>
          </a:xfrm>
        </p:spPr>
        <p:txBody>
          <a:bodyPr>
            <a:noAutofit/>
          </a:bodyPr>
          <a:lstStyle/>
          <a:p>
            <a:r>
              <a:rPr lang="ru-RU" altLang="ru-RU" sz="2800" b="1" i="1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«Сколько пар кроликов родится в течении года, если известно, что через месяц пара кроликов производит на свет другую пару, а рождают кролики со второго месяца после своего рождения" </a:t>
            </a:r>
            <a:br>
              <a:rPr lang="ru-RU" altLang="ru-RU" sz="2800" b="1" i="1" dirty="0" smtClean="0">
                <a:solidFill>
                  <a:schemeClr val="tx1"/>
                </a:solidFill>
                <a:cs typeface="Times New Roman" panose="02020603050405020304" pitchFamily="18" charset="0"/>
              </a:rPr>
            </a:br>
            <a:r>
              <a:rPr lang="ru-RU" altLang="ru-RU" sz="2800" b="1" i="1" dirty="0" smtClean="0">
                <a:solidFill>
                  <a:schemeClr val="tx1"/>
                </a:solidFill>
              </a:rPr>
              <a:t/>
            </a:r>
            <a:br>
              <a:rPr lang="ru-RU" altLang="ru-RU" sz="2800" b="1" i="1" dirty="0" smtClean="0">
                <a:solidFill>
                  <a:schemeClr val="tx1"/>
                </a:solidFill>
              </a:rPr>
            </a:br>
            <a:r>
              <a:rPr lang="ru-RU" altLang="ru-RU" sz="2800" b="1" i="1" dirty="0" smtClean="0">
                <a:solidFill>
                  <a:schemeClr val="tx1"/>
                </a:solidFill>
              </a:rPr>
              <a:t>            </a:t>
            </a:r>
            <a:endParaRPr lang="ru-RU" sz="2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1331913" y="1557338"/>
            <a:ext cx="2857500" cy="108585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 sz="2400" b="1" dirty="0">
              <a:solidFill>
                <a:schemeClr val="bg1"/>
              </a:solidFill>
              <a:latin typeface="Garamond" panose="02020404030301010803" pitchFamily="18" charset="0"/>
            </a:endParaRPr>
          </a:p>
        </p:txBody>
      </p:sp>
      <p:grpSp>
        <p:nvGrpSpPr>
          <p:cNvPr id="9" name="Group 60"/>
          <p:cNvGrpSpPr>
            <a:grpSpLocks/>
          </p:cNvGrpSpPr>
          <p:nvPr/>
        </p:nvGrpSpPr>
        <p:grpSpPr bwMode="auto">
          <a:xfrm>
            <a:off x="4441371" y="1628775"/>
            <a:ext cx="4741818" cy="4706711"/>
            <a:chOff x="3107" y="346"/>
            <a:chExt cx="2153" cy="2834"/>
          </a:xfrm>
        </p:grpSpPr>
        <p:sp>
          <p:nvSpPr>
            <p:cNvPr id="10" name="Oval 41"/>
            <p:cNvSpPr>
              <a:spLocks noChangeArrowheads="1"/>
            </p:cNvSpPr>
            <p:nvPr/>
          </p:nvSpPr>
          <p:spPr bwMode="auto">
            <a:xfrm>
              <a:off x="4286" y="1434"/>
              <a:ext cx="182" cy="182"/>
            </a:xfrm>
            <a:prstGeom prst="ellipse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grpSp>
          <p:nvGrpSpPr>
            <p:cNvPr id="11" name="Group 59"/>
            <p:cNvGrpSpPr>
              <a:grpSpLocks/>
            </p:cNvGrpSpPr>
            <p:nvPr/>
          </p:nvGrpSpPr>
          <p:grpSpPr bwMode="auto">
            <a:xfrm>
              <a:off x="3107" y="2976"/>
              <a:ext cx="2153" cy="204"/>
              <a:chOff x="3198" y="3001"/>
              <a:chExt cx="2062" cy="204"/>
            </a:xfrm>
          </p:grpSpPr>
          <p:sp>
            <p:nvSpPr>
              <p:cNvPr id="42" name="Oval 50"/>
              <p:cNvSpPr>
                <a:spLocks noChangeArrowheads="1"/>
              </p:cNvSpPr>
              <p:nvPr/>
            </p:nvSpPr>
            <p:spPr bwMode="auto">
              <a:xfrm>
                <a:off x="5087" y="3001"/>
                <a:ext cx="173" cy="183"/>
              </a:xfrm>
              <a:prstGeom prst="ellipse">
                <a:avLst/>
              </a:prstGeom>
              <a:solidFill>
                <a:srgbClr val="00FF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  <p:sp>
            <p:nvSpPr>
              <p:cNvPr id="43" name="Oval 49"/>
              <p:cNvSpPr>
                <a:spLocks noChangeArrowheads="1"/>
              </p:cNvSpPr>
              <p:nvPr/>
            </p:nvSpPr>
            <p:spPr bwMode="auto">
              <a:xfrm>
                <a:off x="4044" y="3001"/>
                <a:ext cx="174" cy="183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  <p:sp>
            <p:nvSpPr>
              <p:cNvPr id="44" name="Oval 48"/>
              <p:cNvSpPr>
                <a:spLocks noChangeArrowheads="1"/>
              </p:cNvSpPr>
              <p:nvPr/>
            </p:nvSpPr>
            <p:spPr bwMode="auto">
              <a:xfrm>
                <a:off x="4825" y="3001"/>
                <a:ext cx="175" cy="183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  <p:sp>
            <p:nvSpPr>
              <p:cNvPr id="45" name="Oval 47"/>
              <p:cNvSpPr>
                <a:spLocks noChangeArrowheads="1"/>
              </p:cNvSpPr>
              <p:nvPr/>
            </p:nvSpPr>
            <p:spPr bwMode="auto">
              <a:xfrm>
                <a:off x="3515" y="3022"/>
                <a:ext cx="173" cy="183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  <p:sp>
            <p:nvSpPr>
              <p:cNvPr id="46" name="Oval 46"/>
              <p:cNvSpPr>
                <a:spLocks noChangeArrowheads="1"/>
              </p:cNvSpPr>
              <p:nvPr/>
            </p:nvSpPr>
            <p:spPr bwMode="auto">
              <a:xfrm>
                <a:off x="3784" y="3001"/>
                <a:ext cx="173" cy="183"/>
              </a:xfrm>
              <a:prstGeom prst="ellipse">
                <a:avLst/>
              </a:prstGeom>
              <a:solidFill>
                <a:srgbClr val="00FF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  <p:sp>
            <p:nvSpPr>
              <p:cNvPr id="47" name="Oval 45"/>
              <p:cNvSpPr>
                <a:spLocks noChangeArrowheads="1"/>
              </p:cNvSpPr>
              <p:nvPr/>
            </p:nvSpPr>
            <p:spPr bwMode="auto">
              <a:xfrm>
                <a:off x="3198" y="3022"/>
                <a:ext cx="173" cy="183"/>
              </a:xfrm>
              <a:prstGeom prst="ellipse">
                <a:avLst/>
              </a:prstGeom>
              <a:solidFill>
                <a:srgbClr val="00FF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  <p:sp>
            <p:nvSpPr>
              <p:cNvPr id="48" name="Oval 44"/>
              <p:cNvSpPr>
                <a:spLocks noChangeArrowheads="1"/>
              </p:cNvSpPr>
              <p:nvPr/>
            </p:nvSpPr>
            <p:spPr bwMode="auto">
              <a:xfrm>
                <a:off x="4565" y="3001"/>
                <a:ext cx="174" cy="183"/>
              </a:xfrm>
              <a:prstGeom prst="ellipse">
                <a:avLst/>
              </a:prstGeom>
              <a:solidFill>
                <a:srgbClr val="00FF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  <p:sp>
            <p:nvSpPr>
              <p:cNvPr id="49" name="Oval 43"/>
              <p:cNvSpPr>
                <a:spLocks noChangeArrowheads="1"/>
              </p:cNvSpPr>
              <p:nvPr/>
            </p:nvSpPr>
            <p:spPr bwMode="auto">
              <a:xfrm>
                <a:off x="4305" y="3001"/>
                <a:ext cx="174" cy="183"/>
              </a:xfrm>
              <a:prstGeom prst="ellipse">
                <a:avLst/>
              </a:prstGeom>
              <a:solidFill>
                <a:srgbClr val="00FF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</p:grpSp>
        <p:sp>
          <p:nvSpPr>
            <p:cNvPr id="12" name="Oval 42"/>
            <p:cNvSpPr>
              <a:spLocks noChangeArrowheads="1"/>
            </p:cNvSpPr>
            <p:nvPr/>
          </p:nvSpPr>
          <p:spPr bwMode="auto">
            <a:xfrm>
              <a:off x="3959" y="346"/>
              <a:ext cx="173" cy="183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3" name="Oval 40"/>
            <p:cNvSpPr>
              <a:spLocks noChangeArrowheads="1"/>
            </p:cNvSpPr>
            <p:nvPr/>
          </p:nvSpPr>
          <p:spPr bwMode="auto">
            <a:xfrm>
              <a:off x="3959" y="804"/>
              <a:ext cx="173" cy="183"/>
            </a:xfrm>
            <a:prstGeom prst="ellipse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4" name="Line 39"/>
            <p:cNvSpPr>
              <a:spLocks noChangeShapeType="1"/>
            </p:cNvSpPr>
            <p:nvPr/>
          </p:nvSpPr>
          <p:spPr bwMode="auto">
            <a:xfrm>
              <a:off x="4046" y="529"/>
              <a:ext cx="0" cy="27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5" name="Line 38"/>
            <p:cNvSpPr>
              <a:spLocks noChangeShapeType="1"/>
            </p:cNvSpPr>
            <p:nvPr/>
          </p:nvSpPr>
          <p:spPr bwMode="auto">
            <a:xfrm flipH="1">
              <a:off x="3699" y="987"/>
              <a:ext cx="347" cy="45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6" name="Line 37"/>
            <p:cNvSpPr>
              <a:spLocks noChangeShapeType="1"/>
            </p:cNvSpPr>
            <p:nvPr/>
          </p:nvSpPr>
          <p:spPr bwMode="auto">
            <a:xfrm>
              <a:off x="4046" y="987"/>
              <a:ext cx="348" cy="45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7" name="Oval 36"/>
            <p:cNvSpPr>
              <a:spLocks noChangeArrowheads="1"/>
            </p:cNvSpPr>
            <p:nvPr/>
          </p:nvSpPr>
          <p:spPr bwMode="auto">
            <a:xfrm>
              <a:off x="4366" y="2441"/>
              <a:ext cx="180" cy="183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8" name="Oval 35"/>
            <p:cNvSpPr>
              <a:spLocks noChangeArrowheads="1"/>
            </p:cNvSpPr>
            <p:nvPr/>
          </p:nvSpPr>
          <p:spPr bwMode="auto">
            <a:xfrm>
              <a:off x="3378" y="2441"/>
              <a:ext cx="180" cy="183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9" name="Oval 34"/>
            <p:cNvSpPr>
              <a:spLocks noChangeArrowheads="1"/>
            </p:cNvSpPr>
            <p:nvPr/>
          </p:nvSpPr>
          <p:spPr bwMode="auto">
            <a:xfrm>
              <a:off x="4097" y="1892"/>
              <a:ext cx="179" cy="183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20" name="Oval 33"/>
            <p:cNvSpPr>
              <a:spLocks noChangeArrowheads="1"/>
            </p:cNvSpPr>
            <p:nvPr/>
          </p:nvSpPr>
          <p:spPr bwMode="auto">
            <a:xfrm>
              <a:off x="3558" y="1434"/>
              <a:ext cx="179" cy="183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21" name="Oval 32"/>
            <p:cNvSpPr>
              <a:spLocks noChangeArrowheads="1"/>
            </p:cNvSpPr>
            <p:nvPr/>
          </p:nvSpPr>
          <p:spPr bwMode="auto">
            <a:xfrm>
              <a:off x="3737" y="2441"/>
              <a:ext cx="180" cy="183"/>
            </a:xfrm>
            <a:prstGeom prst="ellipse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22" name="Oval 31"/>
            <p:cNvSpPr>
              <a:spLocks noChangeArrowheads="1"/>
            </p:cNvSpPr>
            <p:nvPr/>
          </p:nvSpPr>
          <p:spPr bwMode="auto">
            <a:xfrm>
              <a:off x="4097" y="2441"/>
              <a:ext cx="179" cy="183"/>
            </a:xfrm>
            <a:prstGeom prst="ellipse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23" name="Oval 30"/>
            <p:cNvSpPr>
              <a:spLocks noChangeArrowheads="1"/>
            </p:cNvSpPr>
            <p:nvPr/>
          </p:nvSpPr>
          <p:spPr bwMode="auto">
            <a:xfrm>
              <a:off x="4636" y="2441"/>
              <a:ext cx="180" cy="183"/>
            </a:xfrm>
            <a:prstGeom prst="ellipse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24" name="Oval 29"/>
            <p:cNvSpPr>
              <a:spLocks noChangeArrowheads="1"/>
            </p:cNvSpPr>
            <p:nvPr/>
          </p:nvSpPr>
          <p:spPr bwMode="auto">
            <a:xfrm>
              <a:off x="4456" y="1892"/>
              <a:ext cx="180" cy="183"/>
            </a:xfrm>
            <a:prstGeom prst="ellipse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25" name="Oval 28"/>
            <p:cNvSpPr>
              <a:spLocks noChangeArrowheads="1"/>
            </p:cNvSpPr>
            <p:nvPr/>
          </p:nvSpPr>
          <p:spPr bwMode="auto">
            <a:xfrm>
              <a:off x="3558" y="1892"/>
              <a:ext cx="179" cy="183"/>
            </a:xfrm>
            <a:prstGeom prst="ellipse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26" name="Line 27"/>
            <p:cNvSpPr>
              <a:spLocks noChangeShapeType="1"/>
            </p:cNvSpPr>
            <p:nvPr/>
          </p:nvSpPr>
          <p:spPr bwMode="auto">
            <a:xfrm>
              <a:off x="3647" y="1617"/>
              <a:ext cx="0" cy="27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7" name="Line 26"/>
            <p:cNvSpPr>
              <a:spLocks noChangeShapeType="1"/>
            </p:cNvSpPr>
            <p:nvPr/>
          </p:nvSpPr>
          <p:spPr bwMode="auto">
            <a:xfrm>
              <a:off x="4187" y="2075"/>
              <a:ext cx="0" cy="36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8" name="Line 25"/>
            <p:cNvSpPr>
              <a:spLocks noChangeShapeType="1"/>
            </p:cNvSpPr>
            <p:nvPr/>
          </p:nvSpPr>
          <p:spPr bwMode="auto">
            <a:xfrm flipH="1">
              <a:off x="3243" y="2624"/>
              <a:ext cx="225" cy="35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9" name="Line 24"/>
            <p:cNvSpPr>
              <a:spLocks noChangeShapeType="1"/>
            </p:cNvSpPr>
            <p:nvPr/>
          </p:nvSpPr>
          <p:spPr bwMode="auto">
            <a:xfrm>
              <a:off x="4456" y="2624"/>
              <a:ext cx="180" cy="36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0" name="Line 23"/>
            <p:cNvSpPr>
              <a:spLocks noChangeShapeType="1"/>
            </p:cNvSpPr>
            <p:nvPr/>
          </p:nvSpPr>
          <p:spPr bwMode="auto">
            <a:xfrm flipH="1">
              <a:off x="3468" y="2075"/>
              <a:ext cx="179" cy="36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1" name="Line 22"/>
            <p:cNvSpPr>
              <a:spLocks noChangeShapeType="1"/>
            </p:cNvSpPr>
            <p:nvPr/>
          </p:nvSpPr>
          <p:spPr bwMode="auto">
            <a:xfrm>
              <a:off x="3647" y="2075"/>
              <a:ext cx="180" cy="36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2" name="Line 21"/>
            <p:cNvSpPr>
              <a:spLocks noChangeShapeType="1"/>
            </p:cNvSpPr>
            <p:nvPr/>
          </p:nvSpPr>
          <p:spPr bwMode="auto">
            <a:xfrm flipH="1">
              <a:off x="4187" y="1617"/>
              <a:ext cx="179" cy="27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3" name="Line 20"/>
            <p:cNvSpPr>
              <a:spLocks noChangeShapeType="1"/>
            </p:cNvSpPr>
            <p:nvPr/>
          </p:nvSpPr>
          <p:spPr bwMode="auto">
            <a:xfrm>
              <a:off x="4366" y="1617"/>
              <a:ext cx="180" cy="27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4" name="Line 19"/>
            <p:cNvSpPr>
              <a:spLocks noChangeShapeType="1"/>
            </p:cNvSpPr>
            <p:nvPr/>
          </p:nvSpPr>
          <p:spPr bwMode="auto">
            <a:xfrm flipH="1">
              <a:off x="4456" y="2075"/>
              <a:ext cx="90" cy="36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5" name="Line 18"/>
            <p:cNvSpPr>
              <a:spLocks noChangeShapeType="1"/>
            </p:cNvSpPr>
            <p:nvPr/>
          </p:nvSpPr>
          <p:spPr bwMode="auto">
            <a:xfrm>
              <a:off x="4546" y="2075"/>
              <a:ext cx="180" cy="36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6" name="Line 17"/>
            <p:cNvSpPr>
              <a:spLocks noChangeShapeType="1"/>
            </p:cNvSpPr>
            <p:nvPr/>
          </p:nvSpPr>
          <p:spPr bwMode="auto">
            <a:xfrm flipH="1">
              <a:off x="3558" y="2624"/>
              <a:ext cx="269" cy="36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7" name="Line 16"/>
            <p:cNvSpPr>
              <a:spLocks noChangeShapeType="1"/>
            </p:cNvSpPr>
            <p:nvPr/>
          </p:nvSpPr>
          <p:spPr bwMode="auto">
            <a:xfrm>
              <a:off x="3827" y="2624"/>
              <a:ext cx="0" cy="36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8" name="Line 15"/>
            <p:cNvSpPr>
              <a:spLocks noChangeShapeType="1"/>
            </p:cNvSpPr>
            <p:nvPr/>
          </p:nvSpPr>
          <p:spPr bwMode="auto">
            <a:xfrm flipH="1">
              <a:off x="4097" y="2624"/>
              <a:ext cx="90" cy="36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9" name="Line 14"/>
            <p:cNvSpPr>
              <a:spLocks noChangeShapeType="1"/>
            </p:cNvSpPr>
            <p:nvPr/>
          </p:nvSpPr>
          <p:spPr bwMode="auto">
            <a:xfrm>
              <a:off x="4187" y="2624"/>
              <a:ext cx="179" cy="36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0" name="Line 13"/>
            <p:cNvSpPr>
              <a:spLocks noChangeShapeType="1"/>
            </p:cNvSpPr>
            <p:nvPr/>
          </p:nvSpPr>
          <p:spPr bwMode="auto">
            <a:xfrm>
              <a:off x="4726" y="2624"/>
              <a:ext cx="179" cy="36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" name="Line 12"/>
            <p:cNvSpPr>
              <a:spLocks noChangeShapeType="1"/>
            </p:cNvSpPr>
            <p:nvPr/>
          </p:nvSpPr>
          <p:spPr bwMode="auto">
            <a:xfrm>
              <a:off x="4726" y="2624"/>
              <a:ext cx="449" cy="36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50" name="Text Box 6"/>
          <p:cNvSpPr txBox="1">
            <a:spLocks noChangeArrowheads="1"/>
          </p:cNvSpPr>
          <p:nvPr/>
        </p:nvSpPr>
        <p:spPr bwMode="auto">
          <a:xfrm>
            <a:off x="1484312" y="1709738"/>
            <a:ext cx="4344585" cy="108585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Пара новорожденных кроликов</a:t>
            </a:r>
          </a:p>
          <a:p>
            <a:pPr eaLnBrk="1" hangingPunct="1"/>
            <a:r>
              <a:rPr lang="ru-RU" altLang="ru-RU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Пара взрослых кроликов</a:t>
            </a:r>
            <a:endParaRPr lang="ru-RU" altLang="ru-RU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1" name="Oval 51"/>
          <p:cNvSpPr>
            <a:spLocks noChangeArrowheads="1"/>
          </p:cNvSpPr>
          <p:nvPr/>
        </p:nvSpPr>
        <p:spPr bwMode="auto">
          <a:xfrm>
            <a:off x="827088" y="1751013"/>
            <a:ext cx="422275" cy="382587"/>
          </a:xfrm>
          <a:prstGeom prst="ellipse">
            <a:avLst/>
          </a:prstGeom>
          <a:solidFill>
            <a:srgbClr val="FF0000"/>
          </a:solidFill>
          <a:ln w="9525">
            <a:solidFill>
              <a:srgbClr val="001746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52" name="Oval 7"/>
          <p:cNvSpPr>
            <a:spLocks noChangeArrowheads="1"/>
          </p:cNvSpPr>
          <p:nvPr/>
        </p:nvSpPr>
        <p:spPr bwMode="auto">
          <a:xfrm>
            <a:off x="827088" y="2521130"/>
            <a:ext cx="422275" cy="496389"/>
          </a:xfrm>
          <a:prstGeom prst="ellipse">
            <a:avLst/>
          </a:prstGeom>
          <a:solidFill>
            <a:srgbClr val="00FF00"/>
          </a:solidFill>
          <a:ln w="9525">
            <a:solidFill>
              <a:srgbClr val="001746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24787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7634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545910"/>
            <a:ext cx="10394707" cy="4828676"/>
          </a:xfrm>
        </p:spPr>
        <p:txBody>
          <a:bodyPr>
            <a:normAutofit fontScale="40000" lnSpcReduction="20000"/>
          </a:bodyPr>
          <a:lstStyle/>
          <a:p>
            <a:pPr marL="0" indent="0" algn="ctr">
              <a:buNone/>
            </a:pPr>
            <a:r>
              <a:rPr lang="ru-RU" altLang="ru-RU" sz="9000" b="1" u="sng" dirty="0">
                <a:latin typeface="Calibri" panose="020F0502020204030204" pitchFamily="34" charset="0"/>
                <a:cs typeface="Calibri" panose="020F0502020204030204" pitchFamily="34" charset="0"/>
              </a:rPr>
              <a:t>Числа Фибоначчи:</a:t>
            </a:r>
          </a:p>
          <a:p>
            <a:pPr marL="0" indent="0" algn="ctr">
              <a:buNone/>
            </a:pPr>
            <a:r>
              <a:rPr lang="ru-RU" altLang="ru-RU" sz="5000" dirty="0">
                <a:latin typeface="Calibri" panose="020F0502020204030204" pitchFamily="34" charset="0"/>
                <a:cs typeface="Calibri" panose="020F0502020204030204" pitchFamily="34" charset="0"/>
              </a:rPr>
              <a:t>1, 1, 2, 3, 5, 8, 13, 21, 34, 55, 89, 144, 233, 377, 610,…</a:t>
            </a:r>
          </a:p>
          <a:p>
            <a:pPr algn="ctr"/>
            <a:endParaRPr lang="ru-RU" altLang="ru-RU" sz="5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ru-RU" altLang="ru-RU" sz="5000" dirty="0">
                <a:latin typeface="Calibri" panose="020F0502020204030204" pitchFamily="34" charset="0"/>
                <a:cs typeface="Calibri" panose="020F0502020204030204" pitchFamily="34" charset="0"/>
              </a:rPr>
              <a:t>1, 1, </a:t>
            </a:r>
            <a:r>
              <a:rPr lang="ru-RU" altLang="ru-RU" sz="5000" b="1" u="sng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ru-RU" altLang="ru-RU" sz="5000" dirty="0">
                <a:latin typeface="Calibri" panose="020F0502020204030204" pitchFamily="34" charset="0"/>
                <a:cs typeface="Calibri" panose="020F0502020204030204" pitchFamily="34" charset="0"/>
              </a:rPr>
              <a:t>, 3, 5, </a:t>
            </a:r>
            <a:r>
              <a:rPr lang="ru-RU" altLang="ru-RU" sz="5000" b="1" u="sng" dirty="0"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  <a:r>
              <a:rPr lang="ru-RU" altLang="ru-RU" sz="5000" dirty="0">
                <a:latin typeface="Calibri" panose="020F0502020204030204" pitchFamily="34" charset="0"/>
                <a:cs typeface="Calibri" panose="020F0502020204030204" pitchFamily="34" charset="0"/>
              </a:rPr>
              <a:t>, 13, 21, </a:t>
            </a:r>
            <a:r>
              <a:rPr lang="ru-RU" altLang="ru-RU" sz="5000" b="1" u="sng" dirty="0">
                <a:latin typeface="Calibri" panose="020F0502020204030204" pitchFamily="34" charset="0"/>
                <a:cs typeface="Calibri" panose="020F0502020204030204" pitchFamily="34" charset="0"/>
              </a:rPr>
              <a:t>34</a:t>
            </a:r>
            <a:r>
              <a:rPr lang="ru-RU" altLang="ru-RU" sz="5000" dirty="0">
                <a:latin typeface="Calibri" panose="020F0502020204030204" pitchFamily="34" charset="0"/>
                <a:cs typeface="Calibri" panose="020F0502020204030204" pitchFamily="34" charset="0"/>
              </a:rPr>
              <a:t>, 55, 89, </a:t>
            </a:r>
            <a:r>
              <a:rPr lang="ru-RU" altLang="ru-RU" sz="5000" b="1" u="sng" dirty="0">
                <a:latin typeface="Calibri" panose="020F0502020204030204" pitchFamily="34" charset="0"/>
                <a:cs typeface="Calibri" panose="020F0502020204030204" pitchFamily="34" charset="0"/>
              </a:rPr>
              <a:t>144</a:t>
            </a:r>
            <a:r>
              <a:rPr lang="ru-RU" altLang="ru-RU" sz="5000" dirty="0">
                <a:latin typeface="Calibri" panose="020F0502020204030204" pitchFamily="34" charset="0"/>
                <a:cs typeface="Calibri" panose="020F0502020204030204" pitchFamily="34" charset="0"/>
              </a:rPr>
              <a:t>, 233, 377, </a:t>
            </a:r>
            <a:r>
              <a:rPr lang="ru-RU" altLang="ru-RU" sz="5000" b="1" u="sng" dirty="0">
                <a:latin typeface="Calibri" panose="020F0502020204030204" pitchFamily="34" charset="0"/>
                <a:cs typeface="Calibri" panose="020F0502020204030204" pitchFamily="34" charset="0"/>
              </a:rPr>
              <a:t>610</a:t>
            </a:r>
            <a:r>
              <a:rPr lang="ru-RU" altLang="ru-RU" sz="5000" dirty="0">
                <a:latin typeface="Calibri" panose="020F0502020204030204" pitchFamily="34" charset="0"/>
                <a:cs typeface="Calibri" panose="020F0502020204030204" pitchFamily="34" charset="0"/>
              </a:rPr>
              <a:t>,…</a:t>
            </a:r>
          </a:p>
          <a:p>
            <a:pPr algn="ctr"/>
            <a:endParaRPr lang="ru-RU" altLang="ru-RU" sz="5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ru-RU" altLang="ru-RU" sz="5000" dirty="0">
                <a:latin typeface="Calibri" panose="020F0502020204030204" pitchFamily="34" charset="0"/>
                <a:cs typeface="Calibri" panose="020F0502020204030204" pitchFamily="34" charset="0"/>
              </a:rPr>
              <a:t>1, 1, 2, </a:t>
            </a:r>
            <a:r>
              <a:rPr lang="ru-RU" altLang="ru-RU" sz="5000" b="1" u="sng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r>
              <a:rPr lang="ru-RU" altLang="ru-RU" sz="5000" dirty="0">
                <a:latin typeface="Calibri" panose="020F0502020204030204" pitchFamily="34" charset="0"/>
                <a:cs typeface="Calibri" panose="020F0502020204030204" pitchFamily="34" charset="0"/>
              </a:rPr>
              <a:t>, 5, 8, 13, </a:t>
            </a:r>
            <a:r>
              <a:rPr lang="ru-RU" altLang="ru-RU" sz="5000" b="1" u="sng" dirty="0">
                <a:latin typeface="Calibri" panose="020F0502020204030204" pitchFamily="34" charset="0"/>
                <a:cs typeface="Calibri" panose="020F0502020204030204" pitchFamily="34" charset="0"/>
              </a:rPr>
              <a:t>21</a:t>
            </a:r>
            <a:r>
              <a:rPr lang="ru-RU" altLang="ru-RU" sz="5000" dirty="0">
                <a:latin typeface="Calibri" panose="020F0502020204030204" pitchFamily="34" charset="0"/>
                <a:cs typeface="Calibri" panose="020F0502020204030204" pitchFamily="34" charset="0"/>
              </a:rPr>
              <a:t>, 34, 55, 89, </a:t>
            </a:r>
            <a:r>
              <a:rPr lang="ru-RU" altLang="ru-RU" sz="5000" b="1" u="sng" dirty="0">
                <a:latin typeface="Calibri" panose="020F0502020204030204" pitchFamily="34" charset="0"/>
                <a:cs typeface="Calibri" panose="020F0502020204030204" pitchFamily="34" charset="0"/>
              </a:rPr>
              <a:t>144</a:t>
            </a:r>
            <a:r>
              <a:rPr lang="ru-RU" altLang="ru-RU" sz="5000" dirty="0">
                <a:latin typeface="Calibri" panose="020F0502020204030204" pitchFamily="34" charset="0"/>
                <a:cs typeface="Calibri" panose="020F0502020204030204" pitchFamily="34" charset="0"/>
              </a:rPr>
              <a:t>, 233, 377, 610,…</a:t>
            </a:r>
          </a:p>
          <a:p>
            <a:pPr algn="ctr"/>
            <a:endParaRPr lang="ru-RU" altLang="ru-RU" sz="5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ru-RU" altLang="ru-RU" sz="5000" dirty="0">
                <a:latin typeface="Calibri" panose="020F0502020204030204" pitchFamily="34" charset="0"/>
                <a:cs typeface="Calibri" panose="020F0502020204030204" pitchFamily="34" charset="0"/>
              </a:rPr>
              <a:t>1, 1, 2, 3, 5, 8, 13, 21, 34, 55, 89, 144, 233, 377, </a:t>
            </a:r>
            <a:r>
              <a:rPr lang="ru-RU" altLang="ru-RU" sz="5000" b="1" u="sng" dirty="0">
                <a:latin typeface="Calibri" panose="020F0502020204030204" pitchFamily="34" charset="0"/>
                <a:cs typeface="Calibri" panose="020F0502020204030204" pitchFamily="34" charset="0"/>
              </a:rPr>
              <a:t>610</a:t>
            </a:r>
            <a:r>
              <a:rPr lang="ru-RU" altLang="ru-RU" sz="5000" dirty="0">
                <a:latin typeface="Calibri" panose="020F0502020204030204" pitchFamily="34" charset="0"/>
                <a:cs typeface="Calibri" panose="020F0502020204030204" pitchFamily="34" charset="0"/>
              </a:rPr>
              <a:t>,…</a:t>
            </a:r>
          </a:p>
          <a:p>
            <a:pPr algn="ctr"/>
            <a:endParaRPr lang="ru-RU" altLang="ru-RU" sz="5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ru-RU" altLang="ru-RU" sz="5000" i="1" u="sng" dirty="0">
                <a:latin typeface="Calibri" panose="020F0502020204030204" pitchFamily="34" charset="0"/>
                <a:cs typeface="Calibri" panose="020F0502020204030204" pitchFamily="34" charset="0"/>
              </a:rPr>
              <a:t>1, 1</a:t>
            </a:r>
            <a:r>
              <a:rPr lang="ru-RU" altLang="ru-RU" sz="50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altLang="ru-RU" sz="5000" b="1" dirty="0">
                <a:latin typeface="Calibri" panose="020F0502020204030204" pitchFamily="34" charset="0"/>
                <a:cs typeface="Calibri" panose="020F0502020204030204" pitchFamily="34" charset="0"/>
              </a:rPr>
              <a:t>2, 3</a:t>
            </a:r>
            <a:r>
              <a:rPr lang="ru-RU" altLang="ru-RU" sz="50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altLang="ru-RU" sz="5000" i="1" u="sng" dirty="0">
                <a:latin typeface="Calibri" panose="020F0502020204030204" pitchFamily="34" charset="0"/>
                <a:cs typeface="Calibri" panose="020F0502020204030204" pitchFamily="34" charset="0"/>
              </a:rPr>
              <a:t>5, 8</a:t>
            </a:r>
            <a:r>
              <a:rPr lang="ru-RU" altLang="ru-RU" sz="50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altLang="ru-RU" sz="5000" b="1" dirty="0">
                <a:latin typeface="Calibri" panose="020F0502020204030204" pitchFamily="34" charset="0"/>
                <a:cs typeface="Calibri" panose="020F0502020204030204" pitchFamily="34" charset="0"/>
              </a:rPr>
              <a:t>13, 21</a:t>
            </a:r>
            <a:r>
              <a:rPr lang="ru-RU" altLang="ru-RU" sz="50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altLang="ru-RU" sz="5000" i="1" u="sng" dirty="0">
                <a:latin typeface="Calibri" panose="020F0502020204030204" pitchFamily="34" charset="0"/>
                <a:cs typeface="Calibri" panose="020F0502020204030204" pitchFamily="34" charset="0"/>
              </a:rPr>
              <a:t>34, 55</a:t>
            </a:r>
            <a:r>
              <a:rPr lang="ru-RU" altLang="ru-RU" sz="50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altLang="ru-RU" sz="5000" b="1" dirty="0">
                <a:latin typeface="Calibri" panose="020F0502020204030204" pitchFamily="34" charset="0"/>
                <a:cs typeface="Calibri" panose="020F0502020204030204" pitchFamily="34" charset="0"/>
              </a:rPr>
              <a:t>89, 144</a:t>
            </a:r>
            <a:r>
              <a:rPr lang="ru-RU" altLang="ru-RU" sz="50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altLang="ru-RU" sz="5000" i="1" u="sng" dirty="0">
                <a:latin typeface="Calibri" panose="020F0502020204030204" pitchFamily="34" charset="0"/>
                <a:cs typeface="Calibri" panose="020F0502020204030204" pitchFamily="34" charset="0"/>
              </a:rPr>
              <a:t>233, 377</a:t>
            </a:r>
            <a:r>
              <a:rPr lang="ru-RU" altLang="ru-RU" sz="50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altLang="ru-RU" sz="5000" b="1" dirty="0">
                <a:latin typeface="Calibri" panose="020F0502020204030204" pitchFamily="34" charset="0"/>
                <a:cs typeface="Calibri" panose="020F0502020204030204" pitchFamily="34" charset="0"/>
              </a:rPr>
              <a:t>610</a:t>
            </a:r>
            <a:r>
              <a:rPr lang="ru-RU" altLang="ru-RU" sz="5000" dirty="0">
                <a:latin typeface="Calibri" panose="020F0502020204030204" pitchFamily="34" charset="0"/>
                <a:cs typeface="Calibri" panose="020F0502020204030204" pitchFamily="34" charset="0"/>
              </a:rPr>
              <a:t>,…</a:t>
            </a:r>
          </a:p>
          <a:p>
            <a:pPr algn="ctr"/>
            <a:endParaRPr lang="ru-RU" altLang="ru-RU" sz="5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ru-RU" sz="5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394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1" y="1267096"/>
            <a:ext cx="10396882" cy="1227909"/>
          </a:xfrm>
        </p:spPr>
        <p:txBody>
          <a:bodyPr>
            <a:noAutofit/>
          </a:bodyPr>
          <a:lstStyle/>
          <a:p>
            <a:pPr>
              <a:spcBef>
                <a:spcPct val="50000"/>
              </a:spcBef>
            </a:pPr>
            <a:r>
              <a:rPr lang="ru-RU" altLang="ru-RU" sz="4800" b="1" u="sng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Числа </a:t>
            </a:r>
            <a:r>
              <a:rPr lang="ru-RU" altLang="ru-RU" sz="4800" b="1" u="sng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Фибоначчи</a:t>
            </a:r>
            <a:r>
              <a:rPr lang="ru-RU" altLang="ru-RU" sz="4800" b="1" u="sng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altLang="ru-RU" sz="4800" b="1" u="sng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altLang="ru-RU" sz="4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1, 1, 2, 3, 5, 8, 13, 21, 34, 55, 89, 144, 233, 377, 610,… </a:t>
            </a:r>
            <a:br>
              <a:rPr lang="ru-RU" altLang="ru-RU" sz="4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ru-RU" sz="4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1436914"/>
            <a:ext cx="10394707" cy="6048103"/>
          </a:xfrm>
        </p:spPr>
        <p:txBody>
          <a:bodyPr/>
          <a:lstStyle/>
          <a:p>
            <a:pPr marL="0" indent="0">
              <a:buNone/>
            </a:pPr>
            <a:r>
              <a:rPr lang="ru-RU" altLang="ru-RU" b="1" u="sng" dirty="0">
                <a:latin typeface="Calibri" panose="020F0502020204030204" pitchFamily="34" charset="0"/>
                <a:cs typeface="Calibri" panose="020F0502020204030204" pitchFamily="34" charset="0"/>
              </a:rPr>
              <a:t>Свойства последовательности </a:t>
            </a:r>
            <a:r>
              <a:rPr lang="ru-RU" altLang="ru-RU" b="1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ru-RU" altLang="ru-RU" b="1" dirty="0">
                <a:latin typeface="Calibri" panose="020F0502020204030204" pitchFamily="34" charset="0"/>
                <a:cs typeface="Calibri" panose="020F0502020204030204" pitchFamily="34" charset="0"/>
              </a:rPr>
              <a:t>Каждое третье число Фибоначчи четно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ru-RU" altLang="ru-RU" b="1" dirty="0">
                <a:latin typeface="Calibri" panose="020F0502020204030204" pitchFamily="34" charset="0"/>
                <a:cs typeface="Calibri" panose="020F0502020204030204" pitchFamily="34" charset="0"/>
              </a:rPr>
              <a:t>Каждое четвертое делится на три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ru-RU" altLang="ru-RU" b="1" dirty="0">
                <a:latin typeface="Calibri" panose="020F0502020204030204" pitchFamily="34" charset="0"/>
                <a:cs typeface="Calibri" panose="020F0502020204030204" pitchFamily="34" charset="0"/>
              </a:rPr>
              <a:t>Каждое пятнадцатое оканчивается нулем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ru-RU" altLang="ru-RU" b="1" dirty="0">
                <a:latin typeface="Calibri" panose="020F0502020204030204" pitchFamily="34" charset="0"/>
                <a:cs typeface="Calibri" panose="020F0502020204030204" pitchFamily="34" charset="0"/>
              </a:rPr>
              <a:t>Два соседних числа взаимно просты</a:t>
            </a:r>
          </a:p>
          <a:p>
            <a:pPr marL="0" indent="0">
              <a:buNone/>
            </a:pPr>
            <a:endParaRPr lang="ru-RU" altLang="ru-RU" b="1" u="sng" dirty="0">
              <a:latin typeface="Garamond" panose="02020404030301010803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23575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1" y="143691"/>
            <a:ext cx="10396882" cy="1933303"/>
          </a:xfrm>
        </p:spPr>
        <p:txBody>
          <a:bodyPr>
            <a:noAutofit/>
          </a:bodyPr>
          <a:lstStyle/>
          <a:p>
            <a:pPr algn="ctr"/>
            <a:r>
              <a:rPr lang="ru-RU" altLang="ru-RU" sz="3600" b="1" u="sng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Числа Фибоначчи:</a:t>
            </a:r>
            <a:br>
              <a:rPr lang="ru-RU" altLang="ru-RU" sz="3600" b="1" u="sng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altLang="ru-RU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1, 1, 2, 3, 5, 8, 13, 21, 34, 55, 89, 144, 233, 377, 610,…</a:t>
            </a:r>
            <a:br>
              <a:rPr lang="ru-RU" altLang="ru-RU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ru-RU" sz="3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2647666"/>
            <a:ext cx="10394707" cy="2726919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altLang="ru-RU" sz="9600" dirty="0" smtClean="0">
                <a:latin typeface="Calibri" panose="020F0502020204030204" pitchFamily="34" charset="0"/>
                <a:cs typeface="Calibri" panose="020F0502020204030204" pitchFamily="34" charset="0"/>
              </a:rPr>
              <a:t>Коэффициент </a:t>
            </a:r>
            <a:r>
              <a:rPr lang="ru-RU" altLang="ru-RU" sz="9600" dirty="0">
                <a:latin typeface="Calibri" panose="020F0502020204030204" pitchFamily="34" charset="0"/>
                <a:cs typeface="Calibri" panose="020F0502020204030204" pitchFamily="34" charset="0"/>
              </a:rPr>
              <a:t>Фибоначчи: </a:t>
            </a:r>
            <a:r>
              <a:rPr lang="el-GR" altLang="ru-RU" sz="9600" b="1" dirty="0">
                <a:solidFill>
                  <a:srgbClr val="F5EFD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φ</a:t>
            </a:r>
            <a:r>
              <a:rPr lang="ru-RU" altLang="ru-RU" sz="9600" dirty="0">
                <a:latin typeface="Calibri" panose="020F0502020204030204" pitchFamily="34" charset="0"/>
                <a:cs typeface="Calibri" panose="020F0502020204030204" pitchFamily="34" charset="0"/>
              </a:rPr>
              <a:t>(фи)=0,618</a:t>
            </a:r>
            <a:r>
              <a:rPr lang="ru-RU" altLang="ru-RU" sz="9600" dirty="0" smtClean="0">
                <a:latin typeface="Calibri" panose="020F0502020204030204" pitchFamily="34" charset="0"/>
                <a:cs typeface="Calibri" panose="020F0502020204030204" pitchFamily="34" charset="0"/>
              </a:rPr>
              <a:t>… </a:t>
            </a:r>
            <a:r>
              <a:rPr lang="ru-RU" altLang="ru-RU" sz="7400" dirty="0" smtClean="0"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ru-RU" altLang="ru-RU" sz="7400" dirty="0">
                <a:latin typeface="Calibri" panose="020F0502020204030204" pitchFamily="34" charset="0"/>
                <a:cs typeface="Calibri" panose="020F0502020204030204" pitchFamily="34" charset="0"/>
              </a:rPr>
              <a:t>Золотой коэффициент, золотая середина</a:t>
            </a:r>
            <a:r>
              <a:rPr lang="ru-RU" altLang="ru-RU" sz="7400" dirty="0" smtClean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  <a:endParaRPr lang="ru-RU" altLang="ru-RU" sz="7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ru-RU" altLang="ru-RU" sz="7400" dirty="0" smtClean="0"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  <a:r>
              <a:rPr lang="ru-RU" altLang="ru-RU" sz="7400" dirty="0">
                <a:latin typeface="Calibri" panose="020F0502020204030204" pitchFamily="34" charset="0"/>
                <a:cs typeface="Calibri" panose="020F0502020204030204" pitchFamily="34" charset="0"/>
              </a:rPr>
              <a:t>1:1=1,0000</a:t>
            </a:r>
          </a:p>
          <a:p>
            <a:pPr marL="0" indent="0">
              <a:buNone/>
            </a:pPr>
            <a:r>
              <a:rPr lang="ru-RU" altLang="ru-RU" sz="7400" dirty="0" smtClean="0">
                <a:latin typeface="Calibri" panose="020F0502020204030204" pitchFamily="34" charset="0"/>
                <a:cs typeface="Calibri" panose="020F0502020204030204" pitchFamily="34" charset="0"/>
              </a:rPr>
              <a:t>  1:2=0,5000</a:t>
            </a:r>
            <a:endParaRPr lang="ru-RU" altLang="ru-RU" sz="7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ru-RU" altLang="ru-RU" sz="7400" dirty="0" smtClean="0"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  <a:r>
              <a:rPr lang="ru-RU" altLang="ru-RU" sz="7400" dirty="0">
                <a:latin typeface="Calibri" panose="020F0502020204030204" pitchFamily="34" charset="0"/>
                <a:cs typeface="Calibri" panose="020F0502020204030204" pitchFamily="34" charset="0"/>
              </a:rPr>
              <a:t>2:3=0,666</a:t>
            </a:r>
          </a:p>
          <a:p>
            <a:pPr marL="0" indent="0">
              <a:buNone/>
            </a:pPr>
            <a:r>
              <a:rPr lang="ru-RU" altLang="ru-RU" sz="7400" dirty="0" smtClean="0"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  <a:r>
              <a:rPr lang="ru-RU" altLang="ru-RU" sz="7400" dirty="0">
                <a:latin typeface="Calibri" panose="020F0502020204030204" pitchFamily="34" charset="0"/>
                <a:cs typeface="Calibri" panose="020F0502020204030204" pitchFamily="34" charset="0"/>
              </a:rPr>
              <a:t>3:5=0,6000</a:t>
            </a:r>
          </a:p>
          <a:p>
            <a:pPr marL="0" indent="0">
              <a:buNone/>
            </a:pPr>
            <a:r>
              <a:rPr lang="ru-RU" altLang="ru-RU" sz="7400" dirty="0" smtClean="0">
                <a:latin typeface="Calibri" panose="020F0502020204030204" pitchFamily="34" charset="0"/>
                <a:cs typeface="Calibri" panose="020F0502020204030204" pitchFamily="34" charset="0"/>
              </a:rPr>
              <a:t>  5:8=0,6250</a:t>
            </a:r>
            <a:endParaRPr lang="ru-RU" altLang="ru-RU" sz="7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ru-RU" altLang="ru-RU" sz="7400" dirty="0" smtClean="0">
                <a:latin typeface="Calibri" panose="020F0502020204030204" pitchFamily="34" charset="0"/>
                <a:cs typeface="Calibri" panose="020F0502020204030204" pitchFamily="34" charset="0"/>
              </a:rPr>
              <a:t>  8:13=0,6150</a:t>
            </a:r>
            <a:endParaRPr lang="ru-RU" altLang="ru-RU" sz="7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ru-RU" altLang="ru-RU" sz="7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altLang="ru-RU" sz="7400" dirty="0" smtClean="0">
                <a:latin typeface="Calibri" panose="020F0502020204030204" pitchFamily="34" charset="0"/>
                <a:cs typeface="Calibri" panose="020F0502020204030204" pitchFamily="34" charset="0"/>
              </a:rPr>
              <a:t> 13:21=0,6190</a:t>
            </a:r>
            <a:endParaRPr lang="ru-RU" altLang="ru-RU" sz="7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ru-RU" altLang="ru-RU" sz="7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altLang="ru-RU" sz="7400" dirty="0" smtClean="0">
                <a:latin typeface="Calibri" panose="020F0502020204030204" pitchFamily="34" charset="0"/>
                <a:cs typeface="Calibri" panose="020F0502020204030204" pitchFamily="34" charset="0"/>
              </a:rPr>
              <a:t> 21:34=0,6170</a:t>
            </a:r>
            <a:endParaRPr lang="ru-RU" altLang="ru-RU" sz="7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ru-RU" altLang="ru-RU" sz="7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altLang="ru-RU" sz="74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altLang="ru-RU" sz="7400" dirty="0">
                <a:latin typeface="Calibri" panose="020F0502020204030204" pitchFamily="34" charset="0"/>
                <a:cs typeface="Calibri" panose="020F0502020204030204" pitchFamily="34" charset="0"/>
              </a:rPr>
              <a:t>34:55=0,6180</a:t>
            </a:r>
          </a:p>
          <a:p>
            <a:pPr marL="0" indent="0">
              <a:buNone/>
            </a:pPr>
            <a:r>
              <a:rPr lang="ru-RU" altLang="ru-RU" sz="7400" dirty="0" smtClean="0">
                <a:latin typeface="Calibri" panose="020F0502020204030204" pitchFamily="34" charset="0"/>
                <a:cs typeface="Calibri" panose="020F0502020204030204" pitchFamily="34" charset="0"/>
              </a:rPr>
              <a:t>  55:89=0,6179</a:t>
            </a:r>
            <a:endParaRPr lang="ru-RU" altLang="ru-RU" sz="7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ru-RU" sz="7400" dirty="0"/>
          </a:p>
        </p:txBody>
      </p:sp>
    </p:spTree>
    <p:extLst>
      <p:ext uri="{BB962C8B-B14F-4D97-AF65-F5344CB8AC3E}">
        <p14:creationId xmlns:p14="http://schemas.microsoft.com/office/powerpoint/2010/main" val="3223121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3860074"/>
          </a:xfrm>
        </p:spPr>
        <p:txBody>
          <a:bodyPr>
            <a:normAutofit fontScale="90000"/>
          </a:bodyPr>
          <a:lstStyle/>
          <a:p>
            <a:r>
              <a:rPr lang="ru-RU" altLang="ru-RU" sz="40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Золотое сечение – это такое пропорциональное деление отрезка на неравные части, при котором весь отрезок так относится к большей части, как сама большая часть относится к меньшей; или другими словами, меньший отрезок так относится к большему, как больший ко всему</a:t>
            </a:r>
            <a:br>
              <a:rPr lang="ru-RU" altLang="ru-RU" sz="40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altLang="ru-RU" sz="40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a:b=b:c или с:b=b:а. </a:t>
            </a:r>
            <a:r>
              <a:rPr lang="ru-RU" altLang="ru-RU" dirty="0">
                <a:solidFill>
                  <a:schemeClr val="tx2"/>
                </a:solidFill>
              </a:rPr>
              <a:t/>
            </a:r>
            <a:br>
              <a:rPr lang="ru-RU" altLang="ru-RU" dirty="0">
                <a:solidFill>
                  <a:schemeClr val="tx2"/>
                </a:solidFill>
              </a:rPr>
            </a:br>
            <a:endParaRPr lang="ru-RU" dirty="0"/>
          </a:p>
        </p:txBody>
      </p:sp>
      <p:pic>
        <p:nvPicPr>
          <p:cNvPr id="4" name="Picture 4" descr="http://www.abc-people.com/data/leonardov/pic_z-2.gif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2080" y="4023360"/>
            <a:ext cx="5551714" cy="1397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51730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ru-RU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Золотое сечение в природе</a:t>
            </a:r>
            <a:r>
              <a:rPr lang="ru-RU" altLang="ru-RU" dirty="0"/>
              <a:t/>
            </a:r>
            <a:br>
              <a:rPr lang="ru-RU" altLang="ru-RU" dirty="0"/>
            </a:b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sz="quarter" idx="13"/>
              </p:nvPr>
            </p:nvSpPr>
            <p:spPr>
              <a:xfrm>
                <a:off x="509452" y="300446"/>
                <a:ext cx="10571056" cy="5074139"/>
              </a:xfrm>
            </p:spPr>
            <p:txBody>
              <a:bodyPr/>
              <a:lstStyle/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ru-RU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𝑐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</m:den>
                    </m:f>
                    <m:r>
                      <a:rPr lang="en-US" b="0" i="0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den>
                    </m:f>
                    <m:r>
                      <a:rPr lang="en-US" b="0" i="0" smtClean="0">
                        <a:latin typeface="Cambria Math" panose="02040503050406030204" pitchFamily="18" charset="0"/>
                      </a:rPr>
                      <m:t>=0</m:t>
                    </m:r>
                    <m:r>
                      <a:rPr lang="ru-RU" b="0" i="0" smtClean="0">
                        <a:latin typeface="Cambria Math" panose="02040503050406030204" pitchFamily="18" charset="0"/>
                      </a:rPr>
                      <m:t>, 618</m:t>
                    </m:r>
                  </m:oMath>
                </a14:m>
                <a:r>
                  <a:rPr lang="ru-RU" dirty="0" smtClean="0"/>
                  <a:t> = </a:t>
                </a:r>
                <a:r>
                  <a:rPr lang="el-GR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ⱷ</a:t>
                </a:r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3"/>
              </p:nvPr>
            </p:nvSpPr>
            <p:spPr>
              <a:xfrm>
                <a:off x="509452" y="300446"/>
                <a:ext cx="10571056" cy="5074139"/>
              </a:xfr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12" descr="Стрекоза"/>
          <p:cNvPicPr>
            <a:picLocks noChangeAspect="1" noChangeArrowheads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4018" y="1837765"/>
            <a:ext cx="3596964" cy="2904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660106" y="2481943"/>
            <a:ext cx="410368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dirty="0">
                <a:latin typeface="Calibri" panose="020F0502020204030204" pitchFamily="34" charset="0"/>
                <a:cs typeface="Calibri" panose="020F0502020204030204" pitchFamily="34" charset="0"/>
              </a:rPr>
              <a:t>Отношение длин хвоста и корпуса</a:t>
            </a:r>
          </a:p>
          <a:p>
            <a:r>
              <a:rPr lang="ru-RU" altLang="ru-RU" dirty="0">
                <a:latin typeface="Calibri" panose="020F0502020204030204" pitchFamily="34" charset="0"/>
                <a:cs typeface="Calibri" panose="020F0502020204030204" pitchFamily="34" charset="0"/>
              </a:rPr>
              <a:t>равно отношению общей </a:t>
            </a:r>
          </a:p>
          <a:p>
            <a:r>
              <a:rPr lang="ru-RU" altLang="ru-RU" dirty="0">
                <a:latin typeface="Calibri" panose="020F0502020204030204" pitchFamily="34" charset="0"/>
                <a:cs typeface="Calibri" panose="020F0502020204030204" pitchFamily="34" charset="0"/>
              </a:rPr>
              <a:t>длины к длине хвоста </a:t>
            </a:r>
          </a:p>
        </p:txBody>
      </p:sp>
    </p:spTree>
    <p:extLst>
      <p:ext uri="{BB962C8B-B14F-4D97-AF65-F5344CB8AC3E}">
        <p14:creationId xmlns:p14="http://schemas.microsoft.com/office/powerpoint/2010/main" val="2990037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4" descr="4873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695" y="182002"/>
            <a:ext cx="2064541" cy="331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487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695" y="3997325"/>
            <a:ext cx="28575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7" descr="1240590147_1240523410_1228662734_0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3402" y="182002"/>
            <a:ext cx="2592387" cy="1711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9" descr="1240590184_1240523445_1228662780_1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9351" y="2084833"/>
            <a:ext cx="1976438" cy="148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1240590231_1240523489_1228662675_04-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9248" y="2084833"/>
            <a:ext cx="2841625" cy="2132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1240590183_1240523404_1228662760_1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8627" y="4408351"/>
            <a:ext cx="2697162" cy="173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2695714" y="1893327"/>
            <a:ext cx="644828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Числа Фибоначчи </a:t>
            </a:r>
          </a:p>
          <a:p>
            <a:r>
              <a:rPr lang="ru-RU" alt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проявляются </a:t>
            </a:r>
            <a:endParaRPr lang="ru-RU" altLang="ru-RU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altLang="ru-RU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в </a:t>
            </a:r>
            <a:r>
              <a:rPr lang="ru-RU" alt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строении</a:t>
            </a:r>
          </a:p>
          <a:p>
            <a:r>
              <a:rPr lang="ru-RU" alt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различных организмов</a:t>
            </a:r>
          </a:p>
        </p:txBody>
      </p:sp>
      <p:sp>
        <p:nvSpPr>
          <p:cNvPr id="11" name="Прямоугольник 10"/>
          <p:cNvSpPr/>
          <p:nvPr/>
        </p:nvSpPr>
        <p:spPr>
          <a:xfrm rot="10800000" flipV="1">
            <a:off x="3579223" y="4911725"/>
            <a:ext cx="39319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dirty="0">
                <a:latin typeface="Calibri" panose="020F0502020204030204" pitchFamily="34" charset="0"/>
                <a:cs typeface="Calibri" panose="020F0502020204030204" pitchFamily="34" charset="0"/>
              </a:rPr>
              <a:t>5, 8, 13, 21, 34, 55…</a:t>
            </a:r>
          </a:p>
        </p:txBody>
      </p:sp>
    </p:spTree>
    <p:extLst>
      <p:ext uri="{BB962C8B-B14F-4D97-AF65-F5344CB8AC3E}">
        <p14:creationId xmlns:p14="http://schemas.microsoft.com/office/powerpoint/2010/main" val="1028093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3773" y="685800"/>
            <a:ext cx="11245755" cy="1151965"/>
          </a:xfrm>
        </p:spPr>
        <p:txBody>
          <a:bodyPr>
            <a:noAutofit/>
          </a:bodyPr>
          <a:lstStyle/>
          <a:p>
            <a:r>
              <a:rPr lang="ru-RU" sz="2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ИНтересно</a:t>
            </a:r>
            <a:r>
              <a:rPr lang="ru-RU" sz="2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будет увидеть, как числа Фибоначчи отражены в пропорциях человека. </a:t>
            </a:r>
            <a:r>
              <a:rPr lang="ru-RU" sz="2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даже </a:t>
            </a:r>
            <a:r>
              <a:rPr lang="ru-RU" sz="2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наша </a:t>
            </a:r>
            <a:r>
              <a:rPr lang="ru-RU" sz="2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природа пропорциональна</a:t>
            </a:r>
            <a:r>
              <a:rPr lang="ru-RU" sz="2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и соотношения эти можно выразить с помощью последовательности Фибоначчи.</a:t>
            </a:r>
          </a:p>
        </p:txBody>
      </p:sp>
      <p:pic>
        <p:nvPicPr>
          <p:cNvPr id="17410" name="Picture 2" descr="https://2.bp.blogspot.com/-05q2YE6d92U/WTZW1LR36uI/AAAAAAAAcTE/3_7T01-L9XUND6uz_o_wJXZcv6frr1qVwCLcB/s1600/6.gif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8734" y="2226073"/>
            <a:ext cx="6414255" cy="3301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4536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Заголовок 1"/>
              <p:cNvSpPr>
                <a:spLocks noGrp="1"/>
              </p:cNvSpPr>
              <p:nvPr>
                <p:ph type="title"/>
              </p:nvPr>
            </p:nvSpPr>
            <p:spPr>
              <a:xfrm>
                <a:off x="685801" y="0"/>
                <a:ext cx="10396882" cy="1405719"/>
              </a:xfrm>
            </p:spPr>
            <p:txBody>
              <a:bodyPr>
                <a:normAutofit fontScale="90000"/>
              </a:bodyPr>
              <a:lstStyle/>
              <a:p>
                <a:pPr algn="ctr"/>
                <a:r>
                  <a:rPr lang="ru-RU" altLang="ru-RU" sz="36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Коэффициент </a:t>
                </a:r>
                <a14:m>
                  <m:oMath xmlns:m="http://schemas.openxmlformats.org/officeDocument/2006/math">
                    <m:r>
                      <a:rPr lang="ru-RU" sz="36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𝜑</m:t>
                    </m:r>
                  </m:oMath>
                </a14:m>
                <a:r>
                  <a:rPr lang="ru-RU" sz="3600" dirty="0">
                    <a:latin typeface="Calibri" panose="020F0502020204030204" pitchFamily="34" charset="0"/>
                    <a:cs typeface="Calibri" panose="020F0502020204030204" pitchFamily="34" charset="0"/>
                  </a:rPr>
                  <a:t/>
                </a:r>
                <a:br>
                  <a:rPr lang="ru-RU" sz="3600" dirty="0">
                    <a:latin typeface="Calibri" panose="020F0502020204030204" pitchFamily="34" charset="0"/>
                    <a:cs typeface="Calibri" panose="020F0502020204030204" pitchFamily="34" charset="0"/>
                  </a:rPr>
                </a:br>
                <a:r>
                  <a:rPr lang="ru-RU" altLang="ru-RU" sz="3200" b="1" dirty="0" smtClean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ru-RU" altLang="ru-RU" sz="3200" b="1" dirty="0">
                    <a:solidFill>
                      <a:srgbClr val="F5EFD7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/>
                </a:r>
                <a:br>
                  <a:rPr lang="ru-RU" altLang="ru-RU" sz="3200" b="1" dirty="0">
                    <a:solidFill>
                      <a:srgbClr val="F5EFD7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</a:br>
                <a:endParaRPr lang="ru-RU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Заголовок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685801" y="0"/>
                <a:ext cx="10396882" cy="1405719"/>
              </a:xfrm>
              <a:blipFill>
                <a:blip r:embed="rId2"/>
                <a:stretch>
                  <a:fillRect t="-562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7" descr="Ребенок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856743"/>
            <a:ext cx="1879797" cy="214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961563" y="1187355"/>
            <a:ext cx="711048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У маленьких детей </a:t>
            </a:r>
            <a:r>
              <a:rPr lang="ru-RU" altLang="ru-RU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ru-RU" alt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около года</a:t>
            </a:r>
            <a:r>
              <a:rPr lang="ru-RU" altLang="ru-RU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), пропорции</a:t>
            </a:r>
            <a:endParaRPr lang="ru-RU" altLang="ru-RU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altLang="ru-RU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составляют </a:t>
            </a:r>
            <a:r>
              <a:rPr lang="ru-RU" alt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1:1</a:t>
            </a:r>
          </a:p>
        </p:txBody>
      </p:sp>
      <p:pic>
        <p:nvPicPr>
          <p:cNvPr id="6" name="Picture 3" descr="63b201009cf7910436e9065b79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1111" y="2361062"/>
            <a:ext cx="3457575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685800" y="3111689"/>
            <a:ext cx="8157950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dirty="0" smtClean="0">
                <a:solidFill>
                  <a:srgbClr val="F5EFD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фаланге</a:t>
            </a:r>
            <a:endParaRPr lang="ru-RU" altLang="ru-RU" dirty="0">
              <a:solidFill>
                <a:srgbClr val="F5EFD7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altLang="ru-RU" dirty="0">
                <a:solidFill>
                  <a:srgbClr val="F5EFD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              …………...</a:t>
            </a:r>
            <a:r>
              <a:rPr lang="ru-RU" altLang="ru-RU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endParaRPr lang="ru-RU" altLang="ru-RU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altLang="ru-RU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Пропорция </a:t>
            </a:r>
            <a:r>
              <a:rPr lang="el-GR" altLang="ru-RU" sz="2800" b="1" dirty="0">
                <a:solidFill>
                  <a:srgbClr val="F5EFD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φ</a:t>
            </a:r>
            <a:r>
              <a:rPr lang="ru-RU" alt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 обычно отмечается в тех местах,</a:t>
            </a:r>
          </a:p>
          <a:p>
            <a:r>
              <a:rPr lang="ru-RU" alt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 где что-то сгибается или меняет направление</a:t>
            </a:r>
          </a:p>
        </p:txBody>
      </p:sp>
    </p:spTree>
    <p:extLst>
      <p:ext uri="{BB962C8B-B14F-4D97-AF65-F5344CB8AC3E}">
        <p14:creationId xmlns:p14="http://schemas.microsoft.com/office/powerpoint/2010/main" val="3394391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392373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Числа Фибоначчи в природе</a:t>
            </a:r>
            <a:r>
              <a:rPr lang="ru-RU" altLang="ru-RU" dirty="0"/>
              <a:t/>
            </a:r>
            <a:br>
              <a:rPr lang="ru-RU" altLang="ru-RU" dirty="0"/>
            </a:br>
            <a:endParaRPr lang="ru-RU" dirty="0"/>
          </a:p>
        </p:txBody>
      </p:sp>
      <p:pic>
        <p:nvPicPr>
          <p:cNvPr id="4" name="Picture 17" descr="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2" y="1078174"/>
            <a:ext cx="2002808" cy="1701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3" descr="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6749" y="2123541"/>
            <a:ext cx="1842447" cy="16836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5" descr="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1" y="3918504"/>
            <a:ext cx="4171950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685801" y="3105835"/>
            <a:ext cx="200280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Сельдерей (1 </a:t>
            </a:r>
            <a:r>
              <a:rPr lang="ru-RU" altLang="ru-RU" dirty="0">
                <a:latin typeface="Calibri" panose="020F0502020204030204" pitchFamily="34" charset="0"/>
                <a:cs typeface="Calibri" panose="020F0502020204030204" pitchFamily="34" charset="0"/>
              </a:rPr>
              <a:t>и 2)</a:t>
            </a:r>
          </a:p>
        </p:txBody>
      </p:sp>
      <p:pic>
        <p:nvPicPr>
          <p:cNvPr id="8" name="Picture 16" descr="IM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7261" y="1078173"/>
            <a:ext cx="3651250" cy="2090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Рисунок 4" descr="142_2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7261" y="4008461"/>
            <a:ext cx="2160587" cy="184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6687260" y="3168910"/>
            <a:ext cx="245673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Ананас (8 </a:t>
            </a:r>
            <a:r>
              <a:rPr lang="ru-RU" altLang="ru-RU" dirty="0">
                <a:latin typeface="Calibri" panose="020F0502020204030204" pitchFamily="34" charset="0"/>
                <a:cs typeface="Calibri" panose="020F0502020204030204" pitchFamily="34" charset="0"/>
              </a:rPr>
              <a:t>и 13)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8847847" y="3105835"/>
            <a:ext cx="262991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altLang="ru-RU" dirty="0" smtClean="0"/>
          </a:p>
          <a:p>
            <a:endParaRPr lang="ru-RU" altLang="ru-RU" dirty="0"/>
          </a:p>
          <a:p>
            <a:endParaRPr lang="ru-RU" altLang="ru-RU" dirty="0" smtClean="0"/>
          </a:p>
          <a:p>
            <a:endParaRPr lang="ru-RU" altLang="ru-RU" dirty="0"/>
          </a:p>
          <a:p>
            <a:endParaRPr lang="ru-RU" altLang="ru-RU" dirty="0" smtClean="0"/>
          </a:p>
          <a:p>
            <a:r>
              <a:rPr lang="ru-RU" altLang="ru-RU" dirty="0">
                <a:latin typeface="Calibri" panose="020F0502020204030204" pitchFamily="34" charset="0"/>
                <a:cs typeface="Calibri" panose="020F0502020204030204" pitchFamily="34" charset="0"/>
              </a:rPr>
              <a:t>С</a:t>
            </a:r>
            <a:r>
              <a:rPr lang="ru-RU" alt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основая шишка (5 </a:t>
            </a:r>
            <a:r>
              <a:rPr lang="ru-RU" altLang="ru-RU" dirty="0">
                <a:latin typeface="Calibri" panose="020F0502020204030204" pitchFamily="34" charset="0"/>
                <a:cs typeface="Calibri" panose="020F0502020204030204" pitchFamily="34" charset="0"/>
              </a:rPr>
              <a:t>и 8)</a:t>
            </a:r>
          </a:p>
        </p:txBody>
      </p:sp>
    </p:spTree>
    <p:extLst>
      <p:ext uri="{BB962C8B-B14F-4D97-AF65-F5344CB8AC3E}">
        <p14:creationId xmlns:p14="http://schemas.microsoft.com/office/powerpoint/2010/main" val="107709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3862316"/>
            <a:ext cx="10394707" cy="1512269"/>
          </a:xfrm>
        </p:spPr>
        <p:txBody>
          <a:bodyPr>
            <a:normAutofit/>
          </a:bodyPr>
          <a:lstStyle/>
          <a:p>
            <a:pPr marL="0" lvl="0" indent="0"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2400" cap="none" dirty="0">
                <a:latin typeface="Calibri" panose="020F0502020204030204" pitchFamily="34" charset="0"/>
                <a:cs typeface="Calibri" panose="020F0502020204030204" pitchFamily="34" charset="0"/>
              </a:rPr>
              <a:t>Семена в подсолнухе растут по спиралям одновременно по и против </a:t>
            </a:r>
          </a:p>
          <a:p>
            <a:pPr marL="0" lvl="0" indent="0"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2400" cap="none" dirty="0">
                <a:latin typeface="Calibri" panose="020F0502020204030204" pitchFamily="34" charset="0"/>
                <a:cs typeface="Calibri" panose="020F0502020204030204" pitchFamily="34" charset="0"/>
              </a:rPr>
              <a:t> часовой стрелки от центра цветка наружу. Кол-во спиралей по и против </a:t>
            </a:r>
          </a:p>
          <a:p>
            <a:pPr marL="0" lvl="0" indent="0"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2400" cap="none" dirty="0">
                <a:latin typeface="Calibri" panose="020F0502020204030204" pitchFamily="34" charset="0"/>
                <a:cs typeface="Calibri" panose="020F0502020204030204" pitchFamily="34" charset="0"/>
              </a:rPr>
              <a:t> часовой стрелки – это два соседних числа Фибоначчи (34 и 55)</a:t>
            </a:r>
          </a:p>
          <a:p>
            <a:endParaRPr lang="ru-RU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 descr="38d7ff3c02ebe33c4b46ddd64d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5684" y="174859"/>
            <a:ext cx="4429125" cy="332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2524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80430" y="685799"/>
            <a:ext cx="3452883" cy="1798094"/>
          </a:xfrm>
        </p:spPr>
        <p:txBody>
          <a:bodyPr>
            <a:noAutofit/>
          </a:bodyPr>
          <a:lstStyle/>
          <a:p>
            <a:r>
              <a:rPr lang="ru-RU" altLang="ru-RU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Попав во время каникул куда-нибудь на юг или в ботанический сад, не</a:t>
            </a:r>
            <a:br>
              <a:rPr lang="ru-RU" altLang="ru-RU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altLang="ru-RU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забудьте изучить разные сочные плоды и кактусы! </a:t>
            </a:r>
            <a:br>
              <a:rPr lang="ru-RU" altLang="ru-RU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ru-RU" sz="24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 descr="1285906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90561"/>
            <a:ext cx="2952750" cy="284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 descr="1285906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8765" y="290561"/>
            <a:ext cx="3094255" cy="20568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 descr="1285906J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0257" y="2714268"/>
            <a:ext cx="3652763" cy="2742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685800" y="2690336"/>
            <a:ext cx="8458200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altLang="ru-RU" dirty="0" smtClean="0"/>
          </a:p>
          <a:p>
            <a:endParaRPr lang="ru-RU" altLang="ru-RU" dirty="0"/>
          </a:p>
          <a:p>
            <a:endParaRPr lang="ru-RU" altLang="ru-RU" dirty="0" smtClean="0"/>
          </a:p>
          <a:p>
            <a:r>
              <a:rPr lang="ru-RU" altLang="ru-RU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Попробуйте </a:t>
            </a:r>
            <a:r>
              <a:rPr lang="ru-RU" alt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поискать растения ,</a:t>
            </a:r>
          </a:p>
          <a:p>
            <a:r>
              <a:rPr lang="ru-RU" alt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в которых встречается пара</a:t>
            </a:r>
          </a:p>
          <a:p>
            <a:r>
              <a:rPr lang="ru-RU" alt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2 и 3; 3 и 5; 5 и 8; 13 и 21.</a:t>
            </a:r>
          </a:p>
          <a:p>
            <a:r>
              <a:rPr lang="ru-RU" alt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Может быть они найдутся в </a:t>
            </a:r>
          </a:p>
          <a:p>
            <a:r>
              <a:rPr lang="ru-RU" alt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вашем саду…</a:t>
            </a:r>
          </a:p>
        </p:txBody>
      </p:sp>
    </p:spTree>
    <p:extLst>
      <p:ext uri="{BB962C8B-B14F-4D97-AF65-F5344CB8AC3E}">
        <p14:creationId xmlns:p14="http://schemas.microsoft.com/office/powerpoint/2010/main" val="2645204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3688100"/>
            <a:ext cx="10394707" cy="22486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altLang="ru-RU" sz="24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«Золотое сечение» встречается в растительном мире. Рассматривая расположение трёх подряд идущих пар листьев на  общем стебле растения, можно заметить, что между первой и третьей  парой вторая  находится в месте </a:t>
            </a:r>
            <a:r>
              <a:rPr lang="ru-RU" alt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«золотого </a:t>
            </a:r>
            <a:r>
              <a:rPr lang="ru-RU" altLang="ru-RU" sz="24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сечения». 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Picture 12" descr="Раст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6694" y="213062"/>
            <a:ext cx="2106612" cy="34750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0096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Заголовок 1"/>
              <p:cNvSpPr>
                <a:spLocks noGrp="1"/>
              </p:cNvSpPr>
              <p:nvPr>
                <p:ph type="title"/>
              </p:nvPr>
            </p:nvSpPr>
            <p:spPr>
              <a:xfrm>
                <a:off x="3370997" y="685800"/>
                <a:ext cx="5882185" cy="2685197"/>
              </a:xfrm>
            </p:spPr>
            <p:txBody>
              <a:bodyPr>
                <a:noAutofit/>
              </a:bodyPr>
              <a:lstStyle/>
              <a:p>
                <a:r>
                  <a:rPr lang="ru-RU" altLang="ru-RU" sz="24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Все сведения о физиологических особенностях живых существ хранятся в ДНК, она тоже содержит закон золотой пропорции. Соотношение длины и ширины спирали молекулы ДНК </a:t>
                </a:r>
                <a14:m>
                  <m:oMath xmlns:m="http://schemas.openxmlformats.org/officeDocument/2006/math">
                    <m:r>
                      <a:rPr lang="ru-RU" sz="24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𝜑</m:t>
                    </m:r>
                  </m:oMath>
                </a14:m>
                <a:r>
                  <a:rPr lang="ru-RU" altLang="ru-RU" sz="24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= </a:t>
                </a:r>
                <a:r>
                  <a:rPr lang="ru-RU" altLang="ru-RU" sz="2400" b="1" u="sng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1:1,618</a:t>
                </a:r>
                <a:br>
                  <a:rPr lang="ru-RU" altLang="ru-RU" sz="2400" b="1" u="sng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</a:br>
                <a:endParaRPr lang="ru-RU" sz="24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Заголовок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3370997" y="685800"/>
                <a:ext cx="5882185" cy="2685197"/>
              </a:xfrm>
              <a:blipFill>
                <a:blip r:embed="rId2"/>
                <a:stretch>
                  <a:fillRect l="-165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2" descr="mhtml:file://F:\ВЕЛИКИЙ%20ЗАМЫСЕЛ%20ВО%20ВСЕЛЕННОЙ.mht!http://www.sotvoreniye.ru/index/index1/new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968" y="378713"/>
            <a:ext cx="3095498" cy="2873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 descr="img90000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002" y="3756973"/>
            <a:ext cx="2441732" cy="1811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2" descr="Безымянный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7870" y="378713"/>
            <a:ext cx="2233612" cy="2862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5" descr="888448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2633" y="2858400"/>
            <a:ext cx="1368425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4" descr="Безымянный1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7870" y="3676047"/>
            <a:ext cx="2233612" cy="1892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3" descr="Циклон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0197" y="3249556"/>
            <a:ext cx="3095625" cy="2319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1188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altLang="ru-RU" sz="3600" b="1" i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Проявление Золотого сечения в искусстве.</a:t>
            </a:r>
            <a:br>
              <a:rPr lang="ru-RU" altLang="ru-RU" sz="3600" b="1" i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ru-RU" sz="3600" b="1" i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5" descr="img70000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6983" y="1261783"/>
            <a:ext cx="3158029" cy="2368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 descr="img600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1754" y="1261782"/>
            <a:ext cx="2469039" cy="2368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73206" y="2413338"/>
            <a:ext cx="9744501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endParaRPr lang="ru-RU" altLang="ru-RU" dirty="0" smtClean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endParaRPr lang="ru-RU" altLang="ru-RU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endParaRPr lang="ru-RU" altLang="ru-RU" dirty="0" smtClean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endParaRPr lang="ru-RU" altLang="ru-RU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endParaRPr lang="ru-RU" altLang="ru-RU" dirty="0" smtClean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ru-RU" altLang="ru-RU" sz="2400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Замечательный </a:t>
            </a:r>
            <a:r>
              <a:rPr lang="ru-RU" altLang="ru-RU" sz="2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пример «золотого сечения» представляет собой  правильный пятиугольник - выпуклый и звездчатый.</a:t>
            </a:r>
          </a:p>
          <a:p>
            <a:pPr lvl="1"/>
            <a:r>
              <a:rPr lang="ru-RU" altLang="ru-RU" sz="2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Звездчатый пятиугольник называется пентаграммой. Пифагорейцы выбрали пятиконечную звезду в качестве талисмана ,</a:t>
            </a:r>
          </a:p>
          <a:p>
            <a:pPr lvl="1"/>
            <a:r>
              <a:rPr lang="ru-RU" altLang="ru-RU" sz="2400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она </a:t>
            </a:r>
            <a:r>
              <a:rPr lang="ru-RU" altLang="ru-RU" sz="2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считалась символом здоровья.</a:t>
            </a:r>
          </a:p>
        </p:txBody>
      </p:sp>
    </p:spTree>
    <p:extLst>
      <p:ext uri="{BB962C8B-B14F-4D97-AF65-F5344CB8AC3E}">
        <p14:creationId xmlns:p14="http://schemas.microsoft.com/office/powerpoint/2010/main" val="3608231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1" y="685801"/>
            <a:ext cx="10396882" cy="575982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sz="4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«Джоконда»</a:t>
            </a:r>
            <a:r>
              <a:rPr lang="ru-RU" altLang="ru-RU" dirty="0">
                <a:solidFill>
                  <a:schemeClr val="tx1"/>
                </a:solidFill>
              </a:rPr>
              <a:t/>
            </a:r>
            <a:br>
              <a:rPr lang="ru-RU" altLang="ru-RU" dirty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70432" y="685801"/>
            <a:ext cx="5109294" cy="5073553"/>
          </a:xfrm>
        </p:spPr>
        <p:txBody>
          <a:bodyPr/>
          <a:lstStyle/>
          <a:p>
            <a:pPr marL="0" indent="0" algn="just">
              <a:buNone/>
              <a:defRPr/>
            </a:pP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Портрет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Моны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Лизы (Джоконды) долгие годы привлекает внимание исследователей, </a:t>
            </a:r>
            <a:r>
              <a:rPr 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которые 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обнаружили, что композиция рисунка основана на золотых </a:t>
            </a:r>
            <a:r>
              <a:rPr 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треугольниках, являющихся 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частями правильного звездчатого пятиугольника. 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851" y="1261782"/>
            <a:ext cx="2750580" cy="3589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jokond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9725" y="1261782"/>
            <a:ext cx="3117850" cy="388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72066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785" y="685800"/>
            <a:ext cx="6100549" cy="4688785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2700" i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 знаменитой картине И</a:t>
            </a:r>
            <a:r>
              <a:rPr lang="ru-RU" sz="2700" i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И. Шишкина </a:t>
            </a:r>
            <a:r>
              <a:rPr lang="ru-RU" sz="2700" i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«Сосновая роща» с очевидностью   просматриваются мотивы золотого сечения. Ярко освещенная солнцем сосна (стоящая на первом плане) делит длину картины по золотому сечению. Справа от сосны – освещённый солнцем пригорок. Он делит по золотому сечению правую часть картины по горизонтали. Слева от главной сосны находится множество сосен - при желании можно с успехом продолжить деление картины </a:t>
            </a:r>
            <a:br>
              <a:rPr lang="ru-RU" sz="2700" i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2700" i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 золотому сечению и дальше.</a:t>
            </a:r>
            <a:r>
              <a:rPr lang="ru-RU" i="1" dirty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ru-RU" i="1" dirty="0">
                <a:solidFill>
                  <a:schemeClr val="bg1">
                    <a:lumMod val="50000"/>
                  </a:schemeClr>
                </a:solidFill>
              </a:rPr>
            </a:br>
            <a:endParaRPr lang="ru-RU" dirty="0"/>
          </a:p>
        </p:txBody>
      </p:sp>
      <p:pic>
        <p:nvPicPr>
          <p:cNvPr id="4" name="Рисунок 17" descr="Безымянный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2710" y="1064526"/>
            <a:ext cx="3699840" cy="4041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972710" y="586854"/>
            <a:ext cx="369983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«Сосновая роща»</a:t>
            </a:r>
          </a:p>
        </p:txBody>
      </p:sp>
    </p:spTree>
    <p:extLst>
      <p:ext uri="{BB962C8B-B14F-4D97-AF65-F5344CB8AC3E}">
        <p14:creationId xmlns:p14="http://schemas.microsoft.com/office/powerpoint/2010/main" val="2868818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1" y="354842"/>
            <a:ext cx="10396882" cy="818865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sz="4000" b="1" i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Проявление Золотого сечения в архитектуре</a:t>
            </a:r>
            <a:r>
              <a:rPr lang="ru-RU" altLang="ru-RU" sz="3600" b="1" i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altLang="ru-RU" sz="3600" b="1" i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ru-RU" sz="3600" b="1" i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5" descr="Рисунок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335" y="1173707"/>
            <a:ext cx="4132373" cy="328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Рисунок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4475" y="1173707"/>
            <a:ext cx="4395787" cy="328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81336" y="3179928"/>
            <a:ext cx="4600718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altLang="ru-RU" dirty="0" smtClean="0"/>
          </a:p>
          <a:p>
            <a:endParaRPr lang="ru-RU" altLang="ru-RU" dirty="0"/>
          </a:p>
          <a:p>
            <a:endParaRPr lang="ru-RU" altLang="ru-RU" dirty="0" smtClean="0"/>
          </a:p>
          <a:p>
            <a:endParaRPr lang="ru-RU" altLang="ru-RU" dirty="0"/>
          </a:p>
          <a:p>
            <a:endParaRPr lang="ru-RU" altLang="ru-RU" dirty="0" smtClean="0"/>
          </a:p>
          <a:p>
            <a:endParaRPr lang="ru-RU" altLang="ru-RU" dirty="0"/>
          </a:p>
          <a:p>
            <a:r>
              <a:rPr lang="ru-RU" altLang="ru-RU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Пирамида </a:t>
            </a:r>
            <a:r>
              <a:rPr lang="ru-RU" alt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Хеопса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034474" y="3466531"/>
            <a:ext cx="439578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altLang="ru-RU" dirty="0" smtClean="0"/>
          </a:p>
          <a:p>
            <a:endParaRPr lang="ru-RU" altLang="ru-RU" dirty="0"/>
          </a:p>
          <a:p>
            <a:endParaRPr lang="ru-RU" altLang="ru-RU" dirty="0" smtClean="0"/>
          </a:p>
          <a:p>
            <a:endParaRPr lang="ru-RU" altLang="ru-RU" dirty="0"/>
          </a:p>
          <a:p>
            <a:r>
              <a:rPr lang="ru-RU" alt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Длина </a:t>
            </a:r>
            <a:r>
              <a:rPr lang="ru-RU" altLang="ru-RU" dirty="0">
                <a:latin typeface="Calibri" panose="020F0502020204030204" pitchFamily="34" charset="0"/>
                <a:cs typeface="Calibri" panose="020F0502020204030204" pitchFamily="34" charset="0"/>
              </a:rPr>
              <a:t>грани, деленная на высоту, </a:t>
            </a:r>
          </a:p>
          <a:p>
            <a:r>
              <a:rPr lang="ru-RU" alt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приводит </a:t>
            </a:r>
            <a:r>
              <a:rPr lang="ru-RU" altLang="ru-RU" dirty="0">
                <a:latin typeface="Calibri" panose="020F0502020204030204" pitchFamily="34" charset="0"/>
                <a:cs typeface="Calibri" panose="020F0502020204030204" pitchFamily="34" charset="0"/>
              </a:rPr>
              <a:t>к соотношению </a:t>
            </a:r>
            <a:r>
              <a:rPr lang="el-GR" altLang="ru-RU" b="1" dirty="0">
                <a:solidFill>
                  <a:srgbClr val="F5EFD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φ</a:t>
            </a:r>
            <a:r>
              <a:rPr lang="ru-RU" altLang="ru-RU" b="1" dirty="0">
                <a:solidFill>
                  <a:srgbClr val="F5EFD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=</a:t>
            </a:r>
            <a:r>
              <a:rPr lang="ru-RU" altLang="ru-RU" dirty="0">
                <a:latin typeface="Calibri" panose="020F0502020204030204" pitchFamily="34" charset="0"/>
                <a:cs typeface="Calibri" panose="020F0502020204030204" pitchFamily="34" charset="0"/>
              </a:rPr>
              <a:t>0,618  </a:t>
            </a:r>
          </a:p>
        </p:txBody>
      </p:sp>
    </p:spTree>
    <p:extLst>
      <p:ext uri="{BB962C8B-B14F-4D97-AF65-F5344CB8AC3E}">
        <p14:creationId xmlns:p14="http://schemas.microsoft.com/office/powerpoint/2010/main" val="58487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922" y="685800"/>
            <a:ext cx="10807761" cy="1151965"/>
          </a:xfrm>
        </p:spPr>
        <p:txBody>
          <a:bodyPr>
            <a:normAutofit/>
          </a:bodyPr>
          <a:lstStyle/>
          <a:p>
            <a:pPr algn="ctr"/>
            <a:r>
              <a:rPr lang="ru-RU" altLang="ru-RU" sz="3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Парфенон</a:t>
            </a:r>
            <a:r>
              <a:rPr lang="ru-RU" altLang="ru-RU" sz="3600" dirty="0"/>
              <a:t/>
            </a:r>
            <a:br>
              <a:rPr lang="ru-RU" altLang="ru-RU" sz="3600" dirty="0"/>
            </a:br>
            <a:endParaRPr lang="ru-RU" sz="3600" dirty="0"/>
          </a:p>
        </p:txBody>
      </p:sp>
      <p:pic>
        <p:nvPicPr>
          <p:cNvPr id="4" name="Picture 3" descr="Парфенон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923" y="1261782"/>
            <a:ext cx="4249737" cy="265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http://tmn.fio.ru/works/04x/304/images/im3_2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1689" y="1264034"/>
            <a:ext cx="3527403" cy="2648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74924" y="2967335"/>
            <a:ext cx="4365316" cy="2446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  <a:defRPr/>
            </a:pPr>
            <a:endParaRPr lang="ru-RU" i="1" dirty="0" smtClean="0">
              <a:latin typeface="Arial" charset="0"/>
            </a:endParaRPr>
          </a:p>
          <a:p>
            <a:pPr algn="just">
              <a:spcBef>
                <a:spcPct val="50000"/>
              </a:spcBef>
              <a:defRPr/>
            </a:pPr>
            <a:endParaRPr lang="ru-RU" i="1" dirty="0">
              <a:latin typeface="Arial" charset="0"/>
            </a:endParaRPr>
          </a:p>
          <a:p>
            <a:pPr algn="just">
              <a:spcBef>
                <a:spcPct val="50000"/>
              </a:spcBef>
              <a:defRPr/>
            </a:pPr>
            <a:endParaRPr lang="ru-RU" i="1" dirty="0" smtClean="0">
              <a:latin typeface="Arial" charset="0"/>
            </a:endParaRPr>
          </a:p>
          <a:p>
            <a:pPr algn="just">
              <a:spcBef>
                <a:spcPct val="50000"/>
              </a:spcBef>
              <a:defRPr/>
            </a:pPr>
            <a:r>
              <a:rPr lang="ru-RU" dirty="0" smtClean="0">
                <a:latin typeface="Arial" charset="0"/>
              </a:rPr>
              <a:t>Парфенон </a:t>
            </a:r>
            <a:r>
              <a:rPr lang="ru-RU" dirty="0">
                <a:latin typeface="Arial" charset="0"/>
              </a:rPr>
              <a:t>имеет 8 колонн по коротким сторонам и 17 по длинным. Отношение высоты здания к его длине равно 0,618.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271688" y="3105835"/>
            <a:ext cx="352740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ru-RU" i="1" dirty="0" smtClean="0">
              <a:latin typeface="Arial" charset="0"/>
            </a:endParaRPr>
          </a:p>
          <a:p>
            <a:pPr>
              <a:defRPr/>
            </a:pPr>
            <a:endParaRPr lang="ru-RU" i="1" dirty="0">
              <a:latin typeface="Arial" charset="0"/>
            </a:endParaRPr>
          </a:p>
          <a:p>
            <a:pPr>
              <a:defRPr/>
            </a:pPr>
            <a:endParaRPr lang="ru-RU" i="1" dirty="0" smtClean="0">
              <a:latin typeface="Arial" charset="0"/>
            </a:endParaRPr>
          </a:p>
          <a:p>
            <a:pPr>
              <a:defRPr/>
            </a:pPr>
            <a:endParaRPr lang="ru-RU" i="1" dirty="0">
              <a:latin typeface="Arial" charset="0"/>
            </a:endParaRPr>
          </a:p>
          <a:p>
            <a:pPr>
              <a:defRPr/>
            </a:pPr>
            <a:r>
              <a:rPr lang="ru-RU" dirty="0" smtClean="0">
                <a:latin typeface="Arial" charset="0"/>
              </a:rPr>
              <a:t>Если </a:t>
            </a:r>
            <a:r>
              <a:rPr lang="ru-RU" dirty="0">
                <a:latin typeface="Arial" charset="0"/>
              </a:rPr>
              <a:t>произвести деление Парфенона по золотому сечению, то получим те или иные выступы </a:t>
            </a:r>
            <a:r>
              <a:rPr lang="ru-RU" dirty="0" smtClean="0">
                <a:latin typeface="Arial" charset="0"/>
              </a:rPr>
              <a:t>фасада.</a:t>
            </a:r>
            <a:r>
              <a:rPr lang="ru-RU" dirty="0" smtClean="0">
                <a:solidFill>
                  <a:schemeClr val="bg1">
                    <a:lumMod val="20000"/>
                    <a:lumOff val="80000"/>
                  </a:schemeClr>
                </a:solidFill>
                <a:latin typeface="Arial" charset="0"/>
              </a:rPr>
              <a:t>.</a:t>
            </a:r>
            <a:endParaRPr lang="ru-RU" dirty="0">
              <a:solidFill>
                <a:schemeClr val="bg1">
                  <a:lumMod val="20000"/>
                  <a:lumOff val="80000"/>
                </a:scheme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1832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1" y="95535"/>
            <a:ext cx="10396882" cy="1378424"/>
          </a:xfrm>
        </p:spPr>
        <p:txBody>
          <a:bodyPr>
            <a:normAutofit/>
          </a:bodyPr>
          <a:lstStyle/>
          <a:p>
            <a:pPr algn="ctr"/>
            <a:r>
              <a:rPr lang="ru-RU" altLang="ru-RU" sz="3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Храм Василия Блаженного</a:t>
            </a:r>
            <a:r>
              <a:rPr lang="ru-RU" altLang="ru-RU" dirty="0"/>
              <a:t/>
            </a:r>
            <a:br>
              <a:rPr lang="ru-RU" altLang="ru-RU" dirty="0"/>
            </a:br>
            <a:endParaRPr lang="ru-RU" dirty="0"/>
          </a:p>
        </p:txBody>
      </p:sp>
      <p:pic>
        <p:nvPicPr>
          <p:cNvPr id="4" name="Picture 7" descr="C:\Documents and Settings\Марина\Рабочий стол\Новая папка\622779452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1" y="784747"/>
            <a:ext cx="3961154" cy="331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82" descr="Безымянный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6583" y="674929"/>
            <a:ext cx="4356100" cy="486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685801" y="2828836"/>
            <a:ext cx="6040781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endParaRPr lang="ru-RU" altLang="ru-RU" i="1" dirty="0" smtClean="0">
              <a:solidFill>
                <a:srgbClr val="C1EDB5"/>
              </a:solidFill>
              <a:latin typeface="Arial" panose="020B0604020202020204" pitchFamily="34" charset="0"/>
            </a:endParaRPr>
          </a:p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endParaRPr lang="ru-RU" altLang="ru-RU" i="1" dirty="0">
              <a:solidFill>
                <a:srgbClr val="C1EDB5"/>
              </a:solidFill>
              <a:latin typeface="Arial" panose="020B0604020202020204" pitchFamily="34" charset="0"/>
            </a:endParaRPr>
          </a:p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endParaRPr lang="ru-RU" altLang="ru-RU" i="1" dirty="0" smtClean="0">
              <a:solidFill>
                <a:srgbClr val="C1EDB5"/>
              </a:solidFill>
              <a:latin typeface="Arial" panose="020B0604020202020204" pitchFamily="34" charset="0"/>
            </a:endParaRPr>
          </a:p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endParaRPr lang="ru-RU" altLang="ru-RU" i="1" dirty="0">
              <a:solidFill>
                <a:srgbClr val="C1EDB5"/>
              </a:solidFill>
              <a:latin typeface="Arial" panose="020B0604020202020204" pitchFamily="34" charset="0"/>
            </a:endParaRPr>
          </a:p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endParaRPr lang="ru-RU" altLang="ru-RU" i="1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defTabSz="914400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Пропорции </a:t>
            </a:r>
            <a:r>
              <a:rPr lang="ru-RU" altLang="ru-RU" dirty="0">
                <a:latin typeface="Calibri" panose="020F0502020204030204" pitchFamily="34" charset="0"/>
                <a:cs typeface="Calibri" panose="020F0502020204030204" pitchFamily="34" charset="0"/>
              </a:rPr>
              <a:t>Покровского собора на Красной площади в Москве определяются восемью числами Фибоначчи. Многие числа здесь повторяются в затейливых элементах храма многократно.</a:t>
            </a:r>
          </a:p>
        </p:txBody>
      </p:sp>
    </p:spTree>
    <p:extLst>
      <p:ext uri="{BB962C8B-B14F-4D97-AF65-F5344CB8AC3E}">
        <p14:creationId xmlns:p14="http://schemas.microsoft.com/office/powerpoint/2010/main" val="3382380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1" y="163774"/>
            <a:ext cx="10396882" cy="1119116"/>
          </a:xfrm>
        </p:spPr>
        <p:txBody>
          <a:bodyPr>
            <a:normAutofit/>
          </a:bodyPr>
          <a:lstStyle/>
          <a:p>
            <a:pPr algn="ctr"/>
            <a:r>
              <a:rPr lang="ru-RU" altLang="ru-RU" sz="3600" b="1" i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Проявление золотого сечения в музыке</a:t>
            </a:r>
            <a:br>
              <a:rPr lang="ru-RU" altLang="ru-RU" sz="3600" b="1" i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ru-RU" sz="3600" b="1" i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249088" y="832513"/>
            <a:ext cx="5831420" cy="47006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alt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В качестве примера построения скрипки на основе закона </a:t>
            </a:r>
            <a:r>
              <a:rPr lang="ru-RU" altLang="ru-RU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Золотого </a:t>
            </a:r>
            <a:r>
              <a:rPr lang="ru-RU" alt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сечения возьмем скрипку работы </a:t>
            </a:r>
            <a:r>
              <a:rPr lang="ru-RU" altLang="ru-RU" sz="2800" i="1" u="sng" dirty="0">
                <a:latin typeface="Calibri" panose="020F0502020204030204" pitchFamily="34" charset="0"/>
                <a:cs typeface="Calibri" panose="020F0502020204030204" pitchFamily="34" charset="0"/>
              </a:rPr>
              <a:t>Антонио </a:t>
            </a:r>
            <a:r>
              <a:rPr lang="ru-RU" altLang="ru-RU" sz="2800" i="1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Страдивари</a:t>
            </a:r>
            <a:r>
              <a:rPr lang="ru-RU" altLang="ru-RU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, созданную </a:t>
            </a:r>
            <a:r>
              <a:rPr lang="ru-RU" alt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им в 1700 году.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Picture 2" descr="A:\скрипка.files\im6_2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487" y="975814"/>
            <a:ext cx="4947600" cy="4250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8172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5595" y="191877"/>
            <a:ext cx="7929348" cy="5403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2370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286604"/>
            <a:ext cx="10394707" cy="2797790"/>
          </a:xfrm>
        </p:spPr>
        <p:txBody>
          <a:bodyPr/>
          <a:lstStyle/>
          <a:p>
            <a:pPr marL="0" indent="0">
              <a:buNone/>
            </a:pP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latin typeface="Calibri" panose="020F0502020204030204" pitchFamily="34" charset="0"/>
                <a:cs typeface="Calibri" panose="020F0502020204030204" pitchFamily="34" charset="0"/>
              </a:rPr>
              <a:t>Параллель между числами Фибоначчи и золотым сечением можно увидеть и построив «золотой прямоугольник», у которого стороны пропорциональны, как 1,618:1. Он строится, переходя от большего прямоугольника к малым так, что длины сторон будут равны числам из ряда. Построение его можно сделать и в обратном порядке, начиная с квадратика «1». При соединении линиями углов этого прямоугольника в центре их пересечения получается спираль Фибоначчи или логарифмическая. </a:t>
            </a:r>
          </a:p>
          <a:p>
            <a:endParaRPr lang="ru-RU" dirty="0"/>
          </a:p>
        </p:txBody>
      </p:sp>
      <p:pic>
        <p:nvPicPr>
          <p:cNvPr id="4" name="Picture 2" descr="последовательность чисел фибоначч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62568" y="2439734"/>
            <a:ext cx="5831590" cy="30666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2662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26673" y="1276927"/>
            <a:ext cx="7577677" cy="557093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18434" name="Picture 2" descr="https://cdn.fishki.net/upload/post/201508/24/1639112/20a27bfc5beb167737b09da418d703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1372" y="225077"/>
            <a:ext cx="5063320" cy="5377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бъект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69240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1" y="0"/>
            <a:ext cx="10396882" cy="1514901"/>
          </a:xfrm>
        </p:spPr>
        <p:txBody>
          <a:bodyPr>
            <a:normAutofit/>
          </a:bodyPr>
          <a:lstStyle/>
          <a:p>
            <a:pPr algn="ctr"/>
            <a:r>
              <a:rPr lang="ru-RU" altLang="ru-RU" sz="3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Проявление золотого сечения в скульптуре</a:t>
            </a:r>
            <a:br>
              <a:rPr lang="ru-RU" altLang="ru-RU" sz="3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ru-RU" sz="36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832514"/>
            <a:ext cx="10394707" cy="1992573"/>
          </a:xfrm>
        </p:spPr>
        <p:txBody>
          <a:bodyPr/>
          <a:lstStyle/>
          <a:p>
            <a:pPr marL="0" indent="0">
              <a:buNone/>
            </a:pPr>
            <a:r>
              <a:rPr lang="ru-RU" i="1" kern="0" dirty="0">
                <a:latin typeface="Calibri" panose="020F0502020204030204" pitchFamily="34" charset="0"/>
                <a:cs typeface="Calibri" panose="020F0502020204030204" pitchFamily="34" charset="0"/>
              </a:rPr>
              <a:t>Великий древнегреческий скульптор  Фидий   часто   использовал «золотое сечение» в своих произведениях. Самыми знаменитыми из них были статуя Зевса</a:t>
            </a:r>
            <a:br>
              <a:rPr lang="ru-RU" i="1" kern="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i="1" kern="0" dirty="0">
                <a:latin typeface="Calibri" panose="020F0502020204030204" pitchFamily="34" charset="0"/>
                <a:cs typeface="Calibri" panose="020F0502020204030204" pitchFamily="34" charset="0"/>
              </a:rPr>
              <a:t>Олимпийского (которая считалась одним из чудес света) и Афины </a:t>
            </a:r>
            <a:r>
              <a:rPr lang="ru-RU" i="1" kern="0" dirty="0" err="1">
                <a:latin typeface="Calibri" panose="020F0502020204030204" pitchFamily="34" charset="0"/>
                <a:cs typeface="Calibri" panose="020F0502020204030204" pitchFamily="34" charset="0"/>
              </a:rPr>
              <a:t>Парфенос</a:t>
            </a:r>
            <a:r>
              <a:rPr lang="en-US" i="1" kern="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ru-RU" i="1" kern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384" y="2181533"/>
            <a:ext cx="1427849" cy="27804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8" descr="C:\Documents and Settings\Марина\Рабочий стол\Новая папка\061026_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7778" y="2181533"/>
            <a:ext cx="2152461" cy="27816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6780" y="2181533"/>
            <a:ext cx="1442128" cy="27804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9" descr="C:\Documents and Settings\Марина\Рабочий стол\Новая папка\imgB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4026" y="2181533"/>
            <a:ext cx="1550988" cy="27804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810385" y="3244333"/>
            <a:ext cx="373432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endParaRPr lang="ru-RU" i="1" dirty="0" smtClean="0">
              <a:latin typeface="Arial" charset="0"/>
            </a:endParaRPr>
          </a:p>
          <a:p>
            <a:pPr algn="ctr">
              <a:spcBef>
                <a:spcPct val="50000"/>
              </a:spcBef>
              <a:defRPr/>
            </a:pPr>
            <a:endParaRPr lang="ru-RU" i="1" dirty="0">
              <a:latin typeface="Arial" charset="0"/>
            </a:endParaRPr>
          </a:p>
          <a:p>
            <a:pPr algn="ctr">
              <a:spcBef>
                <a:spcPct val="50000"/>
              </a:spcBef>
              <a:defRPr/>
            </a:pPr>
            <a:endParaRPr lang="ru-RU" i="1" dirty="0" smtClean="0">
              <a:latin typeface="Arial" charset="0"/>
            </a:endParaRPr>
          </a:p>
          <a:p>
            <a:pPr algn="ctr">
              <a:spcBef>
                <a:spcPct val="50000"/>
              </a:spcBef>
              <a:defRPr/>
            </a:pPr>
            <a:endParaRPr lang="ru-RU" i="1" dirty="0">
              <a:latin typeface="Arial" charset="0"/>
            </a:endParaRPr>
          </a:p>
          <a:p>
            <a:pPr algn="ctr">
              <a:spcBef>
                <a:spcPct val="50000"/>
              </a:spcBef>
              <a:defRPr/>
            </a:pPr>
            <a:r>
              <a:rPr lang="ru-RU" i="1" dirty="0" smtClean="0">
                <a:latin typeface="Arial" charset="0"/>
              </a:rPr>
              <a:t>Зевс </a:t>
            </a:r>
            <a:r>
              <a:rPr lang="ru-RU" i="1" dirty="0">
                <a:latin typeface="Arial" charset="0"/>
              </a:rPr>
              <a:t>Олимпийский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7046780" y="3244334"/>
            <a:ext cx="4033727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endParaRPr lang="ru-RU" i="1" dirty="0" smtClean="0">
              <a:latin typeface="Arial" charset="0"/>
            </a:endParaRPr>
          </a:p>
          <a:p>
            <a:pPr algn="ctr">
              <a:spcBef>
                <a:spcPct val="50000"/>
              </a:spcBef>
              <a:defRPr/>
            </a:pPr>
            <a:endParaRPr lang="ru-RU" i="1" dirty="0">
              <a:latin typeface="Arial" charset="0"/>
            </a:endParaRPr>
          </a:p>
          <a:p>
            <a:pPr algn="ctr">
              <a:spcBef>
                <a:spcPct val="50000"/>
              </a:spcBef>
              <a:defRPr/>
            </a:pPr>
            <a:endParaRPr lang="ru-RU" i="1" dirty="0" smtClean="0">
              <a:latin typeface="Arial" charset="0"/>
            </a:endParaRPr>
          </a:p>
          <a:p>
            <a:pPr algn="ctr">
              <a:spcBef>
                <a:spcPct val="50000"/>
              </a:spcBef>
              <a:defRPr/>
            </a:pPr>
            <a:endParaRPr lang="ru-RU" i="1" dirty="0">
              <a:latin typeface="Arial" charset="0"/>
            </a:endParaRPr>
          </a:p>
          <a:p>
            <a:pPr algn="ctr">
              <a:spcBef>
                <a:spcPct val="50000"/>
              </a:spcBef>
              <a:defRPr/>
            </a:pPr>
            <a:r>
              <a:rPr lang="ru-RU" i="1" dirty="0" smtClean="0">
                <a:latin typeface="Arial" charset="0"/>
              </a:rPr>
              <a:t>Афина </a:t>
            </a:r>
            <a:r>
              <a:rPr lang="ru-RU" i="1" dirty="0" err="1">
                <a:latin typeface="Arial" charset="0"/>
              </a:rPr>
              <a:t>Парфенос</a:t>
            </a:r>
            <a:endParaRPr lang="ru-RU" i="1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806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44704" y="423081"/>
            <a:ext cx="4858604" cy="4312691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Памятник Фибоначчи был установлен в </a:t>
            </a:r>
            <a:r>
              <a:rPr lang="en-US" sz="2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XIX </a:t>
            </a:r>
            <a:r>
              <a:rPr lang="ru-RU" sz="2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веке в Пизе (Италия). </a:t>
            </a:r>
            <a:r>
              <a:rPr lang="ru-RU" altLang="ru-RU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Хотя Фибоначчи был </a:t>
            </a:r>
            <a:r>
              <a:rPr lang="ru-RU" altLang="ru-RU" sz="2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одним из </a:t>
            </a:r>
            <a:r>
              <a:rPr lang="ru-RU" altLang="ru-RU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величайших </a:t>
            </a:r>
            <a:r>
              <a:rPr lang="ru-RU" altLang="ru-RU" sz="2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математиков, единственные </a:t>
            </a:r>
            <a:r>
              <a:rPr lang="ru-RU" altLang="ru-RU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памятники </a:t>
            </a:r>
            <a:r>
              <a:rPr lang="ru-RU" altLang="ru-RU" sz="2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ему-это </a:t>
            </a:r>
            <a:r>
              <a:rPr lang="ru-RU" altLang="ru-RU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статуя напротив </a:t>
            </a:r>
            <a:r>
              <a:rPr lang="ru-RU" altLang="ru-RU" sz="2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Пизанской </a:t>
            </a:r>
            <a:r>
              <a:rPr lang="ru-RU" altLang="ru-RU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башни и две </a:t>
            </a:r>
            <a:r>
              <a:rPr lang="ru-RU" altLang="ru-RU" sz="2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улицы: одна </a:t>
            </a:r>
            <a:r>
              <a:rPr lang="ru-RU" altLang="ru-RU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– в Пизе, а другая </a:t>
            </a:r>
            <a:r>
              <a:rPr lang="ru-RU" altLang="ru-RU" sz="2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во Флоренции</a:t>
            </a:r>
            <a:r>
              <a:rPr lang="ru-RU" altLang="ru-RU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ru-RU" altLang="ru-RU" sz="2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Кажется </a:t>
            </a:r>
            <a:r>
              <a:rPr lang="ru-RU" altLang="ru-RU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странным, что так</a:t>
            </a:r>
            <a:br>
              <a:rPr lang="ru-RU" altLang="ru-RU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altLang="ru-RU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мало людей, приходящих к </a:t>
            </a:r>
            <a:r>
              <a:rPr lang="ru-RU" altLang="ru-RU" sz="2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Пизанской </a:t>
            </a:r>
            <a:r>
              <a:rPr lang="ru-RU" altLang="ru-RU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башне, когда - либо </a:t>
            </a:r>
            <a:r>
              <a:rPr lang="ru-RU" altLang="ru-RU" sz="2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слышали </a:t>
            </a:r>
            <a:r>
              <a:rPr lang="ru-RU" altLang="ru-RU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 </a:t>
            </a:r>
            <a:r>
              <a:rPr lang="ru-RU" altLang="ru-RU" sz="2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Фибоначчи или </a:t>
            </a:r>
            <a:r>
              <a:rPr lang="ru-RU" altLang="ru-RU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обращали </a:t>
            </a:r>
            <a:r>
              <a:rPr lang="ru-RU" altLang="ru-RU" sz="2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внимание на </a:t>
            </a:r>
            <a:r>
              <a:rPr lang="ru-RU" altLang="ru-RU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памятник ему.</a:t>
            </a:r>
            <a:br>
              <a:rPr lang="ru-RU" altLang="ru-RU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ru-RU" sz="2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026" name="Picture 2" descr="https://spark.adobe.com/page/c3491cb4-99b7-4c69-b48d-59d8b1c5f9e1/images/ca2f9348-0e3c-41ed-97a1-8f62cf4d1a30.jpg?asset_id=fe2519e5-90a2-41f3-997e-a929dba08750&amp;img_etag=57fc1950f5ccfa87eef1f197416da962&amp;size=500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1" y="532263"/>
            <a:ext cx="3681483" cy="4788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pisa-320x48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3308" y="1427874"/>
            <a:ext cx="1995487" cy="299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4485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22830" y="177421"/>
            <a:ext cx="7001301" cy="584124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alt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На Земле, как и во всей Вселенной, дают о себе знать удивительный порядок и совершенная гармония. Зачастую их невозможно выразить словами и тогда приходится обращаться к языку математики (языку чисел). Вот почему так важно изучать и его. В природе действительно существует основной закон пропорции и коэффициент Фибоначчи помогает понять его. Красота и математика неразрывно  связаны друг с другом</a:t>
            </a:r>
            <a:r>
              <a:rPr lang="ru-RU" altLang="ru-RU" sz="2400" i="1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endParaRPr lang="ru-RU" dirty="0"/>
          </a:p>
        </p:txBody>
      </p:sp>
      <p:pic>
        <p:nvPicPr>
          <p:cNvPr id="20482" name="Picture 2" descr="https://ds04.infourok.ru/uploads/ex/04be/00111bbd-1b03ebe1/hello_html_m1488479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4108" y="1261782"/>
            <a:ext cx="4149970" cy="3426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4844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лавное мероприятие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Главное мероприятие</Template>
  <TotalTime>356</TotalTime>
  <Words>1042</Words>
  <Application>Microsoft Office PowerPoint</Application>
  <PresentationFormat>Широкоэкранный</PresentationFormat>
  <Paragraphs>139</Paragraphs>
  <Slides>30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7" baseType="lpstr">
      <vt:lpstr>Arial</vt:lpstr>
      <vt:lpstr>Calibri</vt:lpstr>
      <vt:lpstr>Cambria Math</vt:lpstr>
      <vt:lpstr>Garamond</vt:lpstr>
      <vt:lpstr>Impact</vt:lpstr>
      <vt:lpstr>Times New Roman</vt:lpstr>
      <vt:lpstr>Главное мероприятие</vt:lpstr>
      <vt:lpstr>Числа Фибоначчи  и  золотое сечение</vt:lpstr>
      <vt:lpstr>Последовательность  Фибоначчи</vt:lpstr>
      <vt:lpstr>  Леонардо  Пизанский (Фибоначчи) 1170-1240 </vt:lpstr>
      <vt:lpstr>«Сколько пар кроликов родится в течении года, если известно, что через месяц пара кроликов производит на свет другую пару, а рождают кролики со второго месяца после своего рождения"               </vt:lpstr>
      <vt:lpstr>Презентация PowerPoint</vt:lpstr>
      <vt:lpstr>Числа Фибоначчи 1, 1, 2, 3, 5, 8, 13, 21, 34, 55, 89, 144, 233, 377, 610,…  </vt:lpstr>
      <vt:lpstr>Числа Фибоначчи: 1, 1, 2, 3, 5, 8, 13, 21, 34, 55, 89, 144, 233, 377, 610,… </vt:lpstr>
      <vt:lpstr>Золотое сечение – это такое пропорциональное деление отрезка на неравные части, при котором весь отрезок так относится к большей части, как сама большая часть относится к меньшей; или другими словами, меньший отрезок так относится к большему, как больший ко всему a:b=b:c или с:b=b:а.  </vt:lpstr>
      <vt:lpstr>Золотое сечение в природе </vt:lpstr>
      <vt:lpstr>Презентация PowerPoint</vt:lpstr>
      <vt:lpstr>ИНтересно будет увидеть, как числа Фибоначчи отражены в пропорциях человека. даже наша природа пропорциональна, и соотношения эти можно выразить с помощью последовательности Фибоначчи.</vt:lpstr>
      <vt:lpstr>Коэффициент φ   </vt:lpstr>
      <vt:lpstr>Числа Фибоначчи в природе </vt:lpstr>
      <vt:lpstr>Презентация PowerPoint</vt:lpstr>
      <vt:lpstr>Попав во время каникул куда-нибудь на юг или в ботанический сад, не забудьте изучить разные сочные плоды и кактусы!  </vt:lpstr>
      <vt:lpstr>Презентация PowerPoint</vt:lpstr>
      <vt:lpstr>Все сведения о физиологических особенностях живых существ хранятся в ДНК, она тоже содержит закон золотой пропорции. Соотношение длины и ширины спирали молекулы ДНК φ= 1:1,618 </vt:lpstr>
      <vt:lpstr>Проявление Золотого сечения в искусстве. </vt:lpstr>
      <vt:lpstr>«Джоконда» </vt:lpstr>
      <vt:lpstr>На знаменитой картине И. И. Шишкина «Сосновая роща» с очевидностью   просматриваются мотивы золотого сечения. Ярко освещенная солнцем сосна (стоящая на первом плане) делит длину картины по золотому сечению. Справа от сосны – освещённый солнцем пригорок. Он делит по золотому сечению правую часть картины по горизонтали. Слева от главной сосны находится множество сосен - при желании можно с успехом продолжить деление картины  по золотому сечению и дальше. </vt:lpstr>
      <vt:lpstr>Проявление Золотого сечения в архитектуре </vt:lpstr>
      <vt:lpstr>Парфенон </vt:lpstr>
      <vt:lpstr>Храм Василия Блаженного </vt:lpstr>
      <vt:lpstr>Проявление золотого сечения в музыке </vt:lpstr>
      <vt:lpstr>Презентация PowerPoint</vt:lpstr>
      <vt:lpstr>Презентация PowerPoint</vt:lpstr>
      <vt:lpstr>Презентация PowerPoint</vt:lpstr>
      <vt:lpstr>Проявление золотого сечения в скульптуре </vt:lpstr>
      <vt:lpstr>Памятник Фибоначчи был установлен в XIX веке в Пизе (Италия). Хотя Фибоначчи был одним из величайших математиков, единственные памятники ему-это статуя напротив Пизанской башни и две улицы: одна – в Пизе, а другая во Флоренции. Кажется странным, что так  мало людей, приходящих к Пизанской башне, когда - либо слышали о Фибоначчи или обращали внимание на памятник ему. 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Числа Фибоначчи  и  золотое сечение</dc:title>
  <dc:creator>Пользователь</dc:creator>
  <cp:lastModifiedBy>Пользователь</cp:lastModifiedBy>
  <cp:revision>29</cp:revision>
  <dcterms:created xsi:type="dcterms:W3CDTF">2021-11-04T08:48:09Z</dcterms:created>
  <dcterms:modified xsi:type="dcterms:W3CDTF">2021-11-06T13:32:11Z</dcterms:modified>
</cp:coreProperties>
</file>