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67" r:id="rId5"/>
    <p:sldId id="268" r:id="rId6"/>
    <p:sldId id="269" r:id="rId7"/>
    <p:sldId id="271" r:id="rId8"/>
    <p:sldId id="260" r:id="rId9"/>
    <p:sldId id="270" r:id="rId10"/>
    <p:sldId id="261" r:id="rId11"/>
    <p:sldId id="262" r:id="rId12"/>
    <p:sldId id="263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5F0FD2-F211-4F6B-9F87-A394FDBE2437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50F213-46F2-4456-A35E-CEECFE2720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50F213-46F2-4456-A35E-CEECFE2720CE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C334559-095D-4DCF-9BA2-A7DBADD350DC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93981D-1E86-4844-A3CF-B39A088B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4559-095D-4DCF-9BA2-A7DBADD350DC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981D-1E86-4844-A3CF-B39A088B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4559-095D-4DCF-9BA2-A7DBADD350DC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981D-1E86-4844-A3CF-B39A088B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4559-095D-4DCF-9BA2-A7DBADD350DC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981D-1E86-4844-A3CF-B39A088B97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4559-095D-4DCF-9BA2-A7DBADD350DC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981D-1E86-4844-A3CF-B39A088B97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4559-095D-4DCF-9BA2-A7DBADD350DC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981D-1E86-4844-A3CF-B39A088B97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4559-095D-4DCF-9BA2-A7DBADD350DC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981D-1E86-4844-A3CF-B39A088B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4559-095D-4DCF-9BA2-A7DBADD350DC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981D-1E86-4844-A3CF-B39A088B97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34559-095D-4DCF-9BA2-A7DBADD350DC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981D-1E86-4844-A3CF-B39A088B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C334559-095D-4DCF-9BA2-A7DBADD350DC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3981D-1E86-4844-A3CF-B39A088B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C334559-095D-4DCF-9BA2-A7DBADD350DC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93981D-1E86-4844-A3CF-B39A088B97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C334559-095D-4DCF-9BA2-A7DBADD350DC}" type="datetimeFigureOut">
              <a:rPr lang="ru-RU" smtClean="0"/>
              <a:pPr/>
              <a:t>08.12.2020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293981D-1E86-4844-A3CF-B39A088B9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vsesvoimirykami.ru/kak-sdelat-lepbuk-svoimi-rukami/" TargetMode="External"/><Relationship Id="rId2" Type="http://schemas.openxmlformats.org/officeDocument/2006/relationships/hyperlink" Target="https://nsportal.ru/detskiy-sad/raznoe/2019/10/13/chto-takoe-lepb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428605"/>
            <a:ext cx="8715436" cy="31537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Педагогические условия формирования мотивации к трудовой деятельности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 детей 4-5 лет посредством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«Не мешайте мне трудиться»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7772400" cy="2500306"/>
          </a:xfrm>
        </p:spPr>
        <p:txBody>
          <a:bodyPr/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Третьякова Вера Константиновна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Воспитатель «МБДОУ №38»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г. Заполярный 2020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35277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u="sng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u="sng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Кармашек «Не мешайте мне трудиться»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4572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дидактической игрой (парные       картинки). </a:t>
            </a:r>
          </a:p>
          <a:p>
            <a:pPr marL="0" marR="0" lvl="0" indent="45720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Развивает память, внимание, </a:t>
            </a:r>
          </a:p>
          <a:p>
            <a:pPr marL="0" marR="0" lvl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воспитывает уважение к труду взрослого.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Кармашек «Пальчиковая гимнастика»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Развивает мелкую моторику, </a:t>
            </a:r>
          </a:p>
          <a:p>
            <a:pPr marL="0"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закрепляет представления о труде.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Кармашек «Папка-малышка»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45720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включает загадки о профессиях и труде.               </a:t>
            </a:r>
          </a:p>
          <a:p>
            <a:pPr marL="0"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Обобщает и активизирует знания детей </a:t>
            </a:r>
          </a:p>
          <a:p>
            <a:pPr marL="0" marR="0" lvl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труде, профессиях.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7" name="Picture 5" descr="https://sun9-34.userapi.com/impf/sTIRgGETvpWiimx6eknWNgwJojjOsDqM69oTJg/xar8YCf4Eyo.jpg?size=810x1080&amp;quality=96&amp;sign=5d98e897f5fd3c1d03af84ee4552a8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9318" y="2356205"/>
            <a:ext cx="2786082" cy="371477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0" dirty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>
                <a:effectLst/>
                <a:latin typeface="Times New Roman" pitchFamily="18" charset="0"/>
                <a:cs typeface="Times New Roman" pitchFamily="18" charset="0"/>
              </a:rPr>
              <a:t>Не мешайте мне трудиться»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-628211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u="sng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Кармашек алгоритмов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 ухаживать за комнатными растениями».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Совершенствует умение моделировать трудовой процесс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уголке      природы.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Кармашек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«Алгоритм дежурства по столовой»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Помогает запомнить алгоритм трудовых действий с опорой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карточки - схемы.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Кармашек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«Народные пословицы о труде»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Знакомит с устным народным творчеством.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5" name="Picture 5" descr="https://sun9-3.userapi.com/impf/ZvyNMaIRfZmL83eJvZRPeP4QyacByzWAknkh2A/LsuEdcGT77Y.jpg?size=1280x685&amp;quality=96&amp;sign=b9f28a23589947c44b6b95e7268dcc6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7541" y="4509119"/>
            <a:ext cx="4214939" cy="2255651"/>
          </a:xfrm>
          <a:prstGeom prst="rect">
            <a:avLst/>
          </a:prstGeom>
          <a:noFill/>
        </p:spPr>
      </p:pic>
      <p:pic>
        <p:nvPicPr>
          <p:cNvPr id="20483" name="Picture 3" descr="https://sun9-40.userapi.com/impf/C1h_2I_BWFvgNSyK3NEtYHe8zSApkpf7Ze_EAA/wDfAEhekfBQ.jpg?size=1280x716&amp;quality=96&amp;sign=57f26ca483f13d1480f16a997ac4dc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509120"/>
            <a:ext cx="4032448" cy="225565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0" dirty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>
                <a:effectLst/>
                <a:latin typeface="Times New Roman" pitchFamily="18" charset="0"/>
                <a:cs typeface="Times New Roman" pitchFamily="18" charset="0"/>
              </a:rPr>
              <a:t>Не мешайте мне трудиться»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2435" y="980728"/>
            <a:ext cx="7925989" cy="503001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42844" y="-2081369"/>
            <a:ext cx="9001156" cy="784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u="sng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u="sng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u="sng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u="sng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u="sng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Кармашек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дидактическая игра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«Мамины помощники»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Способствует формированию умения правильно собирать      изображение   предмета из отдельных частей и т.д.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Кармашек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«Стихотворения о профессии, труде»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Обогащает речь, расширяет словарный запас, развивает  воображение.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Кармашек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«Раскраска».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Развивает мелкую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моторику рук, </a:t>
            </a:r>
          </a:p>
          <a:p>
            <a:pPr marL="0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творческие способности.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50" name="Picture 2" descr="https://sun9-64.userapi.com/impf/QuCJH2gTPXM-KELcVBt6MAKdFPhl3Ezr2dezNA/7pBXyzl_DD4.jpg?size=1280x960&amp;quality=96&amp;sign=e6541c303ecbf3fec3443e121657de3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861048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0" dirty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>
                <a:effectLst/>
                <a:latin typeface="Times New Roman" pitchFamily="18" charset="0"/>
                <a:cs typeface="Times New Roman" pitchFamily="18" charset="0"/>
              </a:rPr>
              <a:t>Не мешайте мне трудиться»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-80158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u="sng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u="sng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u="sng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Кармашек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сюжетными картинками «Трудовое воспитание»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Формирует у детей представления о работах, проводимых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разное время   года  в саду, в огороде, на участке.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u="sng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u="sng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Кармашек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«Расскажи сказку»,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пальчиковый мини-театр,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«Три поросенка», «Репка».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 descr="https://sun9-23.userapi.com/impf/1vpNjlcknwcs5GqVtkOirOYpeJgJa2zNzqBwtQ/PsmusxHnLHc.jpg?size=1280x702&amp;quality=96&amp;sign=912cc564466eb6579e002fd05bcb228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330554"/>
            <a:ext cx="3122016" cy="1712231"/>
          </a:xfrm>
          <a:prstGeom prst="rect">
            <a:avLst/>
          </a:prstGeom>
          <a:noFill/>
        </p:spPr>
      </p:pic>
      <p:pic>
        <p:nvPicPr>
          <p:cNvPr id="22533" name="Picture 5" descr="https://sun9-21.userapi.com/impf/kYbbDPN4hdQUkdbRzN_6u39oHMO3Yc_i0Pyx1g/hoIm3aqgh8s.jpg?size=810x1080&amp;quality=96&amp;sign=4c4950814d54a993858ad39722d42a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7276" y="3406548"/>
            <a:ext cx="2269524" cy="30260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0" dirty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>
                <a:effectLst/>
                <a:latin typeface="Times New Roman" pitchFamily="18" charset="0"/>
                <a:cs typeface="Times New Roman" pitchFamily="18" charset="0"/>
              </a:rPr>
              <a:t>Не мешайте мне трудиться»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4525963"/>
          </a:xfrm>
        </p:spPr>
        <p:txBody>
          <a:bodyPr>
            <a:normAutofit fontScale="92500" lnSpcReduction="10000"/>
          </a:bodyPr>
          <a:lstStyle/>
          <a:p>
            <a:pPr marL="0" lvl="0" indent="256032" algn="just">
              <a:lnSpc>
                <a:spcPct val="110000"/>
              </a:lnSpc>
              <a:spcBef>
                <a:spcPts val="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Повышается познавательная активность детей;</a:t>
            </a:r>
          </a:p>
          <a:p>
            <a:pPr marL="0" lvl="0" indent="256032" algn="just">
              <a:lnSpc>
                <a:spcPct val="110000"/>
              </a:lnSpc>
              <a:spcBef>
                <a:spcPts val="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формируется устойчивый интерес к «исследованию» материала, желания делать что-то своими руками;</a:t>
            </a:r>
          </a:p>
          <a:p>
            <a:pPr marL="0" lvl="0" indent="256032" algn="just">
              <a:lnSpc>
                <a:spcPct val="110000"/>
              </a:lnSpc>
              <a:spcBef>
                <a:spcPts val="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повышается творческая инициативность, развитие общей ручной умелости и мелкой моторики, нравственно-эстетического восприятия, пространственного мышления;</a:t>
            </a:r>
          </a:p>
          <a:p>
            <a:pPr marL="0" lvl="0" indent="256032" algn="just">
              <a:lnSpc>
                <a:spcPct val="110000"/>
              </a:lnSpc>
              <a:spcBef>
                <a:spcPts val="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пополняется развивающая предметно-пространственная среда;</a:t>
            </a:r>
          </a:p>
          <a:p>
            <a:pPr marL="0" lvl="0" indent="256032" algn="just">
              <a:lnSpc>
                <a:spcPct val="110000"/>
              </a:lnSpc>
              <a:spcBef>
                <a:spcPts val="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формируется уважительное отношение к личному труду, труду         взрослых и сверстников;</a:t>
            </a:r>
          </a:p>
          <a:p>
            <a:pPr marL="0" lvl="0" indent="256032" algn="just">
              <a:lnSpc>
                <a:spcPct val="110000"/>
              </a:lnSpc>
              <a:spcBef>
                <a:spcPts val="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расширяются представления детей о различных профессиях, элементах и средствах труда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effectLst/>
                <a:latin typeface="Times New Roman" pitchFamily="18" charset="0"/>
                <a:cs typeface="Times New Roman" pitchFamily="18" charset="0"/>
              </a:rPr>
              <a:t>РЕЗУЛЬТАТЫ РАБОТЫ</a:t>
            </a:r>
            <a:endParaRPr lang="ru-RU" sz="4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864307"/>
          </a:xfrm>
        </p:spPr>
        <p:txBody>
          <a:bodyPr>
            <a:normAutofit fontScale="85000" lnSpcReduction="20000"/>
          </a:bodyPr>
          <a:lstStyle/>
          <a:p>
            <a:pPr mar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Буре, Р.С.; Година, Г.Н. Учите детей трудиться: Пособие для воспитателя детского сада / Р.С. Буре. - М.: Просвещение, 2018.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Что такое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 [Интернет ресурс] /</a:t>
            </a:r>
            <a:r>
              <a:rPr lang="ru-RU" sz="28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://nsportal.ru/detskiy </a:t>
            </a:r>
            <a:r>
              <a:rPr lang="ru-RU" sz="28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sad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ru-RU" sz="28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raznoe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/2019/10/13/</a:t>
            </a:r>
            <a:r>
              <a:rPr lang="ru-RU" sz="28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chto-takoe-lepbu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Технология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и ее применение [Интернет ресурс] /</a:t>
            </a:r>
            <a:r>
              <a:rPr lang="ru-RU" sz="28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https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://vsesvoimirykami.ru/kak-sdelat-lepbuk-svoimi-rukami/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Потапова Т.В. Беседы с дошкольниками о профессиях – М.: ТЦ Сфера, 2005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Шалаева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Г.П. Большая книга профессий для самых маленьких - М.: Издательство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Эксмо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2007 г.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740277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формирование положительного отношения к труду у детей 4-5 лет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un9-40.userapi.com/impg/39JwYPhkgLzKd1FW9M2UEz73IwxrZjMvbI0-Hw/KegbaKyWLAo.jpg?size=1280x960&amp;quality=96&amp;sign=9e1635a0816be3b870cfecd026f380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3" y="2357422"/>
            <a:ext cx="5941271" cy="445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>
            <a:normAutofit/>
          </a:bodyPr>
          <a:lstStyle/>
          <a:p>
            <a:pPr marL="0" lvl="0" indent="360000" algn="just">
              <a:lnSpc>
                <a:spcPct val="110000"/>
              </a:lnSpc>
              <a:spcBef>
                <a:spcPts val="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формирование позитивных установок к различным видам труда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творчества;</a:t>
            </a: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 ценностного отношения к собственному труду,    труду других людей и его результатам;</a:t>
            </a: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 личности ребенка в аспекте труда и творчества;</a:t>
            </a:r>
          </a:p>
          <a:p>
            <a:pPr marL="0" indent="360000" algn="just">
              <a:lnSpc>
                <a:spcPct val="11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творческой инициативы, способности самостоятельно себя реализовывать в различных видах труда и творчества.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sz="4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создает в своем труде общественно значимых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материальных ценностей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носит воспитывающий характер, т.к.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удовлетворяет потребность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в самоутверждении, в познании собственных возможностей.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Сближает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со взрослыми.</a:t>
            </a:r>
          </a:p>
          <a:p>
            <a:pPr algn="just"/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тесно связан с игрой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83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ТРУДА ДОШКОЛЬНИКОВ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684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трудовой деятельности дети часто обыгрывают трудовые действия.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не имеет материального вознаграждения и носит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ситуативный 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обязательный характер, но от его отсутствия страдает формирующийся нравственный облик ребенка.</a:t>
            </a:r>
          </a:p>
          <a:p>
            <a:pPr algn="just"/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структурные компоненты трудовой деятельности у ребенка находятся только в развитии и обязательно предполагают помощь взрослого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ТРУДА ДОШКОЛЬНИКОВ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0401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818651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так, чтобы пройденный материал остался в памяти ребенка, чтобы он мог научиться пользоваться теми знаниями, которые получил в образовательной деятельности по определенной теме, чтобы он захотел </a:t>
            </a:r>
            <a:r>
              <a:rPr lang="ru-RU" sz="24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</a:t>
            </a:r>
          </a:p>
          <a:p>
            <a:pPr marL="109728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свои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горизонты </a:t>
            </a:r>
          </a:p>
          <a:p>
            <a:pPr marL="109728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данному вопросу?</a:t>
            </a:r>
          </a:p>
        </p:txBody>
      </p:sp>
      <p:pic>
        <p:nvPicPr>
          <p:cNvPr id="5122" name="Picture 2" descr="https://thumbs.dreamstime.com/b/%D0%B4%D0%B5%D0%B2%D1%83%D1%88%D0%BA%D0%B0-%D1%80%D0%B5%D0%B1%D0%B5%D0%BD%D0%BA-%D1%81-%D0%B7%D0%BD%D0%B0%D0%BA%D0%BE%D0%BC-%D0%B2%D0%BE%D0%BF%D1%80%D0%BE%D1%81%D0%B8%D1%82%D0%B5-%D1%8C%D0%BD%D0%BE%D0%B3%D0%BE-%D0%B7%D0%BD%D0%B0%D0%BA%D0%B0-775721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3520" y="1772816"/>
            <a:ext cx="4320480" cy="484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397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864307"/>
          </a:xfrm>
        </p:spPr>
        <p:txBody>
          <a:bodyPr/>
          <a:lstStyle/>
          <a:p>
            <a:pPr marL="0" indent="360000" algn="just"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это не только мощный справочный инструмент и особая форма организации учебного материала, это, прежде всего, основа партнерской проектной деятельности взрослого с детьми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НОВИЗНА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s://sun9-24.userapi.com/impg/XZg2S8DpmXh07b2HdR1GeN_Fys-xTAD6nR2lvA/1faDDzKqZ90.jpg?size=1280x960&amp;quality=96&amp;sign=dce7750014d3391fc13a8e0335b4a1b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482770"/>
            <a:ext cx="5820138" cy="43651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8620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92869"/>
          </a:xfrm>
        </p:spPr>
        <p:txBody>
          <a:bodyPr>
            <a:normAutofit/>
          </a:bodyPr>
          <a:lstStyle/>
          <a:p>
            <a:pPr marL="0" indent="360000" algn="just">
              <a:spcBef>
                <a:spcPts val="0"/>
              </a:spcBef>
              <a:buNone/>
            </a:pPr>
            <a:r>
              <a:rPr lang="ru-RU" sz="2400" dirty="0" err="1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Лэпбук</a:t>
            </a:r>
            <a:r>
              <a:rPr lang="ru-RU" sz="2400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это самодельная интерактивная папка </a:t>
            </a:r>
            <a:endParaRPr lang="ru-RU" sz="2400" dirty="0" smtClean="0">
              <a:solidFill>
                <a:srgbClr val="303F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36000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sz="2400" dirty="0">
                <a:solidFill>
                  <a:srgbClr val="303F5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кармашками, мини-книжками, окошками, подвижными деталями, вставками, которые ребенок может доставать, перекладывать, складывать по своему усмотрению.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0" dirty="0" smtClean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 smtClean="0">
                <a:effectLst/>
                <a:latin typeface="Times New Roman" pitchFamily="18" charset="0"/>
                <a:cs typeface="Times New Roman" pitchFamily="18" charset="0"/>
              </a:rPr>
              <a:t>Не мешайте мне трудиться»</a:t>
            </a:r>
            <a:endParaRPr lang="ru-RU" sz="40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sun9-34.userapi.com/impf/EnO2WkCUAUDj8qQlkI1g8hseCKC_FuhOrugCfg/UiCsWfwWryk.jpg?size=1280x960&amp;quality=96&amp;sign=7071399e2e8fa86b3b62c0fd6651ee5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140360"/>
            <a:ext cx="3995936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Autofit/>
          </a:bodyPr>
          <a:lstStyle/>
          <a:p>
            <a:pPr lvl="0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помогает организовать информацию по изучаемой теме и лучше систематизировать материал, сделать его понятным и доступным каждому ребенку.  </a:t>
            </a:r>
          </a:p>
          <a:p>
            <a:pPr lvl="0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помогают быстро и эффективно закрепить изученное в занимательно-игровой форме.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счет наглядной привлекательности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обучение происходит непроизвольно.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Подключая ребенка к созданию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мы помогаем ему сделать первые шаги к формированию навыка самостоятельно собирать и организовывать информацию.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способствует оформлению результатов совместной проектной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ВОСПИТАТЕЛЮ ЛЭПБУК?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95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162</TotalTime>
  <Words>759</Words>
  <Application>Microsoft Office PowerPoint</Application>
  <PresentationFormat>Экран (4:3)</PresentationFormat>
  <Paragraphs>120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Педагогические условия формирования мотивации к трудовой деятельности  у детей 4-5 лет посредством лэпбука  «Не мешайте мне трудиться» </vt:lpstr>
      <vt:lpstr>ЦЕЛЬ</vt:lpstr>
      <vt:lpstr>ЗАДАЧИ</vt:lpstr>
      <vt:lpstr>ОСОБЕННОСТИ ТРУДА ДОШКОЛЬНИКОВ</vt:lpstr>
      <vt:lpstr>ОСОБЕННОСТИ ТРУДА ДОШКОЛЬНИКОВ</vt:lpstr>
      <vt:lpstr>Слайд 6</vt:lpstr>
      <vt:lpstr>НОВИЗНА</vt:lpstr>
      <vt:lpstr>«Не мешайте мне трудиться»</vt:lpstr>
      <vt:lpstr>ЗАЧЕМ ВОСПИТАТЕЛЮ ЛЭПБУК?</vt:lpstr>
      <vt:lpstr>«Не мешайте мне трудиться»</vt:lpstr>
      <vt:lpstr>«Не мешайте мне трудиться» </vt:lpstr>
      <vt:lpstr>«Не мешайте мне трудиться»</vt:lpstr>
      <vt:lpstr>«Не мешайте мне трудиться»</vt:lpstr>
      <vt:lpstr>РЕЗУЛЬТАТЫ РАБОТЫ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Педагогические условия формирования мотивации к трудовой деятельности у детей 4-5 лет посредством лэпбука  «Не мешайте мне трудиться»</dc:title>
  <dc:creator>AcerPC</dc:creator>
  <cp:lastModifiedBy>серега</cp:lastModifiedBy>
  <cp:revision>19</cp:revision>
  <dcterms:created xsi:type="dcterms:W3CDTF">2020-12-08T02:47:16Z</dcterms:created>
  <dcterms:modified xsi:type="dcterms:W3CDTF">2020-12-08T16:50:03Z</dcterms:modified>
</cp:coreProperties>
</file>