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EF6"/>
    <a:srgbClr val="FDFEF6"/>
    <a:srgbClr val="F8F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6" y="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666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206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003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233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74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925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831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140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712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20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343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1A2C8-8BB7-4EC8-B531-FAC0219F2204}" type="datetimeFigureOut">
              <a:rPr lang="ru-RU" smtClean="0"/>
              <a:t>22.12.2021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23EC1-ECFC-4689-806F-7B63B1AD69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245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3" Type="http://schemas.openxmlformats.org/officeDocument/2006/relationships/slide" Target="slide7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17" Type="http://schemas.openxmlformats.org/officeDocument/2006/relationships/slide" Target="slide21.xml"/><Relationship Id="rId2" Type="http://schemas.openxmlformats.org/officeDocument/2006/relationships/slide" Target="slide5.xml"/><Relationship Id="rId16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slide" Target="slide15.xml"/><Relationship Id="rId5" Type="http://schemas.openxmlformats.org/officeDocument/2006/relationships/slide" Target="slide9.xml"/><Relationship Id="rId15" Type="http://schemas.openxmlformats.org/officeDocument/2006/relationships/slide" Target="slide19.xml"/><Relationship Id="rId10" Type="http://schemas.openxmlformats.org/officeDocument/2006/relationships/slide" Target="slide14.xml"/><Relationship Id="rId4" Type="http://schemas.openxmlformats.org/officeDocument/2006/relationships/slide" Target="slide8.xml"/><Relationship Id="rId9" Type="http://schemas.openxmlformats.org/officeDocument/2006/relationships/slide" Target="slide13.xml"/><Relationship Id="rId14" Type="http://schemas.openxmlformats.org/officeDocument/2006/relationships/slide" Target="slide18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5.wdp"/><Relationship Id="rId7" Type="http://schemas.openxmlformats.org/officeDocument/2006/relationships/image" Target="../media/image10.png"/><Relationship Id="rId12" Type="http://schemas.openxmlformats.org/officeDocument/2006/relationships/slide" Target="slide5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14.png"/><Relationship Id="rId5" Type="http://schemas.microsoft.com/office/2007/relationships/hdphoto" Target="../media/hdphoto6.wdp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8.png"/><Relationship Id="rId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" Target="slide5.xml"/><Relationship Id="rId7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0" Type="http://schemas.microsoft.com/office/2007/relationships/hdphoto" Target="../media/hdphoto16.wdp"/><Relationship Id="rId4" Type="http://schemas.openxmlformats.org/officeDocument/2006/relationships/image" Target="../media/image26.png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" Target="slide5.xml"/><Relationship Id="rId7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slide" Target="slide5.xml"/><Relationship Id="rId7" Type="http://schemas.microsoft.com/office/2007/relationships/hdphoto" Target="../media/hdphoto19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2.png"/><Relationship Id="rId5" Type="http://schemas.microsoft.com/office/2007/relationships/hdphoto" Target="../media/hdphoto18.wdp"/><Relationship Id="rId10" Type="http://schemas.openxmlformats.org/officeDocument/2006/relationships/image" Target="../media/image41.png"/><Relationship Id="rId4" Type="http://schemas.openxmlformats.org/officeDocument/2006/relationships/image" Target="../media/image37.png"/><Relationship Id="rId9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7" y="0"/>
            <a:ext cx="8990908" cy="67906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3899" y="436728"/>
            <a:ext cx="67146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Математическая викторина  </a:t>
            </a:r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«Математика на </a:t>
            </a:r>
          </a:p>
          <a:p>
            <a:pPr algn="ctr"/>
            <a:r>
              <a:rPr lang="ru-RU" sz="32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страже экологии» </a:t>
            </a:r>
            <a:endParaRPr lang="ru-RU" sz="32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23493" y="6310151"/>
            <a:ext cx="1678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Чистополь.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4197" y="5986986"/>
            <a:ext cx="2136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Авторы:  </a:t>
            </a:r>
            <a:r>
              <a:rPr lang="ru-RU" sz="1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Шигапова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Е.М.,</a:t>
            </a:r>
          </a:p>
          <a:p>
            <a:r>
              <a:rPr lang="ru-RU" sz="1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Каргина Н.А.</a:t>
            </a:r>
          </a:p>
        </p:txBody>
      </p:sp>
    </p:spTree>
    <p:extLst>
      <p:ext uri="{BB962C8B-B14F-4D97-AF65-F5344CB8AC3E}">
        <p14:creationId xmlns:p14="http://schemas.microsoft.com/office/powerpoint/2010/main" val="226062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3466697" y="966098"/>
            <a:ext cx="5436031" cy="43506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41445" y="846161"/>
            <a:ext cx="773828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Цели: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Пропаганда экологического образования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понимания природы, ее особенностей. </a:t>
            </a:r>
          </a:p>
          <a:p>
            <a:pPr marL="571500" indent="-5715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пытливых, любознательных детей, </a:t>
            </a:r>
          </a:p>
          <a:p>
            <a:pPr>
              <a:spcAft>
                <a:spcPts val="600"/>
              </a:spcAf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понимающих, что человек – это часть природы</a:t>
            </a:r>
          </a:p>
        </p:txBody>
      </p:sp>
    </p:spTree>
    <p:extLst>
      <p:ext uri="{BB962C8B-B14F-4D97-AF65-F5344CB8AC3E}">
        <p14:creationId xmlns:p14="http://schemas.microsoft.com/office/powerpoint/2010/main" val="95188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3543412" y="2169256"/>
            <a:ext cx="5436031" cy="43506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1402" y="462013"/>
            <a:ext cx="3667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8640" y="1183908"/>
            <a:ext cx="7690585" cy="3439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Каждое направление содержит 5 вопросов определенной цены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4, 6, 8 баллов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 Выбираем ячейку с вопросом по очереди. На обдумывание есть 30 секунд, затем участник дает ответ. Если ответ неверный, другие (кто быстрее поднял руку), могут дать ответ и получить половину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дополнительных баллов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от баллов за данный ответ.</a:t>
            </a:r>
          </a:p>
          <a:p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Инструкция 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воспитателя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Когда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определяются с ячейкой,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нажимает мышкой один раз по необходимой ссылке. Вы переходите на вопрос. Проверить и показать правильный ответ можно, нажав один раз мышкой. Для возврата назад к таблице, имеется кнопка внизу слайда.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154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140">
              <a:srgbClr val="9AD066"/>
            </a:gs>
            <a:gs pos="99500">
              <a:srgbClr val="92D050"/>
            </a:gs>
            <a:gs pos="55000">
              <a:schemeClr val="accent6">
                <a:lumMod val="60000"/>
                <a:lumOff val="40000"/>
              </a:schemeClr>
            </a:gs>
            <a:gs pos="0">
              <a:srgbClr val="92D050"/>
            </a:gs>
            <a:gs pos="0">
              <a:srgbClr val="92D050"/>
            </a:gs>
            <a:gs pos="0">
              <a:srgbClr val="92D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ttp://neznayka-spb.ru/wp-content/uploads/2017/03/M177_2.jpe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422" b="89844" l="2441" r="981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59" b="15099"/>
          <a:stretch/>
        </p:blipFill>
        <p:spPr bwMode="auto">
          <a:xfrm>
            <a:off x="437012" y="429477"/>
            <a:ext cx="2401722" cy="206806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252312" y="429477"/>
            <a:ext cx="5764813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своя </a:t>
            </a:r>
          </a:p>
          <a:p>
            <a:pPr algn="ctr"/>
            <a:r>
              <a:rPr lang="ru-RU" sz="8800" b="1" dirty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8800" b="1" cap="none" spc="0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endParaRPr lang="ru-RU" sz="8800" b="1" cap="none" spc="0" dirty="0">
              <a:ln w="9525">
                <a:solidFill>
                  <a:srgbClr val="C00000"/>
                </a:solidFill>
                <a:prstDash val="solid"/>
              </a:ln>
              <a:solidFill>
                <a:schemeClr val="accent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http://toys.segment.ru/data/images/45343_2.jpg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100000" l="0" r="99844">
                        <a14:foregroundMark x1="51719" y1="18958" x2="51719" y2="18958"/>
                        <a14:foregroundMark x1="49219" y1="26042" x2="49219" y2="26042"/>
                        <a14:foregroundMark x1="21563" y1="19375" x2="21563" y2="19375"/>
                        <a14:foregroundMark x1="26250" y1="29792" x2="26250" y2="29792"/>
                        <a14:foregroundMark x1="26875" y1="18333" x2="26875" y2="18333"/>
                        <a14:foregroundMark x1="22344" y1="30625" x2="22344" y2="30625"/>
                        <a14:foregroundMark x1="36875" y1="23542" x2="36875" y2="23542"/>
                        <a14:foregroundMark x1="59844" y1="22292" x2="59844" y2="22292"/>
                        <a14:foregroundMark x1="62344" y1="30208" x2="62344" y2="30208"/>
                        <a14:foregroundMark x1="71875" y1="18958" x2="71875" y2="18958"/>
                        <a14:foregroundMark x1="5313" y1="56250" x2="5313" y2="56250"/>
                        <a14:foregroundMark x1="9531" y1="60833" x2="9531" y2="60833"/>
                        <a14:foregroundMark x1="21250" y1="50625" x2="21250" y2="50625"/>
                        <a14:foregroundMark x1="16250" y1="50625" x2="16250" y2="50625"/>
                        <a14:foregroundMark x1="14531" y1="46667" x2="14531" y2="46667"/>
                        <a14:foregroundMark x1="22031" y1="67083" x2="22031" y2="67083"/>
                        <a14:foregroundMark x1="29375" y1="65625" x2="29375" y2="65625"/>
                        <a14:foregroundMark x1="41875" y1="64167" x2="41875" y2="64167"/>
                        <a14:foregroundMark x1="45000" y1="54792" x2="45000" y2="54792"/>
                        <a14:foregroundMark x1="62344" y1="44375" x2="62344" y2="44375"/>
                        <a14:foregroundMark x1="51406" y1="79375" x2="51406" y2="79375"/>
                        <a14:foregroundMark x1="63750" y1="71875" x2="63750" y2="71875"/>
                        <a14:foregroundMark x1="57031" y1="51458" x2="57031" y2="51458"/>
                        <a14:foregroundMark x1="71563" y1="45417" x2="71563" y2="45417"/>
                        <a14:foregroundMark x1="90000" y1="47708" x2="90000" y2="47708"/>
                        <a14:foregroundMark x1="74688" y1="74167" x2="74688" y2="7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021" y="4413050"/>
            <a:ext cx="2688590" cy="2016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img0.liveinternet.ru/images/attach/c/1/59/11/59011688_Flower1c.gif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12" y="4841506"/>
            <a:ext cx="1108609" cy="17741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cs629505.vk.me/v629505907/5288/Bz0qYsvtRb4.jpg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833" b="89749" l="4967" r="94040">
                        <a14:foregroundMark x1="19702" y1="21339" x2="19702" y2="21339"/>
                        <a14:foregroundMark x1="19536" y1="21130" x2="19536" y2="21130"/>
                        <a14:foregroundMark x1="27980" y1="20921" x2="27980" y2="20921"/>
                        <a14:foregroundMark x1="33775" y1="12762" x2="33775" y2="12762"/>
                        <a14:foregroundMark x1="9603" y1="13389" x2="9603" y2="13389"/>
                        <a14:foregroundMark x1="15563" y1="15690" x2="15563" y2="15690"/>
                        <a14:foregroundMark x1="20199" y1="26151" x2="20199" y2="26151"/>
                        <a14:foregroundMark x1="26987" y1="28033" x2="29636" y2="20293"/>
                        <a14:foregroundMark x1="49503" y1="20711" x2="49503" y2="20711"/>
                        <a14:foregroundMark x1="42053" y1="37866" x2="42053" y2="37866"/>
                        <a14:foregroundMark x1="39073" y1="36192" x2="39073" y2="36192"/>
                        <a14:foregroundMark x1="65397" y1="16318" x2="65397" y2="16318"/>
                        <a14:foregroundMark x1="78146" y1="20502" x2="78146" y2="20502"/>
                        <a14:foregroundMark x1="79305" y1="28243" x2="79305" y2="28243"/>
                        <a14:foregroundMark x1="81954" y1="30962" x2="81954" y2="30962"/>
                        <a14:foregroundMark x1="87583" y1="82845" x2="87583" y2="82845"/>
                        <a14:foregroundMark x1="75331" y1="21967" x2="75331" y2="21967"/>
                        <a14:backgroundMark x1="44205" y1="16946" x2="44205" y2="16946"/>
                        <a14:backgroundMark x1="87914" y1="30126" x2="87914" y2="30126"/>
                        <a14:backgroundMark x1="62583" y1="77615" x2="63079" y2="77197"/>
                        <a14:backgroundMark x1="55298" y1="75523" x2="55298" y2="75523"/>
                        <a14:backgroundMark x1="36424" y1="50837" x2="36424" y2="508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873" y="2707105"/>
            <a:ext cx="3631966" cy="2714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918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225845"/>
              </p:ext>
            </p:extLst>
          </p:nvPr>
        </p:nvGraphicFramePr>
        <p:xfrm>
          <a:off x="924025" y="1396998"/>
          <a:ext cx="7507705" cy="434239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501541"/>
                <a:gridCol w="1501541"/>
                <a:gridCol w="1501541"/>
                <a:gridCol w="1501541"/>
                <a:gridCol w="1501541"/>
              </a:tblGrid>
              <a:tr h="1051226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</a:t>
                      </a:r>
                      <a:endParaRPr lang="ru-RU" i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u="sng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MouseOver r:id="rId2" action="ppaction://hlinksldjump"/>
                        </a:rPr>
                        <a:t>2</a:t>
                      </a:r>
                      <a:endParaRPr lang="ru-RU" sz="4000" u="sng" dirty="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 action="ppaction://hlinksldjump"/>
                        </a:rPr>
                        <a:t>4</a:t>
                      </a:r>
                      <a:endParaRPr lang="ru-RU" sz="4000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u="sng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 action="ppaction://hlinksldjump"/>
                        </a:rPr>
                        <a:t>6</a:t>
                      </a:r>
                      <a:endParaRPr lang="ru-RU" sz="4000" u="sng" dirty="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u="sng" dirty="0" smtClean="0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 action="ppaction://hlinksldjump"/>
                        </a:rPr>
                        <a:t>8</a:t>
                      </a:r>
                      <a:endParaRPr lang="ru-RU" sz="4000" u="sng" dirty="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51226">
                <a:tc>
                  <a:txBody>
                    <a:bodyPr/>
                    <a:lstStyle/>
                    <a:p>
                      <a:pPr algn="ctr"/>
                      <a:endParaRPr lang="ru-RU" b="1" i="1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b="1" i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Задачи</a:t>
                      </a:r>
                      <a:endParaRPr lang="ru-RU" b="1" i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 action="ppaction://hlinksldjump"/>
                        </a:rPr>
                        <a:t>2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7" action="ppaction://hlinksldjump"/>
                        </a:rPr>
                        <a:t>4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8" action="ppaction://hlinksldjump"/>
                        </a:rPr>
                        <a:t>6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9" action="ppaction://hlinksldjump"/>
                        </a:rPr>
                        <a:t>8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5122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Геометрические фигуры</a:t>
                      </a:r>
                      <a:endParaRPr lang="ru-RU" b="1" i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0" action="ppaction://hlinksldjump"/>
                        </a:rPr>
                        <a:t>2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1" action="ppaction://hlinksldjump"/>
                        </a:rPr>
                        <a:t>4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2" action="ppaction://hlinksldjump"/>
                        </a:rPr>
                        <a:t>6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3" action="ppaction://hlinksldjump"/>
                        </a:rPr>
                        <a:t>8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5122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Насекомые</a:t>
                      </a:r>
                    </a:p>
                    <a:p>
                      <a:pPr algn="ctr"/>
                      <a:r>
                        <a:rPr lang="ru-RU" b="1" i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Животные</a:t>
                      </a:r>
                    </a:p>
                    <a:p>
                      <a:pPr algn="ctr"/>
                      <a:r>
                        <a:rPr lang="ru-RU" b="1" i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Птицы Рыбы</a:t>
                      </a:r>
                      <a:endParaRPr lang="ru-RU" b="1" i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4" action="ppaction://hlinksldjump"/>
                        </a:rPr>
                        <a:t>2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5" action="ppaction://hlinksldjump"/>
                        </a:rPr>
                        <a:t>4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6" action="ppaction://hlinksldjump"/>
                        </a:rPr>
                        <a:t>6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7" action="ppaction://hlinksldjump"/>
                        </a:rPr>
                        <a:t>8</a:t>
                      </a:r>
                      <a:endParaRPr lang="ru-RU" sz="4000" b="1" u="sng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110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t.stranamam.ru/data/cache/2011mar/06/23/1544741_71711.jpg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726" b="47070" l="1452" r="93050">
                        <a14:foregroundMark x1="10062" y1="13989" x2="10062" y2="13989"/>
                        <a14:foregroundMark x1="29876" y1="18336" x2="29876" y2="18336"/>
                        <a14:foregroundMark x1="45436" y1="16446" x2="45436" y2="16446"/>
                        <a14:foregroundMark x1="85788" y1="15501" x2="85788" y2="155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2656"/>
          <a:stretch/>
        </p:blipFill>
        <p:spPr bwMode="auto">
          <a:xfrm>
            <a:off x="476268" y="357038"/>
            <a:ext cx="5953408" cy="20781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3455469" y="2329314"/>
            <a:ext cx="5168554" cy="4235116"/>
          </a:xfrm>
          <a:prstGeom prst="rect">
            <a:avLst/>
          </a:prstGeom>
        </p:spPr>
      </p:pic>
      <p:sp>
        <p:nvSpPr>
          <p:cNvPr id="4" name="Овальная выноска 3"/>
          <p:cNvSpPr/>
          <p:nvPr/>
        </p:nvSpPr>
        <p:spPr>
          <a:xfrm>
            <a:off x="6169687" y="4822257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74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7" b="88710" l="22581" r="831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58" t="9745" r="16949" b="10170"/>
          <a:stretch/>
        </p:blipFill>
        <p:spPr>
          <a:xfrm>
            <a:off x="262230" y="45563"/>
            <a:ext cx="1735990" cy="22944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77" b="86364" l="19941" r="76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58" t="9745" r="16949" b="10170"/>
          <a:stretch/>
        </p:blipFill>
        <p:spPr>
          <a:xfrm>
            <a:off x="2247001" y="45563"/>
            <a:ext cx="1685013" cy="22270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227287" y="2255116"/>
            <a:ext cx="5039340" cy="41292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77" b="88856" l="25073" r="78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58" t="9745" r="16949" b="10170"/>
          <a:stretch/>
        </p:blipFill>
        <p:spPr>
          <a:xfrm>
            <a:off x="6258497" y="0"/>
            <a:ext cx="1685013" cy="22270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38" b="89736" l="18622" r="828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58" t="9745" r="16949" b="10170"/>
          <a:stretch/>
        </p:blipFill>
        <p:spPr>
          <a:xfrm>
            <a:off x="305303" y="2483894"/>
            <a:ext cx="1757404" cy="23227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238" b="89443" l="23021" r="815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58" t="9745" r="16949" b="10170"/>
          <a:stretch/>
        </p:blipFill>
        <p:spPr>
          <a:xfrm>
            <a:off x="4284087" y="0"/>
            <a:ext cx="1685013" cy="22270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38" b="90762" l="22141" r="8328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58" t="9745" r="16949" b="10170"/>
          <a:stretch/>
        </p:blipFill>
        <p:spPr>
          <a:xfrm>
            <a:off x="2554546" y="2227045"/>
            <a:ext cx="1828944" cy="24172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3050" b="89883" l="25073" r="788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58" t="9745" r="16949" b="10170"/>
          <a:stretch/>
        </p:blipFill>
        <p:spPr>
          <a:xfrm>
            <a:off x="1305615" y="4337385"/>
            <a:ext cx="1882771" cy="2488417"/>
          </a:xfrm>
          <a:prstGeom prst="rect">
            <a:avLst/>
          </a:prstGeom>
        </p:spPr>
      </p:pic>
      <p:sp>
        <p:nvSpPr>
          <p:cNvPr id="10" name="Овальная выноска 9"/>
          <p:cNvSpPr/>
          <p:nvPr/>
        </p:nvSpPr>
        <p:spPr>
          <a:xfrm>
            <a:off x="6612554" y="4398063"/>
            <a:ext cx="1413607" cy="1193533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101003" y="4607233"/>
            <a:ext cx="429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право 11">
            <a:hlinkClick r:id="rId12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80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279991" y="2231156"/>
            <a:ext cx="5039340" cy="4129238"/>
          </a:xfrm>
          <a:prstGeom prst="rect">
            <a:avLst/>
          </a:prstGeom>
        </p:spPr>
      </p:pic>
      <p:pic>
        <p:nvPicPr>
          <p:cNvPr id="3" name="Рисунок 2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79" y="227798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179" y="274119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3052">
            <a:off x="2266759" y="2181467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59372">
            <a:off x="428417" y="2319274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45938">
            <a:off x="396099" y="4860053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8321">
            <a:off x="3833619" y="4723862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694">
            <a:off x="4213285" y="2109386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3815">
            <a:off x="4889484" y="428701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0355">
            <a:off x="7054429" y="308008"/>
            <a:ext cx="1437975" cy="1668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s://im0-tub-ru.yandex.net/i?id=8c41e4699a36fefc8519cb6e35ad4186&amp;n=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2125" y1="34375" x2="42125" y2="34375"/>
                        <a14:foregroundMark x1="58608" y1="38125" x2="58608" y2="38125"/>
                        <a14:foregroundMark x1="56044" y1="42188" x2="56044" y2="42188"/>
                        <a14:foregroundMark x1="53480" y1="48125" x2="53480" y2="48125"/>
                        <a14:foregroundMark x1="50916" y1="53438" x2="50916" y2="53438"/>
                        <a14:foregroundMark x1="52747" y1="50313" x2="52747" y2="50313"/>
                        <a14:foregroundMark x1="55678" y1="44375" x2="55678" y2="44375"/>
                        <a14:foregroundMark x1="61172" y1="37500" x2="61172" y2="37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3052">
            <a:off x="2211984" y="4385452"/>
            <a:ext cx="1437975" cy="166837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Овальная выноска 13"/>
          <p:cNvSpPr/>
          <p:nvPr/>
        </p:nvSpPr>
        <p:spPr>
          <a:xfrm>
            <a:off x="6435309" y="4412131"/>
            <a:ext cx="1423548" cy="1148155"/>
          </a:xfrm>
          <a:prstGeom prst="wedgeEllipse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право 14">
            <a:hlinkClick r:id="rId5" action="ppaction://hlinksldjump"/>
          </p:cNvPr>
          <p:cNvSpPr/>
          <p:nvPr/>
        </p:nvSpPr>
        <p:spPr>
          <a:xfrm>
            <a:off x="7773416" y="5818898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426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3584682" y="2435192"/>
            <a:ext cx="5039340" cy="4129238"/>
          </a:xfrm>
          <a:prstGeom prst="rect">
            <a:avLst/>
          </a:prstGeom>
        </p:spPr>
      </p:pic>
      <p:pic>
        <p:nvPicPr>
          <p:cNvPr id="4" name="Рисунок 3" descr="http://img-fotki.yandex.ru/get/9316/47407354.c86/0_12bdfd_4d1ad5ae_orig.pn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89" b="98889" l="41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00071">
            <a:off x="-197614" y="604905"/>
            <a:ext cx="6326300" cy="311568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Овальная выноска 4"/>
          <p:cNvSpPr/>
          <p:nvPr/>
        </p:nvSpPr>
        <p:spPr>
          <a:xfrm>
            <a:off x="5979162" y="4368065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5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056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104660" y="2216817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624330" y="4488379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thumbs.dreamstime.com/z/%D0%B2%D0%B5%D1%81%D0%BD%D0%B0-%D1%82%D1%80%D0%B0%D0%B2%D1%8B-%D1%86%D0%B2%D0%B5%D1%82%D0%BA%D0%BE%D0%B2-12209734.jpg"/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059" b="81373" l="0" r="100000">
                        <a14:foregroundMark x1="8000" y1="34706" x2="8000" y2="34706"/>
                        <a14:foregroundMark x1="9154" y1="46667" x2="9154" y2="46667"/>
                        <a14:foregroundMark x1="8538" y1="43725" x2="8538" y2="43725"/>
                        <a14:foregroundMark x1="8538" y1="46667" x2="8538" y2="46667"/>
                        <a14:foregroundMark x1="8308" y1="49804" x2="8308" y2="49804"/>
                        <a14:foregroundMark x1="22462" y1="57255" x2="22462" y2="57255"/>
                        <a14:foregroundMark x1="23769" y1="53137" x2="23769" y2="53137"/>
                        <a14:foregroundMark x1="22308" y1="61765" x2="22308" y2="61765"/>
                        <a14:foregroundMark x1="30308" y1="46667" x2="30308" y2="46667"/>
                        <a14:foregroundMark x1="30154" y1="44510" x2="30154" y2="44510"/>
                        <a14:foregroundMark x1="28538" y1="51176" x2="28538" y2="51176"/>
                        <a14:foregroundMark x1="27462" y1="51569" x2="27462" y2="51569"/>
                        <a14:foregroundMark x1="13615" y1="52745" x2="13615" y2="52745"/>
                        <a14:foregroundMark x1="33692" y1="42157" x2="33692" y2="42157"/>
                        <a14:foregroundMark x1="33692" y1="46275" x2="33692" y2="46275"/>
                        <a14:foregroundMark x1="33692" y1="48627" x2="33692" y2="48627"/>
                        <a14:foregroundMark x1="33846" y1="38431" x2="33846" y2="38431"/>
                        <a14:foregroundMark x1="34000" y1="33922" x2="34000" y2="33922"/>
                        <a14:foregroundMark x1="37846" y1="43333" x2="37846" y2="43333"/>
                        <a14:foregroundMark x1="40077" y1="35882" x2="40077" y2="35882"/>
                        <a14:foregroundMark x1="46538" y1="56471" x2="46538" y2="56471"/>
                        <a14:foregroundMark x1="54385" y1="51176" x2="54385" y2="51176"/>
                        <a14:foregroundMark x1="54077" y1="47059" x2="54077" y2="47059"/>
                        <a14:foregroundMark x1="71692" y1="49412" x2="71692" y2="49412"/>
                        <a14:foregroundMark x1="71692" y1="45882" x2="71692" y2="45882"/>
                        <a14:foregroundMark x1="71846" y1="43725" x2="71846" y2="43725"/>
                        <a14:foregroundMark x1="93538" y1="60196" x2="93538" y2="60196"/>
                        <a14:foregroundMark x1="93692" y1="55686" x2="93692" y2="55686"/>
                        <a14:foregroundMark x1="93692" y1="53137" x2="93692" y2="53137"/>
                        <a14:foregroundMark x1="93692" y1="50784" x2="93692" y2="50784"/>
                        <a14:foregroundMark x1="93692" y1="48235" x2="93692" y2="48235"/>
                        <a14:foregroundMark x1="99000" y1="58431" x2="99000" y2="584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570" b="18665"/>
          <a:stretch/>
        </p:blipFill>
        <p:spPr bwMode="auto">
          <a:xfrm>
            <a:off x="0" y="5014762"/>
            <a:ext cx="6593306" cy="18432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://korkinodetsad.ru/i/img/5d1600fe5a41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201" b="96167" l="0" r="100000">
                        <a14:foregroundMark x1="18112" y1="45998" x2="18112" y2="45998"/>
                        <a14:foregroundMark x1="13636" y1="30440" x2="13636" y2="30440"/>
                        <a14:foregroundMark x1="13636" y1="30440" x2="13636" y2="30440"/>
                        <a14:foregroundMark x1="18741" y1="30440" x2="18741" y2="30440"/>
                        <a14:foregroundMark x1="22937" y1="29425" x2="22937" y2="29425"/>
                        <a14:foregroundMark x1="24545" y1="24014" x2="24545" y2="24014"/>
                        <a14:foregroundMark x1="10769" y1="25592" x2="10769" y2="25592"/>
                        <a14:foregroundMark x1="8671" y1="47012" x2="8671" y2="47012"/>
                        <a14:foregroundMark x1="9301" y1="28974" x2="9301" y2="28974"/>
                        <a14:foregroundMark x1="7832" y1="55581" x2="7832" y2="55581"/>
                        <a14:foregroundMark x1="21678" y1="93799" x2="21678" y2="93799"/>
                        <a14:foregroundMark x1="11888" y1="91206" x2="11888" y2="91206"/>
                        <a14:foregroundMark x1="18112" y1="89177" x2="18112" y2="89177"/>
                        <a14:foregroundMark x1="3217" y1="73957" x2="3217" y2="73957"/>
                        <a14:foregroundMark x1="7063" y1="70800" x2="7063" y2="70800"/>
                        <a14:foregroundMark x1="19371" y1="70575" x2="19371" y2="70575"/>
                        <a14:foregroundMark x1="26434" y1="65389" x2="26434" y2="65389"/>
                        <a14:foregroundMark x1="28392" y1="53213" x2="28392" y2="53213"/>
                        <a14:foregroundMark x1="4476" y1="56821" x2="4476" y2="56821"/>
                        <a14:foregroundMark x1="5804" y1="47576" x2="5804" y2="47576"/>
                        <a14:foregroundMark x1="23916" y1="35400" x2="23916" y2="35400"/>
                        <a14:foregroundMark x1="30629" y1="68207" x2="30629" y2="68207"/>
                        <a14:foregroundMark x1="13287" y1="25028" x2="13287" y2="25028"/>
                        <a14:foregroundMark x1="22098" y1="24239" x2="22098" y2="242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04" y="3365532"/>
            <a:ext cx="4645009" cy="329845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87141" y="308008"/>
            <a:ext cx="38982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Пять цветочков у Наташи,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ещё два дал ей Саша. 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тут сможет посчитать, 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будет два и пять?</a:t>
            </a:r>
          </a:p>
        </p:txBody>
      </p:sp>
      <p:sp>
        <p:nvSpPr>
          <p:cNvPr id="7" name="Стрелка вправо 6">
            <a:hlinkClick r:id="rId7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56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29889" y="4801202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64374" y="736969"/>
            <a:ext cx="34458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полянке три поганки,</a:t>
            </a:r>
          </a:p>
          <a:p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пять белых у дубов,</a:t>
            </a:r>
          </a:p>
          <a:p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опушке две волнушки.</a:t>
            </a:r>
          </a:p>
          <a:p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же всего грибов</a:t>
            </a:r>
            <a:endParaRPr lang="ru-RU" sz="2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static9.depositphotos.com/1206312/1120/v/950/depositphotos_11201866-stock-illustration-mushroom-glade.jpg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3" b="9945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7966"/>
            <a:ext cx="4754880" cy="2651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315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33137" y="211756"/>
            <a:ext cx="33110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Привела гусыня – мать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Шесть детей на луг гулять.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гусята, как клубочки,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 сынка, а сколько дочек?</a:t>
            </a:r>
          </a:p>
        </p:txBody>
      </p:sp>
      <p:pic>
        <p:nvPicPr>
          <p:cNvPr id="6" name="Рисунок 5" descr="http://www.stihi.ru/pics/2017/10/04/1000.jpg"/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667" r="100000">
                        <a14:foregroundMark x1="50333" y1="2866" x2="50333" y2="2866"/>
                        <a14:foregroundMark x1="82667" y1="12102" x2="82667" y2="121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2" y="3867150"/>
            <a:ext cx="3228674" cy="2990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649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67891" y="308008"/>
            <a:ext cx="37346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 к зайчонку на обед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Прискакал дружок-сосед.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пенёк зайчата сели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 пять морковок съели.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считать, ребята, ловок?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съедено морковок?</a:t>
            </a:r>
          </a:p>
        </p:txBody>
      </p:sp>
      <p:pic>
        <p:nvPicPr>
          <p:cNvPr id="6" name="Рисунок 5" descr="http://st.depositphotos.com/1001009/4635/v/950/depositphotos_46357331-Bunny-with-a-carrot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053" r="100000">
                        <a14:foregroundMark x1="27566" y1="24580" x2="27566" y2="24580"/>
                        <a14:foregroundMark x1="57087" y1="16387" x2="57087" y2="16387"/>
                        <a14:foregroundMark x1="84360" y1="35439" x2="84360" y2="35439"/>
                        <a14:foregroundMark x1="62072" y1="49457" x2="62072" y2="49457"/>
                        <a14:foregroundMark x1="42326" y1="51530" x2="60606" y2="51530"/>
                        <a14:foregroundMark x1="75367" y1="55874" x2="75367" y2="55874"/>
                        <a14:foregroundMark x1="80841" y1="60316" x2="80841" y2="60316"/>
                        <a14:foregroundMark x1="88661" y1="58539" x2="88661" y2="58539"/>
                        <a14:foregroundMark x1="93939" y1="56466" x2="93939" y2="56466"/>
                        <a14:foregroundMark x1="92473" y1="84008" x2="92473" y2="84008"/>
                        <a14:foregroundMark x1="79668" y1="94274" x2="79668" y2="94274"/>
                        <a14:foregroundMark x1="72434" y1="96644" x2="72434" y2="96644"/>
                        <a14:foregroundMark x1="54154" y1="76407" x2="54154" y2="76407"/>
                        <a14:foregroundMark x1="26686" y1="92201" x2="26686" y2="92201"/>
                        <a14:foregroundMark x1="17986" y1="89832" x2="17986" y2="89832"/>
                        <a14:foregroundMark x1="28739" y1="71767" x2="28739" y2="71767"/>
                        <a14:foregroundMark x1="19746" y1="77295" x2="19746" y2="77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29" y="3426594"/>
            <a:ext cx="3414111" cy="33233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199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 descr="zhivotnye_applikacii_iz_geometricheskih_figur_lisa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7" t="12336" r="3675" b="18897"/>
          <a:stretch/>
        </p:blipFill>
        <p:spPr bwMode="auto">
          <a:xfrm>
            <a:off x="269507" y="1443789"/>
            <a:ext cx="4610501" cy="46327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12269" y="231006"/>
            <a:ext cx="6458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по требовалось овалов для постройки лисы?</a:t>
            </a:r>
            <a:endParaRPr lang="ru-RU" sz="2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23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zhivotnye_applikacii_iz_geometricheskih_figur_zaichik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0" t="4167" r="30167" b="7334"/>
          <a:stretch/>
        </p:blipFill>
        <p:spPr bwMode="auto">
          <a:xfrm>
            <a:off x="952901" y="1097280"/>
            <a:ext cx="3057318" cy="56482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49704" y="333759"/>
            <a:ext cx="6954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по требовалось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кругов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постройки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зайца?</a:t>
            </a:r>
            <a:endParaRPr lang="ru-RU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440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zhivotnye_applikacii_iz_geometricheskih_figur_lama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9" t="5015" r="25073" b="5605"/>
          <a:stretch/>
        </p:blipFill>
        <p:spPr bwMode="auto">
          <a:xfrm>
            <a:off x="582328" y="1049154"/>
            <a:ext cx="3427891" cy="55152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82328" y="227881"/>
            <a:ext cx="61264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по требовалось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трапеции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постройки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жирафа?</a:t>
            </a:r>
            <a:endParaRPr lang="ru-RU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08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76451" y="131628"/>
            <a:ext cx="6675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по требовалось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треугольников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постройки 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совы?</a:t>
            </a:r>
            <a:endParaRPr lang="ru-RU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zhivotnye_applikacii_iz_geometricheskih_figur_sova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67" b="94167" l="24667" r="74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298" t="3403" r="23822" b="5760"/>
          <a:stretch/>
        </p:blipFill>
        <p:spPr bwMode="auto">
          <a:xfrm>
            <a:off x="635267" y="1174282"/>
            <a:ext cx="3282215" cy="52609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1512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http://lachat.ru/IMG1/1206/5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" t="10432" r="3187" b="3768"/>
          <a:stretch/>
        </p:blipFill>
        <p:spPr bwMode="auto">
          <a:xfrm>
            <a:off x="6797018" y="532648"/>
            <a:ext cx="1741488" cy="11902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://img0.liveinternet.ru/images/attach/c/10/111/686/111686876_Babochki_i_drugie_nasekomuye_Kartinki_dlya_dekupazha__45_.jpg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8626" b="99154" l="1406" r="48750">
                        <a14:foregroundMark x1="21563" y1="65962" x2="31563" y2="52854"/>
                        <a14:foregroundMark x1="31094" y1="67442" x2="38125" y2="68288"/>
                        <a14:foregroundMark x1="36875" y1="71882" x2="42500" y2="68288"/>
                        <a14:foregroundMark x1="44375" y1="92178" x2="45781" y2="92178"/>
                        <a14:foregroundMark x1="9688" y1="76533" x2="6719" y2="77378"/>
                        <a14:foregroundMark x1="6719" y1="79070" x2="6250" y2="81607"/>
                        <a14:foregroundMark x1="9375" y1="83087" x2="8750" y2="904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12" t="50557" r="49887" b="-1953"/>
          <a:stretch/>
        </p:blipFill>
        <p:spPr bwMode="auto">
          <a:xfrm flipH="1">
            <a:off x="2492684" y="2345300"/>
            <a:ext cx="1743075" cy="14611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8843" y="4931043"/>
            <a:ext cx="2512537" cy="1908910"/>
          </a:xfrm>
          <a:prstGeom prst="rect">
            <a:avLst/>
          </a:prstGeom>
        </p:spPr>
      </p:pic>
      <p:pic>
        <p:nvPicPr>
          <p:cNvPr id="10" name="Рисунок 9" descr="http://900igr.net/up/datai/213533/0005-009-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3" t="3466" r="21122" b="29208"/>
          <a:stretch/>
        </p:blipFill>
        <p:spPr bwMode="auto">
          <a:xfrm>
            <a:off x="586473" y="860429"/>
            <a:ext cx="1214120" cy="1943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http://sitedetki.ru/images/k1.jpg"/>
          <p:cNvPicPr/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8665" b="85955" l="420" r="244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117" r="76053" b="12368"/>
          <a:stretch/>
        </p:blipFill>
        <p:spPr bwMode="auto">
          <a:xfrm>
            <a:off x="4177509" y="532648"/>
            <a:ext cx="1472664" cy="16128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://sitedetki.ru/images/k1.jpg"/>
          <p:cNvPicPr/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36499" l="0" r="237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6053" b="63072"/>
          <a:stretch/>
        </p:blipFill>
        <p:spPr bwMode="auto">
          <a:xfrm>
            <a:off x="683395" y="3329438"/>
            <a:ext cx="1609716" cy="16660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96537" y="245660"/>
            <a:ext cx="4353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Сколько здесь насекомых?</a:t>
            </a:r>
            <a:endParaRPr lang="ru-RU" sz="20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4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http://sitedetki.ru/images/k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053" b="63072"/>
          <a:stretch/>
        </p:blipFill>
        <p:spPr bwMode="auto">
          <a:xfrm>
            <a:off x="513259" y="1157953"/>
            <a:ext cx="1833835" cy="21857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://sitedetki.ru/images/k1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047" b="81479" l="78711" r="100000">
                        <a14:foregroundMark x1="79688" y1="78991" x2="79688" y2="789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605" t="54697" b="17160"/>
          <a:stretch/>
        </p:blipFill>
        <p:spPr bwMode="auto">
          <a:xfrm>
            <a:off x="2347094" y="4148919"/>
            <a:ext cx="2566100" cy="23607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0978" y="1285137"/>
            <a:ext cx="2202216" cy="23496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256715"/>
            <a:ext cx="2347094" cy="258078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68666" y="746432"/>
            <a:ext cx="2150899" cy="16340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41328" y="272955"/>
            <a:ext cx="6096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Сколько домашних животных?</a:t>
            </a:r>
            <a:endParaRPr lang="ru-RU" sz="20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75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7680959" y="5765533"/>
            <a:ext cx="943063" cy="798897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http://giftedbaby.net/wp-content/uploads/2014/05/%D0%92%D0%9E%D0%A0%D0%9E%D0%9D%D0%90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667" b="67167" l="24750" r="74750">
                        <a14:foregroundMark x1="34500" y1="31667" x2="38625" y2="41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693" t="7056" r="25434" b="32654"/>
          <a:stretch/>
        </p:blipFill>
        <p:spPr bwMode="auto">
          <a:xfrm>
            <a:off x="3389705" y="2325704"/>
            <a:ext cx="1562100" cy="14160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://autism-mariupol.com/wp-content/uploads/%D0%B3-%D0%B3%D0%BE%D0%BB%D1%83%D0%B1%D1%8C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4210" b="78725" l="0" r="984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749" r="1493" b="21191"/>
          <a:stretch/>
        </p:blipFill>
        <p:spPr bwMode="auto">
          <a:xfrm>
            <a:off x="603234" y="4509002"/>
            <a:ext cx="2116455" cy="17430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61639" y="944796"/>
            <a:ext cx="1999661" cy="15546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2144" y="2838183"/>
            <a:ext cx="963251" cy="224352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85524" y="279133"/>
            <a:ext cx="46491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Назовите зимующие птиц. Сколько их? </a:t>
            </a:r>
            <a:endParaRPr lang="ru-RU" sz="2000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36340" y="5066064"/>
            <a:ext cx="1579001" cy="17558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8371" y="1100672"/>
            <a:ext cx="2011854" cy="173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7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" t="8421" r="9858" b="13684"/>
          <a:stretch/>
        </p:blipFill>
        <p:spPr>
          <a:xfrm>
            <a:off x="4010219" y="2380448"/>
            <a:ext cx="5039340" cy="4129238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6591279" y="4706754"/>
            <a:ext cx="1328286" cy="1058779"/>
          </a:xfrm>
          <a:prstGeom prst="wedgeEllipse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949" y="2939671"/>
            <a:ext cx="1615580" cy="10364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6197" y="221400"/>
            <a:ext cx="46875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пресноводных рыб. Сколько их?</a:t>
            </a:r>
            <a:endParaRPr lang="ru-RU" sz="20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382" y="5491566"/>
            <a:ext cx="2658086" cy="10181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881" y="221400"/>
            <a:ext cx="1353429" cy="12010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220315" y="1100827"/>
            <a:ext cx="1700931" cy="135952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48939" y="5731795"/>
            <a:ext cx="1316850" cy="81693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7291" y="3227783"/>
            <a:ext cx="1438781" cy="113395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4749120" y="1151857"/>
            <a:ext cx="1780769" cy="5935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00620" y="4167389"/>
            <a:ext cx="1798476" cy="115224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87973" y="1670935"/>
            <a:ext cx="1438781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26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rot="222838">
            <a:off x="1489062" y="2210937"/>
            <a:ext cx="657676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Молодцы!</a:t>
            </a:r>
            <a:endParaRPr lang="ru-RU" sz="96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0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463</TotalTime>
  <Words>292</Words>
  <Application>Microsoft Office PowerPoint</Application>
  <PresentationFormat>Экран (4:3)</PresentationFormat>
  <Paragraphs>71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Reanimator</dc:creator>
  <cp:lastModifiedBy>Reanimator</cp:lastModifiedBy>
  <cp:revision>40</cp:revision>
  <dcterms:created xsi:type="dcterms:W3CDTF">2018-04-22T08:41:30Z</dcterms:created>
  <dcterms:modified xsi:type="dcterms:W3CDTF">2021-12-22T14:47:46Z</dcterms:modified>
</cp:coreProperties>
</file>