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8"/>
  </p:handoutMasterIdLst>
  <p:sldIdLst>
    <p:sldId id="257" r:id="rId2"/>
    <p:sldId id="275" r:id="rId3"/>
    <p:sldId id="273" r:id="rId4"/>
    <p:sldId id="274" r:id="rId5"/>
    <p:sldId id="269" r:id="rId6"/>
    <p:sldId id="260" r:id="rId7"/>
    <p:sldId id="259" r:id="rId8"/>
    <p:sldId id="261" r:id="rId9"/>
    <p:sldId id="262" r:id="rId10"/>
    <p:sldId id="264" r:id="rId11"/>
    <p:sldId id="266" r:id="rId12"/>
    <p:sldId id="263" r:id="rId13"/>
    <p:sldId id="267" r:id="rId14"/>
    <p:sldId id="270" r:id="rId15"/>
    <p:sldId id="271" r:id="rId16"/>
    <p:sldId id="276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33" d="100"/>
          <a:sy n="33" d="100"/>
        </p:scale>
        <p:origin x="-2790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C71DE1-50BC-4223-BCE7-731CD4E9A4F4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B15BCE-01DB-4170-B79B-5EB952A7EC1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1" descr="C:\Users\pk\Desktop\дети картин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4797152"/>
            <a:ext cx="2627784" cy="2060848"/>
          </a:xfrm>
          <a:prstGeom prst="rect">
            <a:avLst/>
          </a:prstGeom>
          <a:noFill/>
        </p:spPr>
      </p:pic>
      <p:pic>
        <p:nvPicPr>
          <p:cNvPr id="2049" name="Picture 1" descr="C:\Users\pk\Desktop\дети в доу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25144"/>
            <a:ext cx="3635896" cy="213285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>Муниципальное  бюджетное дошкольное  образовательное учреждение </a:t>
            </a:r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/>
            </a:r>
            <a:b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</a:br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>детский </a:t>
            </a:r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>сад № 32 «Дружные ребята» </a:t>
            </a:r>
            <a:r>
              <a:rPr lang="ru-RU" sz="1400" dirty="0" err="1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>Старооскольского</a:t>
            </a:r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> городского округа</a:t>
            </a:r>
            <a:endParaRPr lang="ru-RU" sz="1400" dirty="0">
              <a:solidFill>
                <a:schemeClr val="accent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600201"/>
            <a:ext cx="8075240" cy="4277072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4400" dirty="0" smtClean="0"/>
              <a:t>Роль музейной педагогики в патриотическом воспитании детей дошкольного возраста</a:t>
            </a:r>
          </a:p>
          <a:p>
            <a:pPr algn="ctr">
              <a:buNone/>
            </a:pPr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ru-RU" sz="1900" dirty="0" smtClean="0"/>
              <a:t>Подготовила:  учитель-дефектолог И.А. Санькова</a:t>
            </a:r>
          </a:p>
          <a:p>
            <a:pPr algn="ctr">
              <a:buNone/>
            </a:pPr>
            <a:r>
              <a:rPr lang="ru-RU" sz="1900" dirty="0" smtClean="0"/>
              <a:t>Старый Оскол 2020 г. </a:t>
            </a:r>
          </a:p>
          <a:p>
            <a:endParaRPr lang="ru-RU" dirty="0"/>
          </a:p>
        </p:txBody>
      </p:sp>
      <p:sp>
        <p:nvSpPr>
          <p:cNvPr id="2051" name="AutoShape 3" descr="https://bipbap.ru/wp-content/uploads/2018/02/02776016-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2"/>
                </a:solidFill>
              </a:rPr>
              <a:t>да</a:t>
            </a:r>
            <a:endParaRPr lang="ru-RU" dirty="0">
              <a:solidFill>
                <a:schemeClr val="bg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   Как </a:t>
            </a:r>
            <a:r>
              <a:rPr lang="ru-RU" dirty="0" smtClean="0"/>
              <a:t>у маленького деревца, еле поднявшегося над землей, заботливый садовник закрепляет корень, от мощности которого зависит жизнь растения на протяжении нескольких десятилетий, так учитель должен заботиться о </a:t>
            </a:r>
            <a:r>
              <a:rPr lang="ru-RU" b="1" dirty="0" smtClean="0"/>
              <a:t>воспитании у своих детей</a:t>
            </a:r>
            <a:r>
              <a:rPr lang="ru-RU" dirty="0" smtClean="0"/>
              <a:t> чувства безграничной любви к Родине. </a:t>
            </a: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r">
              <a:buNone/>
            </a:pPr>
            <a:r>
              <a:rPr lang="ru-RU" dirty="0" smtClean="0"/>
              <a:t>В</a:t>
            </a:r>
            <a:r>
              <a:rPr lang="ru-RU" dirty="0" smtClean="0"/>
              <a:t>. А. </a:t>
            </a:r>
            <a:r>
              <a:rPr lang="ru-RU" dirty="0" smtClean="0"/>
              <a:t>Сухомлинский</a:t>
            </a:r>
            <a:endParaRPr lang="ru-RU" dirty="0"/>
          </a:p>
        </p:txBody>
      </p:sp>
      <p:pic>
        <p:nvPicPr>
          <p:cNvPr id="4" name="Picture 1" descr="C:\Users\pk\Desktop\дети в доу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25144"/>
            <a:ext cx="2699792" cy="213285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2"/>
                </a:solidFill>
              </a:rPr>
              <a:t>да</a:t>
            </a:r>
            <a:endParaRPr lang="ru-RU" dirty="0">
              <a:solidFill>
                <a:schemeClr val="bg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    Неоценимую </a:t>
            </a:r>
            <a:r>
              <a:rPr lang="ru-RU" dirty="0" smtClean="0"/>
              <a:t>помощь в нравственно-патриотическом воспитании оказывает музейная педагогика. Именно музейная педагогика – помощник в решении воспитания культурной личности ребенка. Активное использование музейной педагогики в образовательном процессе помогает приобщать детей к истокам народной и национальной культуры, способствует сохранению народных традиций, воспитанию чувства патриотизма и духовности, научит правилам общения, разовьет творческий потенциал ребенка, т. к. музей располагает тем, что выше всей конкуренции, - истинными ценностями. Музейная информация может быть активно освоена в процессе игровой деятельности.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2"/>
                </a:solidFill>
              </a:rPr>
              <a:t>да</a:t>
            </a:r>
            <a:endParaRPr lang="ru-RU" dirty="0">
              <a:solidFill>
                <a:schemeClr val="bg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88640"/>
            <a:ext cx="8219256" cy="640871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/>
              <a:t> </a:t>
            </a:r>
            <a:r>
              <a:rPr lang="ru-RU" sz="2400" dirty="0" smtClean="0"/>
              <a:t>     В </a:t>
            </a:r>
            <a:r>
              <a:rPr lang="ru-RU" sz="2400" dirty="0" smtClean="0"/>
              <a:t>условиях ДОУ невозможно создать экспозиции, соответствующие требованиям музейного дела. Поэтому такие выставки были названы «мини-музеями». Часть слова «мини» в данном случае отражает и возраст детей, для которых они предназначены, и размеры экспозиции, и определенную ограниченность тематики. Важная особенность этих элементов развивающей среды – участие в их создании детей и родителей. Дошкольники чувствуют свою причастность, участвуя в обсуждении тематики, приносят из дома экспонаты. В настоящих музеях трогать руками ничего нельзя, а вот в мини-музеях не только можно, но и нужно. Их можно посещать каждый день, самому менять, переставлять экспонаты, брать в руки и рассматривать. В обычном музее ребенок лишь созерцатель, а здесь он – соавтор, творец экспозиции. Причем не только он сам, но и его мама, папа, бабушка и дедушка. Каждый мини-музей – это результат общения, совместной работы педагога, воспитанников и их семей.</a:t>
            </a:r>
            <a:endParaRPr lang="ru-RU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dirty="0" smtClean="0">
                <a:latin typeface="+mn-lt"/>
              </a:rPr>
              <a:t/>
            </a:r>
            <a:br>
              <a:rPr lang="ru-RU" sz="2700" dirty="0" smtClean="0">
                <a:latin typeface="+mn-lt"/>
              </a:rPr>
            </a:br>
            <a:r>
              <a:rPr lang="ru-RU" sz="2700" dirty="0" smtClean="0">
                <a:latin typeface="+mn-lt"/>
              </a:rPr>
              <a:t/>
            </a:r>
            <a:br>
              <a:rPr lang="ru-RU" sz="2700" dirty="0" smtClean="0">
                <a:latin typeface="+mn-lt"/>
              </a:rPr>
            </a:br>
            <a:r>
              <a:rPr lang="ru-RU" sz="2700" dirty="0" smtClean="0">
                <a:latin typeface="+mn-lt"/>
              </a:rPr>
              <a:t/>
            </a:r>
            <a:br>
              <a:rPr lang="ru-RU" sz="2700" dirty="0" smtClean="0">
                <a:latin typeface="+mn-lt"/>
              </a:rPr>
            </a:br>
            <a:r>
              <a:rPr lang="ru-RU" sz="2700" dirty="0" smtClean="0">
                <a:latin typeface="+mn-lt"/>
              </a:rPr>
              <a:t/>
            </a:r>
            <a:br>
              <a:rPr lang="ru-RU" sz="2700" dirty="0" smtClean="0">
                <a:latin typeface="+mn-lt"/>
              </a:rPr>
            </a:br>
            <a:r>
              <a:rPr lang="ru-RU" sz="2700" b="1" dirty="0" smtClean="0">
                <a:latin typeface="+mn-lt"/>
              </a:rPr>
              <a:t>Целью </a:t>
            </a:r>
            <a:r>
              <a:rPr lang="ru-RU" sz="2700" dirty="0" smtClean="0">
                <a:latin typeface="+mn-lt"/>
              </a:rPr>
              <a:t>создания мини-музеев является социально-нравственное становление дошкольников, направленное на развитие личности по средствам приобщения детей к культуре, формирование исторического и патриотического сознания через изучение истории, культуры, природы родного края.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276872"/>
            <a:ext cx="8219256" cy="3849291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 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  </a:t>
            </a:r>
            <a:r>
              <a:rPr lang="ru-RU" sz="3800" b="1" dirty="0" smtClean="0"/>
              <a:t>Задачи:</a:t>
            </a:r>
            <a:endParaRPr lang="ru-RU" sz="3800" b="1" dirty="0" smtClean="0"/>
          </a:p>
          <a:p>
            <a:pPr>
              <a:buNone/>
            </a:pPr>
            <a:r>
              <a:rPr lang="ru-RU" sz="3800" dirty="0" smtClean="0"/>
              <a:t>- Обогащение </a:t>
            </a:r>
            <a:r>
              <a:rPr lang="ru-RU" sz="3800" dirty="0" smtClean="0"/>
              <a:t>предметно-развивающей среды ДОУ.</a:t>
            </a:r>
          </a:p>
          <a:p>
            <a:pPr>
              <a:buNone/>
            </a:pPr>
            <a:r>
              <a:rPr lang="ru-RU" sz="3800" dirty="0" smtClean="0"/>
              <a:t>- Формирование </a:t>
            </a:r>
            <a:r>
              <a:rPr lang="ru-RU" sz="3800" dirty="0" smtClean="0"/>
              <a:t>у дошкольников представления о музее.</a:t>
            </a:r>
          </a:p>
          <a:p>
            <a:pPr>
              <a:buNone/>
            </a:pPr>
            <a:r>
              <a:rPr lang="ru-RU" sz="3800" dirty="0" smtClean="0"/>
              <a:t>- Развитие </a:t>
            </a:r>
            <a:r>
              <a:rPr lang="ru-RU" sz="3800" dirty="0" smtClean="0"/>
              <a:t>познавательной способности и познавательной деятельности.</a:t>
            </a:r>
          </a:p>
          <a:p>
            <a:pPr>
              <a:buNone/>
            </a:pPr>
            <a:r>
              <a:rPr lang="ru-RU" sz="3800" dirty="0" smtClean="0"/>
              <a:t>- Формирование </a:t>
            </a:r>
            <a:r>
              <a:rPr lang="ru-RU" sz="3800" dirty="0" smtClean="0"/>
              <a:t>проектно-исследовательских умений и навыков.</a:t>
            </a:r>
          </a:p>
          <a:p>
            <a:pPr>
              <a:buNone/>
            </a:pPr>
            <a:r>
              <a:rPr lang="ru-RU" sz="3800" dirty="0" smtClean="0"/>
              <a:t>- Развитие </a:t>
            </a:r>
            <a:r>
              <a:rPr lang="ru-RU" sz="3800" dirty="0" smtClean="0"/>
              <a:t>речи и расширение словарного запаса.</a:t>
            </a:r>
          </a:p>
          <a:p>
            <a:pPr>
              <a:buNone/>
            </a:pPr>
            <a:r>
              <a:rPr lang="ru-RU" sz="3800" dirty="0" smtClean="0"/>
              <a:t>- Воспитание </a:t>
            </a:r>
            <a:r>
              <a:rPr lang="ru-RU" sz="3800" dirty="0" smtClean="0"/>
              <a:t>любви к Родному краю, чувство патриотизма.</a:t>
            </a:r>
          </a:p>
          <a:p>
            <a:pPr>
              <a:buNone/>
            </a:pPr>
            <a:r>
              <a:rPr lang="ru-RU" sz="3800" dirty="0" smtClean="0"/>
              <a:t>- Воспитание </a:t>
            </a:r>
            <a:r>
              <a:rPr lang="ru-RU" sz="3800" dirty="0" smtClean="0"/>
              <a:t>культуры поведения.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Users\pk\Desktop\дети в доу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5229200"/>
            <a:ext cx="2411760" cy="162880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7704" y="260649"/>
            <a:ext cx="6550496" cy="1440159"/>
          </a:xfrm>
        </p:spPr>
        <p:txBody>
          <a:bodyPr>
            <a:normAutofit fontScale="90000"/>
          </a:bodyPr>
          <a:lstStyle/>
          <a:p>
            <a:pPr algn="l"/>
            <a:r>
              <a:rPr lang="ru-RU" sz="31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Первый этап, подготовительный - «Планирование мини-музеев».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1268760"/>
            <a:ext cx="6984776" cy="5256584"/>
          </a:xfrm>
        </p:spPr>
        <p:txBody>
          <a:bodyPr>
            <a:normAutofit fontScale="85000" lnSpcReduction="10000"/>
          </a:bodyPr>
          <a:lstStyle/>
          <a:p>
            <a:pPr lvl="0" algn="l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-Предметность и наглядность, обеспечивающие развитие познавательного интереса, эмоционального восприятия.</a:t>
            </a:r>
          </a:p>
          <a:p>
            <a:pPr lvl="0" algn="l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-Интерактивность и функциональность </a:t>
            </a:r>
          </a:p>
          <a:p>
            <a:pPr lvl="0" algn="l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музейного пространства, дает возможность использовать музейные экспозиции для организации разнообразной деятельности детей и решения, различных воспитательно-образовательных задач (в том числе комплексно).</a:t>
            </a:r>
          </a:p>
          <a:p>
            <a:pPr lvl="0" algn="l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-Психологическая комфортность и безопасность деятельности.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C:\Users\pk\Desktop\дети картин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4657725"/>
            <a:ext cx="2555776" cy="220027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Второй этап, поисковый - 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«Создание мини-музеев».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00600"/>
          </a:xfrm>
        </p:spPr>
        <p:txBody>
          <a:bodyPr>
            <a:normAutofit fontScale="32500" lnSpcReduction="20000"/>
          </a:bodyPr>
          <a:lstStyle/>
          <a:p>
            <a:pPr lvl="0"/>
            <a:r>
              <a:rPr lang="ru-RU" sz="6400" dirty="0" smtClean="0"/>
              <a:t>Планирование системы работы по блокам: </a:t>
            </a:r>
            <a:r>
              <a:rPr lang="ru-RU" sz="6400" dirty="0" smtClean="0"/>
              <a:t> </a:t>
            </a:r>
            <a:r>
              <a:rPr lang="ru-RU" sz="6400" dirty="0" smtClean="0"/>
              <a:t>«Россия православная», «Защитники земли русской»,  «Русский народный костюм», «Народная русская игрушка», «Традиционное русское жилище», «Народные промыслы и ремёсла», «Помним и чтим».</a:t>
            </a:r>
            <a:endParaRPr lang="ru-RU" sz="6400" dirty="0" smtClean="0"/>
          </a:p>
          <a:p>
            <a:pPr lvl="0"/>
            <a:r>
              <a:rPr lang="ru-RU" sz="6400" dirty="0" smtClean="0"/>
              <a:t>Определение места размещения мини-музея: месторасположение мини-музея определяли с учетом принципов интерактивности и психологической комфортности и безопасности.</a:t>
            </a:r>
          </a:p>
          <a:p>
            <a:pPr lvl="0"/>
            <a:r>
              <a:rPr lang="ru-RU" sz="6400" dirty="0" smtClean="0"/>
              <a:t>Планирование экспозиций мини-музея в ДОУ: могут располагать постоянными и сменными экспозициями.</a:t>
            </a:r>
          </a:p>
          <a:p>
            <a:pPr lvl="0"/>
            <a:r>
              <a:rPr lang="ru-RU" sz="6400" dirty="0" smtClean="0"/>
              <a:t>Выбор дизайна оформления мини-музея.</a:t>
            </a:r>
          </a:p>
          <a:p>
            <a:pPr lvl="0"/>
            <a:r>
              <a:rPr lang="ru-RU" sz="6400" dirty="0" smtClean="0"/>
              <a:t>Подбор экспонатов: размещение экспонатов в разной плоскости, размещение материала на настенных полочках, использование ширм, стендов.</a:t>
            </a:r>
          </a:p>
          <a:p>
            <a:pPr lvl="0"/>
            <a:r>
              <a:rPr lang="ru-RU" sz="6400" dirty="0" smtClean="0"/>
              <a:t>Разработка форм работы с экспозициями мини-музеев: занятия-экскурсии, экскурсии для родителей, исследовательская деятельность, продуктивная деятельность.</a:t>
            </a:r>
          </a:p>
          <a:p>
            <a:pPr lvl="0"/>
            <a:r>
              <a:rPr lang="ru-RU" sz="6400" dirty="0" smtClean="0"/>
              <a:t>Составление каталога экспонатов и плана работы в мини-музее.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/>
              <a:t> </a:t>
            </a:r>
            <a:endParaRPr lang="ru-RU" sz="2800" dirty="0"/>
          </a:p>
        </p:txBody>
      </p:sp>
      <p:pic>
        <p:nvPicPr>
          <p:cNvPr id="5" name="Picture 2" descr="D:\Users\Ирина\Desktop\Новая папка\CIMG02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60848"/>
            <a:ext cx="374441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Users\Ирина\Desktop\Новая папка\CIMG019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060848"/>
            <a:ext cx="3888432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67544" y="6165304"/>
            <a:ext cx="37444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«Россия православная» 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572000" y="6165304"/>
            <a:ext cx="39604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«Защитники земли русской» </a:t>
            </a:r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584176"/>
          </a:xfrm>
        </p:spPr>
        <p:txBody>
          <a:bodyPr anchor="ctr">
            <a:normAutofit fontScale="90000"/>
          </a:bodyPr>
          <a:lstStyle/>
          <a:p>
            <a:r>
              <a:rPr lang="ru-RU" sz="3100" dirty="0" smtClean="0">
                <a:latin typeface="+mn-lt"/>
              </a:rPr>
              <a:t/>
            </a:r>
            <a:br>
              <a:rPr lang="ru-RU" sz="3100" dirty="0" smtClean="0">
                <a:latin typeface="+mn-lt"/>
              </a:rPr>
            </a:br>
            <a:r>
              <a:rPr lang="ru-RU" sz="3100" dirty="0" smtClean="0">
                <a:latin typeface="+mn-lt"/>
              </a:rPr>
              <a:t/>
            </a:r>
            <a:br>
              <a:rPr lang="ru-RU" sz="3100" dirty="0" smtClean="0">
                <a:latin typeface="+mn-lt"/>
              </a:rPr>
            </a:br>
            <a:r>
              <a:rPr lang="ru-RU" sz="3100" dirty="0" smtClean="0">
                <a:latin typeface="+mn-lt"/>
              </a:rPr>
              <a:t/>
            </a:r>
            <a:br>
              <a:rPr lang="ru-RU" sz="3100" dirty="0" smtClean="0">
                <a:latin typeface="+mn-lt"/>
              </a:rPr>
            </a:br>
            <a:r>
              <a:rPr lang="ru-RU" sz="3100" dirty="0" smtClean="0">
                <a:latin typeface="+mn-lt"/>
              </a:rPr>
              <a:t>Третий </a:t>
            </a:r>
            <a:r>
              <a:rPr lang="ru-RU" sz="3100" dirty="0" smtClean="0">
                <a:latin typeface="+mn-lt"/>
              </a:rPr>
              <a:t>этап, презентационный </a:t>
            </a:r>
            <a:r>
              <a:rPr lang="ru-RU" sz="3100" dirty="0" smtClean="0">
                <a:latin typeface="+mn-lt"/>
              </a:rPr>
              <a:t>-</a:t>
            </a:r>
            <a:r>
              <a:rPr lang="ru-RU" sz="3100" dirty="0" smtClean="0">
                <a:latin typeface="+mn-lt"/>
              </a:rPr>
              <a:t> </a:t>
            </a:r>
            <a:r>
              <a:rPr lang="ru-RU" sz="3100" dirty="0" smtClean="0">
                <a:latin typeface="+mn-lt"/>
              </a:rPr>
              <a:t/>
            </a:r>
            <a:br>
              <a:rPr lang="ru-RU" sz="3100" dirty="0" smtClean="0">
                <a:latin typeface="+mn-lt"/>
              </a:rPr>
            </a:br>
            <a:r>
              <a:rPr lang="ru-RU" sz="3100" dirty="0" smtClean="0">
                <a:latin typeface="+mn-lt"/>
              </a:rPr>
              <a:t>Представление мини-музеев</a:t>
            </a:r>
            <a:br>
              <a:rPr lang="ru-RU" sz="3100" dirty="0" smtClean="0">
                <a:latin typeface="+mn-lt"/>
              </a:rPr>
            </a:br>
            <a:r>
              <a:rPr lang="ru-RU" sz="2700" dirty="0" smtClean="0">
                <a:latin typeface="+mn-lt"/>
              </a:rPr>
              <a:t>В настоящих музеях трогать руками ничего нельзя, а вот в мини-музеях не только можно, но и нужно. </a:t>
            </a:r>
            <a:r>
              <a:rPr lang="ru-RU" sz="3100" dirty="0" smtClean="0">
                <a:latin typeface="+mn-lt"/>
              </a:rPr>
              <a:t/>
            </a:r>
            <a:br>
              <a:rPr lang="ru-RU" sz="3100" dirty="0" smtClean="0">
                <a:latin typeface="+mn-lt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2800" dirty="0" smtClean="0">
                <a:latin typeface="+mn-lt"/>
              </a:rPr>
              <a:t>В обычном музее ребенок лишь созерцатель, </a:t>
            </a:r>
            <a:r>
              <a:rPr lang="ru-RU" sz="2800" dirty="0" smtClean="0">
                <a:latin typeface="+mn-lt"/>
              </a:rPr>
              <a:t/>
            </a:r>
            <a:br>
              <a:rPr lang="ru-RU" sz="2800" dirty="0" smtClean="0">
                <a:latin typeface="+mn-lt"/>
              </a:rPr>
            </a:br>
            <a:r>
              <a:rPr lang="ru-RU" sz="2800" dirty="0" smtClean="0">
                <a:latin typeface="+mn-lt"/>
              </a:rPr>
              <a:t>а </a:t>
            </a:r>
            <a:r>
              <a:rPr lang="ru-RU" sz="2800" dirty="0" smtClean="0">
                <a:latin typeface="+mn-lt"/>
              </a:rPr>
              <a:t>здесь он – </a:t>
            </a:r>
            <a:r>
              <a:rPr lang="ru-RU" sz="2800" dirty="0" smtClean="0">
                <a:latin typeface="+mn-lt"/>
              </a:rPr>
              <a:t>соавтор.</a:t>
            </a:r>
            <a:endParaRPr lang="ru-RU" sz="2800" dirty="0">
              <a:latin typeface="+mn-lt"/>
            </a:endParaRPr>
          </a:p>
        </p:txBody>
      </p:sp>
      <p:pic>
        <p:nvPicPr>
          <p:cNvPr id="5" name="Picture 2" descr="D:\Users\Ирина\Desktop\Новая папка\CIMG019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4038600" cy="3867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Users\Ирина\Desktop\Новая папка\CIMG019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00808"/>
            <a:ext cx="4038600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788024" y="5805264"/>
            <a:ext cx="408381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«Русская национальная игрушка» 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5877272"/>
            <a:ext cx="40324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«Русский народный костюм»</a:t>
            </a:r>
            <a:endParaRPr lang="ru-RU" sz="2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ru-RU" sz="3100" dirty="0" smtClean="0">
                <a:latin typeface="+mn-lt"/>
              </a:rPr>
              <a:t/>
            </a:r>
            <a:br>
              <a:rPr lang="ru-RU" sz="3100" dirty="0" smtClean="0">
                <a:latin typeface="+mn-lt"/>
              </a:rPr>
            </a:br>
            <a:r>
              <a:rPr lang="ru-RU" sz="3100" dirty="0" smtClean="0">
                <a:latin typeface="+mn-lt"/>
              </a:rPr>
              <a:t>Их </a:t>
            </a:r>
            <a:r>
              <a:rPr lang="ru-RU" sz="3100" dirty="0" smtClean="0">
                <a:latin typeface="+mn-lt"/>
              </a:rPr>
              <a:t>можно посещать каждый день, </a:t>
            </a:r>
            <a:r>
              <a:rPr lang="ru-RU" sz="3100" dirty="0" smtClean="0">
                <a:latin typeface="+mn-lt"/>
              </a:rPr>
              <a:t/>
            </a:r>
            <a:br>
              <a:rPr lang="ru-RU" sz="3100" dirty="0" smtClean="0">
                <a:latin typeface="+mn-lt"/>
              </a:rPr>
            </a:br>
            <a:r>
              <a:rPr lang="ru-RU" sz="3100" dirty="0" smtClean="0">
                <a:latin typeface="+mn-lt"/>
              </a:rPr>
              <a:t>самому </a:t>
            </a:r>
            <a:r>
              <a:rPr lang="ru-RU" sz="3100" dirty="0" smtClean="0">
                <a:latin typeface="+mn-lt"/>
              </a:rPr>
              <a:t>менять, переставлять экспонаты</a:t>
            </a:r>
            <a:r>
              <a:rPr lang="ru-RU" sz="3100" dirty="0" smtClean="0">
                <a:latin typeface="+mn-lt"/>
              </a:rPr>
              <a:t>,</a:t>
            </a:r>
            <a:br>
              <a:rPr lang="ru-RU" sz="3100" dirty="0" smtClean="0">
                <a:latin typeface="+mn-lt"/>
              </a:rPr>
            </a:br>
            <a:r>
              <a:rPr lang="ru-RU" sz="3100" dirty="0" smtClean="0">
                <a:latin typeface="+mn-lt"/>
              </a:rPr>
              <a:t> </a:t>
            </a:r>
            <a:r>
              <a:rPr lang="ru-RU" sz="3100" dirty="0" smtClean="0">
                <a:latin typeface="+mn-lt"/>
              </a:rPr>
              <a:t>брать в руки </a:t>
            </a:r>
            <a:r>
              <a:rPr lang="ru-RU" sz="3100" dirty="0" smtClean="0">
                <a:latin typeface="+mn-lt"/>
              </a:rPr>
              <a:t>и рассматривать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Picture 2" descr="D:\Users\Ирина\Desktop\Новая папка\CIMG019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16832"/>
            <a:ext cx="4038600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899592" y="6165304"/>
            <a:ext cx="3600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«Традиционное жилище» </a:t>
            </a:r>
            <a:endParaRPr lang="ru-RU" sz="2000" dirty="0"/>
          </a:p>
        </p:txBody>
      </p:sp>
      <p:pic>
        <p:nvPicPr>
          <p:cNvPr id="7" name="Picture 2" descr="D:\Users\Ирина\Desktop\Новая папка\CIMG020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16832"/>
            <a:ext cx="4038600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644009" y="6093296"/>
            <a:ext cx="41764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«Народные промыслы и ремесла» </a:t>
            </a:r>
            <a:endParaRPr lang="ru-RU" sz="2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+mn-lt"/>
              </a:rPr>
              <a:t>Для понимания важности праздника – Дня Победы в жизни российского человека, сохранения интереса к истории своей страны, осознанного проявления уважения к заслугам и подвигам участников Великой Отечественной войны.  Совместно с родителями воспитанников </a:t>
            </a:r>
            <a:r>
              <a:rPr lang="ru-RU" sz="2000" dirty="0" smtClean="0">
                <a:latin typeface="+mn-lt"/>
              </a:rPr>
              <a:t>, </a:t>
            </a:r>
            <a:r>
              <a:rPr lang="ru-RU" sz="2000" dirty="0" smtClean="0">
                <a:latin typeface="+mn-lt"/>
              </a:rPr>
              <a:t>была проведена поисковая работа по изучению знаменательных дат Великой Отечественной войны 1941-1945 годов, подбору экспонатов и созданию экспозиции </a:t>
            </a:r>
            <a:r>
              <a:rPr lang="ru-RU" sz="2000" dirty="0" smtClean="0">
                <a:latin typeface="+mn-lt"/>
              </a:rPr>
              <a:t>«Помним и чтим». </a:t>
            </a:r>
            <a:endParaRPr lang="ru-RU" sz="2000" dirty="0">
              <a:latin typeface="+mn-lt"/>
            </a:endParaRPr>
          </a:p>
        </p:txBody>
      </p:sp>
      <p:pic>
        <p:nvPicPr>
          <p:cNvPr id="2050" name="Picture 2" descr="C:\Users\pk\Desktop\МУЗЕЙ\IMG_376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492375"/>
            <a:ext cx="8208911" cy="3633788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395536" y="6277716"/>
            <a:ext cx="82809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«Танковое сражение»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930226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+mn-lt"/>
              </a:rPr>
              <a:t>Для понимания важности праздника – Дня Победы в жизни российского человека, сохранения интереса к истории своей страны, осознанного проявления уважения к заслугам и подвигам участников Великой Отечественной войны.  Совместно с родителями воспитанников группы, была проведена поисковая работа по изучению знаменательных дат Великой Отечественной войны 1941-1945 годов, подбору экспонатов и созданию экспозиции «Мы всегда помним о Победе».</a:t>
            </a:r>
            <a:br>
              <a:rPr lang="ru-RU" sz="2000" dirty="0" smtClean="0">
                <a:latin typeface="+mn-lt"/>
              </a:rPr>
            </a:br>
            <a:endParaRPr lang="ru-RU" sz="2000" dirty="0">
              <a:latin typeface="+mn-lt"/>
            </a:endParaRPr>
          </a:p>
        </p:txBody>
      </p:sp>
      <p:pic>
        <p:nvPicPr>
          <p:cNvPr id="5" name="Picture 2" descr="C:\Users\pk\Desktop\МУЗЕЙ\IMG_377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060848"/>
            <a:ext cx="4038600" cy="4248472"/>
          </a:xfrm>
          <a:prstGeom prst="rect">
            <a:avLst/>
          </a:prstGeom>
          <a:noFill/>
        </p:spPr>
      </p:pic>
      <p:pic>
        <p:nvPicPr>
          <p:cNvPr id="6" name="Picture 3" descr="C:\Users\pk\Desktop\МУЗЕЙ\IMG_377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060848"/>
            <a:ext cx="4038600" cy="42484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200" dirty="0" smtClean="0"/>
              <a:t>В мини-музее группы собрана информация о родных, которые защищали Родину и были награждены орденами и </a:t>
            </a:r>
            <a:r>
              <a:rPr lang="ru-RU" sz="2000" dirty="0" smtClean="0"/>
              <a:t>медалями</a:t>
            </a:r>
            <a:endParaRPr lang="ru-RU" sz="2000" dirty="0"/>
          </a:p>
        </p:txBody>
      </p:sp>
      <p:pic>
        <p:nvPicPr>
          <p:cNvPr id="24578" name="Picture 2" descr="C:\Users\pk\Desktop\МУЗЕЙ\IMG_376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1600200"/>
            <a:ext cx="8136904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smtClean="0"/>
              <a:t>Значимость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r>
              <a:rPr lang="ru-RU" dirty="0" smtClean="0"/>
              <a:t>Мини </a:t>
            </a:r>
            <a:r>
              <a:rPr lang="ru-RU" dirty="0" smtClean="0"/>
              <a:t>– музеи, созданные руками педагогов, воспитанников и их родителей, становятся интерактивными, а значит близкими и понятными каждому ребенку. Все это позволяет воспитывать в дошкольниках чувство гордости за общее дело, свою группу, детский сад, семью, малую и большую Родину. Встреча с музеем в рамках деятельности дошкольного образовательного учреждения становится радостной и незабываемой для детей взрослых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Активное использование музейной педагогики в образовательном процессе помогает приобщать детей к истокам народной и национальной культуры, способствует сохранению народных традиций, воспитанию чувства патриотизма и духовности, научит правилам общения, разовьет творческий потенциал </a:t>
            </a:r>
            <a:r>
              <a:rPr lang="ru-RU" dirty="0" smtClean="0"/>
              <a:t>ребенка</a:t>
            </a:r>
            <a:r>
              <a:rPr lang="ru-RU" dirty="0" smtClean="0"/>
              <a:t>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Picture 11" descr="C:\Users\pk\Desktop\дети картин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67550" y="5013176"/>
            <a:ext cx="2076450" cy="18448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50891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2"/>
                </a:solidFill>
              </a:rPr>
              <a:t>да</a:t>
            </a:r>
            <a:endParaRPr lang="ru-RU" dirty="0">
              <a:solidFill>
                <a:schemeClr val="bg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Постепенно ребенок понимает, что он – </a:t>
            </a:r>
            <a:r>
              <a:rPr lang="ru-RU" b="1" i="1" dirty="0" smtClean="0"/>
              <a:t>частица большого коллектива</a:t>
            </a:r>
            <a:r>
              <a:rPr lang="ru-RU" dirty="0" smtClean="0"/>
              <a:t>: детского сада, класса, школы, а затем и всей станы. Общественная направленность поступков постепенно становится основой воспитания гражданских чувств и патриотизма. Но чтобы закрепить эту основу, нужно постоянно пополнять опыт участия детей в общих делах, упражнять их в нравственных поступках. Нужно, чтобы у дошкольника формировалось представление о том, что главным богатством и ценностью нашей страны является человек.</a:t>
            </a:r>
          </a:p>
          <a:p>
            <a:r>
              <a:rPr lang="ru-RU" dirty="0" smtClean="0"/>
              <a:t>Дошкольное детство – пора ежедневных открытий. И главная задача педагогов в том, чтобы ежедневно дарить детям радость этих открытий, наполнив их воспитательным содержанием, зароняя в детские сердца искорки любви к родному краю, к великой нашей Родине.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q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1" descr="C:\Users\pk\Desktop\дети картин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85184"/>
            <a:ext cx="1907704" cy="17728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594</Words>
  <Application>Microsoft Office PowerPoint</Application>
  <PresentationFormat>Экран (4:3)</PresentationFormat>
  <Paragraphs>60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Муниципальное  бюджетное дошкольное  образовательное учреждение  детский сад № 32 «Дружные ребята» Старооскольского городского округа</vt:lpstr>
      <vt:lpstr>да</vt:lpstr>
      <vt:lpstr>да</vt:lpstr>
      <vt:lpstr>да</vt:lpstr>
      <vt:lpstr>    Целью создания мини-музеев является социально-нравственное становление дошкольников, направленное на развитие личности по средствам приобщения детей к культуре, формирование исторического и патриотического сознания через изучение истории, культуры, природы родного края. </vt:lpstr>
      <vt:lpstr>Первый этап, подготовительный - «Планирование мини-музеев». </vt:lpstr>
      <vt:lpstr> Второй этап, поисковый -  «Создание мини-музеев». </vt:lpstr>
      <vt:lpstr>   Третий этап, презентационный -  Представление мини-музеев В настоящих музеях трогать руками ничего нельзя, а вот в мини-музеях не только можно, но и нужно.   </vt:lpstr>
      <vt:lpstr> В обычном музее ребенок лишь созерцатель,  а здесь он – соавтор.</vt:lpstr>
      <vt:lpstr> Их можно посещать каждый день,  самому менять, переставлять экспонаты,  брать в руки и рассматривать.</vt:lpstr>
      <vt:lpstr>Для понимания важности праздника – Дня Победы в жизни российского человека, сохранения интереса к истории своей страны, осознанного проявления уважения к заслугам и подвигам участников Великой Отечественной войны.  Совместно с родителями воспитанников , была проведена поисковая работа по изучению знаменательных дат Великой Отечественной войны 1941-1945 годов, подбору экспонатов и созданию экспозиции «Помним и чтим». </vt:lpstr>
      <vt:lpstr>Для понимания важности праздника – Дня Победы в жизни российского человека, сохранения интереса к истории своей страны, осознанного проявления уважения к заслугам и подвигам участников Великой Отечественной войны.  Совместно с родителями воспитанников группы, была проведена поисковая работа по изучению знаменательных дат Великой Отечественной войны 1941-1945 годов, подбору экспонатов и созданию экспозиции «Мы всегда помним о Победе». </vt:lpstr>
      <vt:lpstr>В мини-музее группы собрана информация о родных, которые защищали Родину и были награждены орденами и медалями</vt:lpstr>
      <vt:lpstr>Значимость</vt:lpstr>
      <vt:lpstr>да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pk</dc:creator>
  <cp:lastModifiedBy>pk</cp:lastModifiedBy>
  <cp:revision>28</cp:revision>
  <dcterms:created xsi:type="dcterms:W3CDTF">2020-12-04T07:42:35Z</dcterms:created>
  <dcterms:modified xsi:type="dcterms:W3CDTF">2020-12-06T19:18:38Z</dcterms:modified>
</cp:coreProperties>
</file>