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70" r:id="rId3"/>
    <p:sldId id="271" r:id="rId4"/>
    <p:sldId id="274" r:id="rId5"/>
    <p:sldId id="272" r:id="rId6"/>
    <p:sldId id="273" r:id="rId7"/>
    <p:sldId id="257" r:id="rId8"/>
    <p:sldId id="258" r:id="rId9"/>
    <p:sldId id="268" r:id="rId10"/>
    <p:sldId id="259" r:id="rId11"/>
    <p:sldId id="269" r:id="rId12"/>
    <p:sldId id="264" r:id="rId13"/>
    <p:sldId id="27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9F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7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030B19E-4FEF-4C72-9DEB-C202E2FDA7BF}" type="datetimeFigureOut">
              <a:rPr lang="ru-RU" smtClean="0"/>
              <a:t>пн 17.02.25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646F0F2-AE22-441F-A4BB-1048C24691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740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0B19E-4FEF-4C72-9DEB-C202E2FDA7BF}" type="datetimeFigureOut">
              <a:rPr lang="ru-RU" smtClean="0"/>
              <a:t>пн 17.02.25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9646F0F2-AE22-441F-A4BB-1048C24691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4460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030B19E-4FEF-4C72-9DEB-C202E2FDA7BF}" type="datetimeFigureOut">
              <a:rPr lang="ru-RU" smtClean="0"/>
              <a:t>пн 17.02.25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646F0F2-AE22-441F-A4BB-1048C24691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9209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0B19E-4FEF-4C72-9DEB-C202E2FDA7BF}" type="datetimeFigureOut">
              <a:rPr lang="ru-RU" smtClean="0"/>
              <a:t>пн 17.02.25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6F0F2-AE22-441F-A4BB-1048C24691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8508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0B19E-4FEF-4C72-9DEB-C202E2FDA7BF}" type="datetimeFigureOut">
              <a:rPr lang="ru-RU" smtClean="0"/>
              <a:t>пн 17.02.25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6F0F2-AE22-441F-A4BB-1048C24691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3844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0B19E-4FEF-4C72-9DEB-C202E2FDA7BF}" type="datetimeFigureOut">
              <a:rPr lang="ru-RU" smtClean="0"/>
              <a:t>пн 17.02.25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6F0F2-AE22-441F-A4BB-1048C24691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785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0B19E-4FEF-4C72-9DEB-C202E2FDA7BF}" type="datetimeFigureOut">
              <a:rPr lang="ru-RU" smtClean="0"/>
              <a:t>пн 17.02.25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6F0F2-AE22-441F-A4BB-1048C24691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2393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030B19E-4FEF-4C72-9DEB-C202E2FDA7BF}" type="datetimeFigureOut">
              <a:rPr lang="ru-RU" smtClean="0"/>
              <a:t>пн 17.02.25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646F0F2-AE22-441F-A4BB-1048C24691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187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0B19E-4FEF-4C72-9DEB-C202E2FDA7BF}" type="datetimeFigureOut">
              <a:rPr lang="ru-RU" smtClean="0"/>
              <a:t>пн 17.02.25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6F0F2-AE22-441F-A4BB-1048C24691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3239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0B19E-4FEF-4C72-9DEB-C202E2FDA7BF}" type="datetimeFigureOut">
              <a:rPr lang="ru-RU" smtClean="0"/>
              <a:t>пн 17.02.25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6F0F2-AE22-441F-A4BB-1048C24691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1172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030B19E-4FEF-4C72-9DEB-C202E2FDA7BF}" type="datetimeFigureOut">
              <a:rPr lang="ru-RU" smtClean="0"/>
              <a:t>пн 17.02.25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646F0F2-AE22-441F-A4BB-1048C24691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763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A030B19E-4FEF-4C72-9DEB-C202E2FDA7BF}" type="datetimeFigureOut">
              <a:rPr lang="ru-RU" smtClean="0"/>
              <a:t>пн 17.02.25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9646F0F2-AE22-441F-A4BB-1048C24691F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05178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do.kraskrit.ru/course/view.php?id=484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E207773-19F4-4976-ADAD-261C5D304D43}"/>
              </a:ext>
            </a:extLst>
          </p:cNvPr>
          <p:cNvSpPr txBox="1"/>
          <p:nvPr/>
        </p:nvSpPr>
        <p:spPr>
          <a:xfrm>
            <a:off x="4965164" y="5303366"/>
            <a:ext cx="68324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 занятий разработаны и подготовлены </a:t>
            </a:r>
            <a:br>
              <a:rPr lang="ru-RU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Селедцовой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Анастасией Владимировной , </a:t>
            </a:r>
            <a:r>
              <a:rPr lang="ru-RU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преподавателем высшей квалификационной категории, КГБПОУ ККРИТ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D92FCD04-B91F-47F5-8CDE-6A3932A543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322900" y="1101658"/>
            <a:ext cx="9546200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Цифровой образовательный контент по дисциплине </a:t>
            </a:r>
            <a:br>
              <a:rPr kumimoji="0" lang="ru-RU" altLang="ru-RU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altLang="ru-RU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«Основы информационной безопасности», разработанный с применением современных информационно-коммуникационных технологий</a:t>
            </a:r>
          </a:p>
        </p:txBody>
      </p:sp>
    </p:spTree>
    <p:extLst>
      <p:ext uri="{BB962C8B-B14F-4D97-AF65-F5344CB8AC3E}">
        <p14:creationId xmlns:p14="http://schemas.microsoft.com/office/powerpoint/2010/main" val="1161296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E91337-7D70-41DD-983B-55909CDF8726}"/>
              </a:ext>
            </a:extLst>
          </p:cNvPr>
          <p:cNvSpPr txBox="1"/>
          <p:nvPr/>
        </p:nvSpPr>
        <p:spPr>
          <a:xfrm>
            <a:off x="403123" y="678425"/>
            <a:ext cx="113759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изучения дисциплины «Основы информационной безопасности» активно используются </a:t>
            </a:r>
            <a:r>
              <a:rPr lang="ru-RU" sz="2400" b="1" i="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современные информационно-коммуникационные технологии (ИКТ):</a:t>
            </a:r>
            <a:endParaRPr lang="ru-RU" sz="24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17371E-C719-41FD-B237-7B43704558FC}"/>
              </a:ext>
            </a:extLst>
          </p:cNvPr>
          <p:cNvSpPr txBox="1"/>
          <p:nvPr/>
        </p:nvSpPr>
        <p:spPr>
          <a:xfrm>
            <a:off x="511278" y="2296087"/>
            <a:ext cx="600335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200" b="1" i="1" dirty="0">
                <a:solidFill>
                  <a:srgbClr val="2429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Виртуальные классы и видеоконференции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612E36-EAFB-453C-BE0A-10A0D276051D}"/>
              </a:ext>
            </a:extLst>
          </p:cNvPr>
          <p:cNvSpPr txBox="1"/>
          <p:nvPr/>
        </p:nvSpPr>
        <p:spPr>
          <a:xfrm>
            <a:off x="511278" y="3261273"/>
            <a:ext cx="502428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 проведения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видеоконференций используется ИКОП </a:t>
            </a:r>
            <a:r>
              <a:rPr lang="ru-RU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Сферум</a:t>
            </a:r>
            <a:r>
              <a:rPr lang="ru-RU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безопасное пространство для учебы и общения. Инструмент позволяющий проводить онлайн-занятия, вебинары и групповые обсуждения, обеспечивая взаимодействие в реальном времени.</a:t>
            </a:r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AAA862EC-135C-4AE4-90A3-7E49DB0B62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58" b="20981"/>
          <a:stretch/>
        </p:blipFill>
        <p:spPr bwMode="auto">
          <a:xfrm>
            <a:off x="6643144" y="1962728"/>
            <a:ext cx="4268447" cy="870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C08A89E-C9D3-4D65-90E9-E61909BC3FB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664"/>
          <a:stretch/>
        </p:blipFill>
        <p:spPr>
          <a:xfrm>
            <a:off x="5775689" y="3144307"/>
            <a:ext cx="6003356" cy="3185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836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E0419F7-E657-45DA-BC9E-FD246422C81C}"/>
              </a:ext>
            </a:extLst>
          </p:cNvPr>
          <p:cNvSpPr txBox="1"/>
          <p:nvPr/>
        </p:nvSpPr>
        <p:spPr>
          <a:xfrm>
            <a:off x="501444" y="877173"/>
            <a:ext cx="60960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200" b="1" i="1" dirty="0">
                <a:solidFill>
                  <a:srgbClr val="2429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Интерактивные панели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1EC985-1139-43DD-B4C8-15DAFC921656}"/>
              </a:ext>
            </a:extLst>
          </p:cNvPr>
          <p:cNvSpPr txBox="1"/>
          <p:nvPr/>
        </p:nvSpPr>
        <p:spPr>
          <a:xfrm>
            <a:off x="501444" y="1643896"/>
            <a:ext cx="5309421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200" b="0" i="0" dirty="0">
                <a:solidFill>
                  <a:srgbClr val="2429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Позволяют демонстрировать материалы, взаимодействовать с ними и получать обратную связь от студентов.</a:t>
            </a:r>
          </a:p>
          <a:p>
            <a:pPr algn="just"/>
            <a:r>
              <a:rPr lang="ru-RU" sz="2200" b="0" i="0" dirty="0">
                <a:solidFill>
                  <a:srgbClr val="24292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Используются для показа презентаций, видео и других визуальных материалов.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B6F6F77-8AC8-4184-8FB1-FE0BEDBF61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44" y="3873827"/>
            <a:ext cx="4336027" cy="280637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AB7E64C-3A08-4498-AB76-9814699F94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479" y="877173"/>
            <a:ext cx="4570437" cy="255182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EA71A05-7E18-4568-99C8-1A315657CA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865" y="3873827"/>
            <a:ext cx="4979021" cy="2800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513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0368200-11FF-49F0-8681-A4C3172B9D59}"/>
              </a:ext>
            </a:extLst>
          </p:cNvPr>
          <p:cNvSpPr txBox="1"/>
          <p:nvPr/>
        </p:nvSpPr>
        <p:spPr>
          <a:xfrm>
            <a:off x="403122" y="905019"/>
            <a:ext cx="60960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2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Компьютеры, планшеты и ноутбуки </a:t>
            </a:r>
            <a:endParaRPr lang="ru-RU" sz="2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D15D27-260D-4003-880C-81C60CBCABA1}"/>
              </a:ext>
            </a:extLst>
          </p:cNvPr>
          <p:cNvSpPr txBox="1"/>
          <p:nvPr/>
        </p:nvSpPr>
        <p:spPr>
          <a:xfrm>
            <a:off x="403122" y="1803370"/>
            <a:ext cx="851473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Используются в учебных целях, для чтения электронных учебников и выполнения интерактивных заданий.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CC3708C-CAE0-48C2-BB6D-D07B33378C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5957" y="648929"/>
            <a:ext cx="2722921" cy="605093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BE50837-D86F-4EE1-A5E6-28946230A7B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85" r="18196"/>
          <a:stretch/>
        </p:blipFill>
        <p:spPr>
          <a:xfrm>
            <a:off x="4876053" y="2908674"/>
            <a:ext cx="3824749" cy="275303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DC2C0AA-21F8-4C7B-B244-5084B0D430A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22"/>
          <a:stretch/>
        </p:blipFill>
        <p:spPr>
          <a:xfrm>
            <a:off x="403122" y="3429000"/>
            <a:ext cx="4107776" cy="2753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909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516E1BB-01F6-4AAE-B2FC-81528EEFFEC8}"/>
              </a:ext>
            </a:extLst>
          </p:cNvPr>
          <p:cNvSpPr txBox="1"/>
          <p:nvPr/>
        </p:nvSpPr>
        <p:spPr>
          <a:xfrm>
            <a:off x="658761" y="1512923"/>
            <a:ext cx="609600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20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Геймификация</a:t>
            </a:r>
            <a:r>
              <a:rPr lang="ru-RU" sz="22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— это инновационная практика, которая использует элементы игр для повышения мотивации и вовлечённости обучающихся. Она стимулирует интерес к обучению, усиливает запоминание материала и способствует развитию практических навыков.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4B33B2-5B4D-4796-A7AE-6DF7B4274558}"/>
              </a:ext>
            </a:extLst>
          </p:cNvPr>
          <p:cNvSpPr txBox="1"/>
          <p:nvPr/>
        </p:nvSpPr>
        <p:spPr>
          <a:xfrm>
            <a:off x="658761" y="926379"/>
            <a:ext cx="60960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2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Геймификация в образовании</a:t>
            </a:r>
            <a:endParaRPr lang="ru-RU" sz="2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AEA740F-E2FF-45E5-B23D-BC6F971AD0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0865" y="844562"/>
            <a:ext cx="2868745" cy="161366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DA4452E-3329-4100-9C15-CB408CF9E3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5237" y="2558638"/>
            <a:ext cx="3023922" cy="170095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539A293-56C9-49C5-BC7F-F0CB2E7C3CE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26" t="4014" b="5090"/>
          <a:stretch/>
        </p:blipFill>
        <p:spPr>
          <a:xfrm>
            <a:off x="779087" y="3871656"/>
            <a:ext cx="3684657" cy="194672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5319007-3928-4FF1-929D-BC9CB7F909D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213" t="22060" r="17983" b="15556"/>
          <a:stretch/>
        </p:blipFill>
        <p:spPr>
          <a:xfrm>
            <a:off x="4715990" y="4360001"/>
            <a:ext cx="4077541" cy="2278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820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9EA693D-3D6B-435C-A880-690615C843C8}"/>
              </a:ext>
            </a:extLst>
          </p:cNvPr>
          <p:cNvSpPr txBox="1"/>
          <p:nvPr/>
        </p:nvSpPr>
        <p:spPr>
          <a:xfrm>
            <a:off x="481781" y="925532"/>
            <a:ext cx="60960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2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Облачные технологии</a:t>
            </a:r>
            <a:endParaRPr lang="ru-RU" sz="2200" b="0" i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858CCF-5E92-404E-A0BF-FB4D5D0AF599}"/>
              </a:ext>
            </a:extLst>
          </p:cNvPr>
          <p:cNvSpPr txBox="1"/>
          <p:nvPr/>
        </p:nvSpPr>
        <p:spPr>
          <a:xfrm>
            <a:off x="481780" y="1623621"/>
            <a:ext cx="1148407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2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Облачные технологии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</a:t>
            </a:r>
            <a:r>
              <a:rPr lang="ru-RU" sz="22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озволяют хранить и обмениваться информацией в облаке (Яндекс, </a:t>
            </a:r>
            <a:r>
              <a:rPr lang="en-US" sz="22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Google</a:t>
            </a:r>
            <a:r>
              <a:rPr lang="ru-RU" sz="220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B42DFE1-E8C5-43A1-8787-5F7620CF93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07" t="8746" r="1048" b="4516"/>
          <a:stretch/>
        </p:blipFill>
        <p:spPr>
          <a:xfrm>
            <a:off x="4697829" y="2990802"/>
            <a:ext cx="7012391" cy="357714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34306C4-265C-4CB1-83D5-FFBBDE372D1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51" t="8029" r="1855" b="19713"/>
          <a:stretch/>
        </p:blipFill>
        <p:spPr>
          <a:xfrm>
            <a:off x="481780" y="2520881"/>
            <a:ext cx="6584638" cy="2841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792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E999C78-4EB9-4AE4-BC88-7E5DDC0E9601}"/>
              </a:ext>
            </a:extLst>
          </p:cNvPr>
          <p:cNvSpPr txBox="1"/>
          <p:nvPr/>
        </p:nvSpPr>
        <p:spPr>
          <a:xfrm>
            <a:off x="626519" y="1190839"/>
            <a:ext cx="7452853" cy="2831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Цифровой образовательный контент по дисциплине «Основы информационной безопасности», размещен в системе дистанционного обучения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Moodle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просмотра материалов, доступен гостевой режим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ru-RU" sz="2200" u="sng" dirty="0">
                <a:solidFill>
                  <a:schemeClr val="accent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https://do.kraskrit.ru/course/view.php?id=484</a:t>
            </a:r>
            <a:endParaRPr lang="ru-RU" sz="2200" dirty="0">
              <a:solidFill>
                <a:schemeClr val="accent6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ru-RU" sz="3200" b="1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i="0" dirty="0">
              <a:solidFill>
                <a:srgbClr val="333333"/>
              </a:solidFill>
              <a:effectLst/>
              <a:latin typeface="YS Text"/>
            </a:endParaRPr>
          </a:p>
          <a:p>
            <a:pPr algn="just"/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  </a:t>
            </a:r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E9CF45-6906-4706-A2FF-9C59AA8EE191}"/>
              </a:ext>
            </a:extLst>
          </p:cNvPr>
          <p:cNvSpPr txBox="1"/>
          <p:nvPr/>
        </p:nvSpPr>
        <p:spPr>
          <a:xfrm>
            <a:off x="4295552" y="3318475"/>
            <a:ext cx="7296680" cy="34163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l"/>
            <a:r>
              <a:rPr lang="ru-RU" b="1" i="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Moodle</a:t>
            </a:r>
            <a:r>
              <a:rPr lang="ru-RU" b="1" i="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— это популярная платформа для создания систем дистанционного обучения.</a:t>
            </a:r>
          </a:p>
          <a:p>
            <a:pPr algn="l"/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l"/>
            <a:r>
              <a:rPr lang="ru-RU" b="1" i="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возможности </a:t>
            </a:r>
            <a:r>
              <a:rPr lang="ru-RU" b="1" i="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Moodle</a:t>
            </a:r>
            <a:r>
              <a:rPr lang="ru-RU" b="0" i="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создание онлайн-курсов с добавлением презентаций, видео и текстов; 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тестирование студентов; 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общение с преподавателем (комментарии, обсуждение темы урока или создание бесед на форуме); 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разработка базы знаний (архив материалов, доступный всем пользователям в любое время); 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аналитика обучения (система автоматически следит за успеваемостью студентов и составляет отчёты). </a:t>
            </a:r>
          </a:p>
        </p:txBody>
      </p:sp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44021BC9-4580-4488-81AA-9D51E64613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56" r="19128"/>
          <a:stretch/>
        </p:blipFill>
        <p:spPr bwMode="auto">
          <a:xfrm>
            <a:off x="471946" y="2861522"/>
            <a:ext cx="3823606" cy="3183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436A425-1765-43CA-8BB5-E228163F98D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9597" t="45304" r="22661" b="33764"/>
          <a:stretch/>
        </p:blipFill>
        <p:spPr>
          <a:xfrm>
            <a:off x="8027464" y="759952"/>
            <a:ext cx="3795255" cy="242003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A2670A-E11F-49F5-A1EC-34D9E376C009}"/>
              </a:ext>
            </a:extLst>
          </p:cNvPr>
          <p:cNvSpPr txBox="1"/>
          <p:nvPr/>
        </p:nvSpPr>
        <p:spPr>
          <a:xfrm>
            <a:off x="678426" y="575286"/>
            <a:ext cx="745285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200" b="1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2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Образовательные платформы и онлайн-курсы</a:t>
            </a:r>
            <a:endParaRPr lang="ru-RU" sz="2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714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10387E0-A924-4B62-8AA9-B216E4B20118}"/>
              </a:ext>
            </a:extLst>
          </p:cNvPr>
          <p:cNvSpPr txBox="1"/>
          <p:nvPr/>
        </p:nvSpPr>
        <p:spPr>
          <a:xfrm>
            <a:off x="393288" y="644967"/>
            <a:ext cx="109826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Текстовые материалы.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Мультимедийные материалы.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Интерактивные упражнения и задания.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19C9C6E-A20C-4C36-BEA3-9D44FC7E55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645" t="15915" r="23871" b="6952"/>
          <a:stretch/>
        </p:blipFill>
        <p:spPr>
          <a:xfrm>
            <a:off x="393288" y="2209197"/>
            <a:ext cx="3942342" cy="33881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FB2326C-DD02-494F-B138-249896A7C14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452" t="30108" r="34919" b="37827"/>
          <a:stretch/>
        </p:blipFill>
        <p:spPr>
          <a:xfrm>
            <a:off x="7089061" y="1028855"/>
            <a:ext cx="4709651" cy="2198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5CACDD0-576F-4779-9BA7-9DDA3969530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967" t="16345" r="25000" b="11349"/>
          <a:stretch/>
        </p:blipFill>
        <p:spPr>
          <a:xfrm>
            <a:off x="4704734" y="3575988"/>
            <a:ext cx="4508092" cy="28634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7F341CD-B019-48D7-A905-8227F0677EAD}"/>
              </a:ext>
            </a:extLst>
          </p:cNvPr>
          <p:cNvSpPr txBox="1"/>
          <p:nvPr/>
        </p:nvSpPr>
        <p:spPr>
          <a:xfrm>
            <a:off x="393288" y="9217"/>
            <a:ext cx="862289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 курса представлены в следующих форматах:</a:t>
            </a:r>
          </a:p>
        </p:txBody>
      </p:sp>
    </p:spTree>
    <p:extLst>
      <p:ext uri="{BB962C8B-B14F-4D97-AF65-F5344CB8AC3E}">
        <p14:creationId xmlns:p14="http://schemas.microsoft.com/office/powerpoint/2010/main" val="1315546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83844C5-329B-455D-A8A4-E3EF0A4C6ADC}"/>
              </a:ext>
            </a:extLst>
          </p:cNvPr>
          <p:cNvSpPr txBox="1"/>
          <p:nvPr/>
        </p:nvSpPr>
        <p:spPr>
          <a:xfrm>
            <a:off x="1523999" y="2782669"/>
            <a:ext cx="96356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КУРСА В СДО</a:t>
            </a:r>
            <a:r>
              <a:rPr lang="en-US" sz="36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MOODLE</a:t>
            </a:r>
            <a:r>
              <a:rPr lang="ru-RU" sz="36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Стрелка: вправо 2">
            <a:extLst>
              <a:ext uri="{FF2B5EF4-FFF2-40B4-BE49-F238E27FC236}">
                <a16:creationId xmlns:a16="http://schemas.microsoft.com/office/drawing/2014/main" id="{816A1911-A4DC-4597-B986-E09EEF8449A8}"/>
              </a:ext>
            </a:extLst>
          </p:cNvPr>
          <p:cNvSpPr/>
          <p:nvPr/>
        </p:nvSpPr>
        <p:spPr>
          <a:xfrm>
            <a:off x="10176387" y="5447071"/>
            <a:ext cx="1691148" cy="914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75496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54161E7-0A72-4AE9-BC0D-D0213B7B72D2}"/>
              </a:ext>
            </a:extLst>
          </p:cNvPr>
          <p:cNvSpPr txBox="1"/>
          <p:nvPr/>
        </p:nvSpPr>
        <p:spPr>
          <a:xfrm>
            <a:off x="855406" y="0"/>
            <a:ext cx="1032387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Контент курса делится на два уровня сложности: БАЗОВЫЙ И ПРОДВИНУТЫЙ </a:t>
            </a:r>
          </a:p>
          <a:p>
            <a:pPr algn="ctr"/>
            <a:br>
              <a:rPr lang="ru-RU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БАЗОВЫЙ УРОВЕНЬ СЛОЖНОСТИ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924641-6C9E-4C6C-9064-6A23086505AB}"/>
              </a:ext>
            </a:extLst>
          </p:cNvPr>
          <p:cNvSpPr txBox="1"/>
          <p:nvPr/>
        </p:nvSpPr>
        <p:spPr>
          <a:xfrm>
            <a:off x="9800848" y="2559663"/>
            <a:ext cx="2302660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изучения </a:t>
            </a:r>
            <a:r>
              <a:rPr lang="ru-RU" sz="1400" b="1" u="sng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базового курса</a:t>
            </a:r>
            <a:r>
              <a:rPr lang="ru-RU" sz="14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обучающиеся знакомятся с основными понятиями информационной безопасности, такими как конфиденциальность, целостность и доступность данных. Они изучают основные угрозы и уязвимости, а также базовые методы защиты информации</a:t>
            </a:r>
            <a:endParaRPr lang="ru-RU" sz="14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9BE36BF-8A6E-4F4D-B15A-5D4B9FDCDE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500" t="16201" r="35000" b="11255"/>
          <a:stretch/>
        </p:blipFill>
        <p:spPr>
          <a:xfrm>
            <a:off x="3490451" y="1315813"/>
            <a:ext cx="3626191" cy="53808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35BFDE3-3E97-444A-91F3-DE02D0A3C5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824" t="15914" r="36450" b="9149"/>
          <a:stretch/>
        </p:blipFill>
        <p:spPr>
          <a:xfrm>
            <a:off x="206477" y="1328409"/>
            <a:ext cx="3283974" cy="538080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01A8A44F-6CC2-4323-A122-9AFB6141B0B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2016" t="23656" r="39274" b="8148"/>
          <a:stretch/>
        </p:blipFill>
        <p:spPr>
          <a:xfrm>
            <a:off x="7116642" y="1267089"/>
            <a:ext cx="2684206" cy="5503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9585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FAC1A8A-0BB3-4097-A608-594376ADCB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418" t="11470" r="39596" b="33626"/>
          <a:stretch/>
        </p:blipFill>
        <p:spPr>
          <a:xfrm>
            <a:off x="379513" y="1504711"/>
            <a:ext cx="2898573" cy="497726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1E25240-FE37-4F6F-958C-F9A201531FD3}"/>
              </a:ext>
            </a:extLst>
          </p:cNvPr>
          <p:cNvSpPr txBox="1"/>
          <p:nvPr/>
        </p:nvSpPr>
        <p:spPr>
          <a:xfrm>
            <a:off x="855406" y="0"/>
            <a:ext cx="1032387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Контент курса делится на два уровня сложности: БАЗОВЫЙ И ПРОДВИНУТЫЙ </a:t>
            </a:r>
          </a:p>
          <a:p>
            <a:pPr algn="ctr"/>
            <a:br>
              <a:rPr lang="ru-RU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ПРОДВИНУТЫЙ УРОВЕНЬ СЛОЖНОСТИ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531831F-69AF-4DD1-A63B-0C2907DCED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742" t="20358" r="35242" b="7065"/>
          <a:stretch/>
        </p:blipFill>
        <p:spPr>
          <a:xfrm>
            <a:off x="3181706" y="1481032"/>
            <a:ext cx="3293807" cy="497726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022EEB8-BBD1-43BF-B88B-E680B7F7742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7824" t="18400" r="35160" b="10967"/>
          <a:stretch/>
        </p:blipFill>
        <p:spPr>
          <a:xfrm>
            <a:off x="6080279" y="1481032"/>
            <a:ext cx="3376409" cy="49654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AC3110-EC98-4BAD-B7DC-36C37460E51D}"/>
              </a:ext>
            </a:extLst>
          </p:cNvPr>
          <p:cNvSpPr txBox="1"/>
          <p:nvPr/>
        </p:nvSpPr>
        <p:spPr>
          <a:xfrm>
            <a:off x="9374086" y="2546791"/>
            <a:ext cx="2605549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i="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изучения </a:t>
            </a:r>
            <a:r>
              <a:rPr lang="ru-RU" sz="1400" b="1" u="sng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продвинутого уровня</a:t>
            </a:r>
            <a:r>
              <a:rPr lang="ru-RU" sz="1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обучающиеся</a:t>
            </a:r>
            <a:r>
              <a:rPr lang="ru-RU" sz="1400" b="1" i="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углубляют свои знания, изучая сложные концепции и модели безопасности, такие как управление рисками, криптография, а также методы обеспечения безопасности в различных средах (например, облачные технологии, мобильные устройства).</a:t>
            </a:r>
            <a:endParaRPr lang="ru-RU" sz="14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1456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9439BA-73AB-4999-A1EB-81120DAD2D55}"/>
              </a:ext>
            </a:extLst>
          </p:cNvPr>
          <p:cNvSpPr txBox="1"/>
          <p:nvPr/>
        </p:nvSpPr>
        <p:spPr>
          <a:xfrm>
            <a:off x="355810" y="-7722"/>
            <a:ext cx="11836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РАЗДЕЛ: ДОСТИЖЕНИЯ В МЕРОПРИЯТИЯХ И КОНКУРСАХ ПО ДИСЦИПЛИНЕ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1AF8A1F-B9A1-4B28-A276-86B92A8729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419" t="20501" r="35646" b="19713"/>
          <a:stretch/>
        </p:blipFill>
        <p:spPr>
          <a:xfrm>
            <a:off x="355810" y="1219199"/>
            <a:ext cx="4071497" cy="508327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52DAD65-70D7-4C6E-9B50-0FE241A2FA3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500" t="14337" r="35080" b="18567"/>
          <a:stretch/>
        </p:blipFill>
        <p:spPr>
          <a:xfrm>
            <a:off x="4739149" y="1219199"/>
            <a:ext cx="3692980" cy="508327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449A640-6E6B-49F3-9FB0-0D2DC5633FB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7903" t="45735" r="35242" b="15556"/>
          <a:stretch/>
        </p:blipFill>
        <p:spPr>
          <a:xfrm>
            <a:off x="8743971" y="3647767"/>
            <a:ext cx="3274143" cy="2654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9152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62E62EE-A104-4087-A3A4-9D7CBC0941C1}"/>
              </a:ext>
            </a:extLst>
          </p:cNvPr>
          <p:cNvSpPr txBox="1"/>
          <p:nvPr/>
        </p:nvSpPr>
        <p:spPr>
          <a:xfrm>
            <a:off x="383457" y="911461"/>
            <a:ext cx="11267769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Учебные занятия по дисциплине, организованны и проводятся в среде открытого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пространства 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 SPACE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представляют собой современный подход к обучению, который акцентирует внимание на гибкости, взаимодействии и сотрудничестве. В такой среде студенты могут свободно перемещаться, общаться и работать в группах, что создает комфортные условия для активного участия в учебном процессе.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763225-494C-43AC-8456-A3F7AADB22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6" t="16474" r="5565"/>
          <a:stretch/>
        </p:blipFill>
        <p:spPr>
          <a:xfrm>
            <a:off x="528062" y="3103203"/>
            <a:ext cx="7806714" cy="325465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44C58EC-2A9C-4944-8322-D4AC947BAF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59" b="6237"/>
          <a:stretch/>
        </p:blipFill>
        <p:spPr>
          <a:xfrm>
            <a:off x="8672053" y="2386780"/>
            <a:ext cx="2850738" cy="437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093983"/>
      </p:ext>
    </p:extLst>
  </p:cSld>
  <p:clrMapOvr>
    <a:masterClrMapping/>
  </p:clrMapOvr>
</p:sld>
</file>

<file path=ppt/theme/theme1.xml><?xml version="1.0" encoding="utf-8"?>
<a:theme xmlns:a="http://schemas.openxmlformats.org/drawingml/2006/main" name="Дивиденд">
  <a:themeElements>
    <a:clrScheme name="Дивиденд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Дивиденд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Дивиденд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TM03457464[[fn=Дивиденд]]</Template>
  <TotalTime>397</TotalTime>
  <Words>519</Words>
  <Application>Microsoft Office PowerPoint</Application>
  <PresentationFormat>Широкоэкранный</PresentationFormat>
  <Paragraphs>41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Corbel</vt:lpstr>
      <vt:lpstr>Gill Sans MT</vt:lpstr>
      <vt:lpstr>Times New Roman</vt:lpstr>
      <vt:lpstr>Wingdings</vt:lpstr>
      <vt:lpstr>Wingdings 2</vt:lpstr>
      <vt:lpstr>YS Text</vt:lpstr>
      <vt:lpstr>Дивиденд</vt:lpstr>
      <vt:lpstr>Цифровой образовательный контент по дисциплине  «Основы информационной безопасности», разработанный с применением современных информационно-коммуникационных технологий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Цифровой образовательный контент по дисциплине:  «Основы информационной безопасности»</dc:title>
  <dc:creator>Анастасия Павлова</dc:creator>
  <cp:lastModifiedBy>Анастасия Павлова</cp:lastModifiedBy>
  <cp:revision>40</cp:revision>
  <dcterms:created xsi:type="dcterms:W3CDTF">2024-10-16T03:06:19Z</dcterms:created>
  <dcterms:modified xsi:type="dcterms:W3CDTF">2025-02-17T05:20:49Z</dcterms:modified>
</cp:coreProperties>
</file>