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a" ContentType="audio/x-ms-wma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86" r:id="rId3"/>
    <p:sldId id="287" r:id="rId4"/>
    <p:sldId id="288" r:id="rId5"/>
    <p:sldId id="289" r:id="rId6"/>
    <p:sldId id="257" r:id="rId7"/>
    <p:sldId id="290" r:id="rId8"/>
    <p:sldId id="291" r:id="rId9"/>
    <p:sldId id="292" r:id="rId10"/>
    <p:sldId id="294" r:id="rId11"/>
    <p:sldId id="295" r:id="rId12"/>
    <p:sldId id="296" r:id="rId13"/>
    <p:sldId id="297" r:id="rId14"/>
    <p:sldId id="298" r:id="rId15"/>
    <p:sldId id="300" r:id="rId16"/>
    <p:sldId id="301" r:id="rId17"/>
    <p:sldId id="302" r:id="rId18"/>
    <p:sldId id="303" r:id="rId19"/>
    <p:sldId id="305" r:id="rId20"/>
    <p:sldId id="306" r:id="rId21"/>
    <p:sldId id="307" r:id="rId22"/>
    <p:sldId id="309" r:id="rId23"/>
    <p:sldId id="312" r:id="rId24"/>
    <p:sldId id="310" r:id="rId25"/>
    <p:sldId id="313" r:id="rId26"/>
    <p:sldId id="284" r:id="rId27"/>
  </p:sldIdLst>
  <p:sldSz cx="9144000" cy="6858000" type="screen4x3"/>
  <p:notesSz cx="6858000" cy="9144000"/>
  <p:defaultTextStyle>
    <a:defPPr>
      <a:defRPr lang="ru-RU"/>
    </a:defPPr>
    <a:lvl1pPr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1pPr>
    <a:lvl2pPr marL="4572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2pPr>
    <a:lvl3pPr marL="9144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3pPr>
    <a:lvl4pPr marL="13716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4pPr>
    <a:lvl5pPr marL="18288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CC0066"/>
    <a:srgbClr val="800080"/>
    <a:srgbClr val="FFFF00"/>
    <a:srgbClr val="0066FF"/>
    <a:srgbClr val="FF3399"/>
    <a:srgbClr val="CC3399"/>
    <a:srgbClr val="33CCFF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906" autoAdjust="0"/>
    <p:restoredTop sz="93632" autoAdjust="0"/>
  </p:normalViewPr>
  <p:slideViewPr>
    <p:cSldViewPr>
      <p:cViewPr>
        <p:scale>
          <a:sx n="76" d="100"/>
          <a:sy n="76" d="100"/>
        </p:scale>
        <p:origin x="-972" y="-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4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2024год</a:t>
            </a:r>
            <a:endParaRPr lang="en-US" dirty="0"/>
          </a:p>
        </c:rich>
      </c:tx>
      <c:overlay val="0"/>
    </c:title>
    <c:autoTitleDeleted val="0"/>
    <c:view3D>
      <c:rotX val="15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Sheet1!#ССЫЛКА!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Lbls>
            <c:numFmt formatCode="0%" sourceLinked="0"/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Sheet1!$A$1:$C$1</c:f>
              <c:strCache>
                <c:ptCount val="3"/>
                <c:pt idx="0">
                  <c:v>высшая </c:v>
                </c:pt>
                <c:pt idx="1">
                  <c:v>первая</c:v>
                </c:pt>
                <c:pt idx="2">
                  <c:v>не аттестованы</c:v>
                </c:pt>
              </c:strCache>
            </c:strRef>
          </c:cat>
          <c:val>
            <c:numRef>
              <c:f>Sheet1!$A$2:$C$2</c:f>
              <c:numCache>
                <c:formatCode>0%</c:formatCode>
                <c:ptCount val="3"/>
                <c:pt idx="0">
                  <c:v>0.31</c:v>
                </c:pt>
                <c:pt idx="1">
                  <c:v>0.5</c:v>
                </c:pt>
                <c:pt idx="2">
                  <c:v>0.19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</c:strCache>
            </c:strRef>
          </c:tx>
          <c:explosion val="25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Lbls>
            <c:numFmt formatCode="0%" sourceLinked="0"/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Sheet1!$A$1:$C$1</c:f>
              <c:strCache>
                <c:ptCount val="3"/>
                <c:pt idx="0">
                  <c:v>высшая </c:v>
                </c:pt>
                <c:pt idx="1">
                  <c:v>первая</c:v>
                </c:pt>
                <c:pt idx="2">
                  <c:v>не аттестованы</c:v>
                </c:pt>
              </c:strCache>
            </c:strRef>
          </c:cat>
          <c:val>
            <c:numRef>
              <c:f>Sheet1!$B$3:$E$3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t"/>
      <c:legendEntry>
        <c:idx val="3"/>
        <c:delete val="1"/>
      </c:legendEntry>
      <c:layout>
        <c:manualLayout>
          <c:xMode val="edge"/>
          <c:yMode val="edge"/>
          <c:x val="4.1462147952576224E-2"/>
          <c:y val="0.16920895678140252"/>
          <c:w val="0.88540733236568292"/>
          <c:h val="0.21373699589005907"/>
        </c:manualLayout>
      </c:layout>
      <c:overlay val="0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2025год</a:t>
            </a:r>
            <a:endParaRPr lang="en-US" dirty="0"/>
          </a:p>
        </c:rich>
      </c:tx>
      <c:overlay val="0"/>
    </c:title>
    <c:autoTitleDeleted val="0"/>
    <c:view3D>
      <c:rotX val="15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Sheet1!#ССЫЛКА!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Lbls>
            <c:numFmt formatCode="0%" sourceLinked="0"/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Sheet1!$A$1:$C$1</c:f>
              <c:strCache>
                <c:ptCount val="3"/>
                <c:pt idx="0">
                  <c:v>высшая </c:v>
                </c:pt>
                <c:pt idx="1">
                  <c:v>первая</c:v>
                </c:pt>
                <c:pt idx="2">
                  <c:v>не аттестованы</c:v>
                </c:pt>
              </c:strCache>
            </c:strRef>
          </c:cat>
          <c:val>
            <c:numRef>
              <c:f>Sheet1!$A$2:$C$2</c:f>
              <c:numCache>
                <c:formatCode>0%</c:formatCode>
                <c:ptCount val="3"/>
                <c:pt idx="0">
                  <c:v>0.27</c:v>
                </c:pt>
                <c:pt idx="1">
                  <c:v>0.42</c:v>
                </c:pt>
                <c:pt idx="2">
                  <c:v>0.31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</c:strCache>
            </c:strRef>
          </c:tx>
          <c:explosion val="25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Lbls>
            <c:numFmt formatCode="0%" sourceLinked="0"/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Sheet1!$A$1:$C$1</c:f>
              <c:strCache>
                <c:ptCount val="3"/>
                <c:pt idx="0">
                  <c:v>высшая </c:v>
                </c:pt>
                <c:pt idx="1">
                  <c:v>первая</c:v>
                </c:pt>
                <c:pt idx="2">
                  <c:v>не аттестованы</c:v>
                </c:pt>
              </c:strCache>
            </c:strRef>
          </c:cat>
          <c:val>
            <c:numRef>
              <c:f>Sheet1!$B$3:$E$3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t"/>
      <c:legendEntry>
        <c:idx val="3"/>
        <c:delete val="1"/>
      </c:legendEntry>
      <c:layout>
        <c:manualLayout>
          <c:xMode val="edge"/>
          <c:yMode val="edge"/>
          <c:x val="4.1462147952576224E-2"/>
          <c:y val="0.16920895678140252"/>
          <c:w val="0.88540733236568292"/>
          <c:h val="0.21373699589005907"/>
        </c:manualLayout>
      </c:layout>
      <c:overlay val="0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effectLst/>
              </a:defRPr>
            </a:lvl1pPr>
          </a:lstStyle>
          <a:p>
            <a:endParaRPr lang="ru-RU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ffectLst/>
              </a:defRPr>
            </a:lvl1pPr>
          </a:lstStyle>
          <a:p>
            <a:endParaRPr lang="ru-RU"/>
          </a:p>
        </p:txBody>
      </p:sp>
      <p:sp>
        <p:nvSpPr>
          <p:cNvPr id="7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effectLst/>
              </a:defRPr>
            </a:lvl1pPr>
          </a:lstStyle>
          <a:p>
            <a:endParaRPr lang="ru-RU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/>
              </a:defRPr>
            </a:lvl1pPr>
          </a:lstStyle>
          <a:p>
            <a:fld id="{28782251-D1BC-4B46-B08B-189B8B01D588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84910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5EE39A-C59F-4AF1-8D94-9736F8EA35F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DC212A-9A09-4415-AD8F-D0AFC607089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4A94E2-C291-4AB3-A6D0-52878A26FCE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8B0A91-0346-44FA-BE98-B21D5ED31DB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A4DE07-6115-495F-93B4-F86A0A79EB3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F88776-26C6-4E17-A171-B9FD67C8BC7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CBC0E2-B149-42B7-BE0A-74A1E87598A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4A5F8B-BA15-4BB0-AE7D-3281E641522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BA37EA-54B5-45AA-89D4-8CCA29733AF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0D806A-44D4-48B7-AA24-02F7904DEA2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E85E1D-ACC6-42D4-8D8C-72AF3AAECBC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8E27D8B6-F080-474A-B83D-1101B9A81F7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effectLst/>
              </a:defRPr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/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/>
              </a:defRPr>
            </a:lvl1pPr>
          </a:lstStyle>
          <a:p>
            <a:fld id="{408018D5-CA71-4461-BE7D-D5DDDDD58562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image" Target="../media/image6.png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jpeg"/><Relationship Id="rId18" Type="http://schemas.openxmlformats.org/officeDocument/2006/relationships/image" Target="../media/image25.jpeg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28.jpeg"/><Relationship Id="rId7" Type="http://schemas.openxmlformats.org/officeDocument/2006/relationships/image" Target="../media/image14.png"/><Relationship Id="rId12" Type="http://schemas.openxmlformats.org/officeDocument/2006/relationships/image" Target="../media/image19.jpeg"/><Relationship Id="rId17" Type="http://schemas.openxmlformats.org/officeDocument/2006/relationships/image" Target="../media/image24.jpeg"/><Relationship Id="rId2" Type="http://schemas.openxmlformats.org/officeDocument/2006/relationships/audio" Target="../media/media3.wma"/><Relationship Id="rId16" Type="http://schemas.openxmlformats.org/officeDocument/2006/relationships/image" Target="../media/image23.jpeg"/><Relationship Id="rId20" Type="http://schemas.openxmlformats.org/officeDocument/2006/relationships/image" Target="../media/image27.jpeg"/><Relationship Id="rId1" Type="http://schemas.microsoft.com/office/2007/relationships/media" Target="../media/media3.wma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5" Type="http://schemas.openxmlformats.org/officeDocument/2006/relationships/image" Target="../media/image22.jpeg"/><Relationship Id="rId23" Type="http://schemas.openxmlformats.org/officeDocument/2006/relationships/image" Target="../media/image30.png"/><Relationship Id="rId10" Type="http://schemas.openxmlformats.org/officeDocument/2006/relationships/image" Target="../media/image17.jpeg"/><Relationship Id="rId19" Type="http://schemas.openxmlformats.org/officeDocument/2006/relationships/image" Target="../media/image26.jpeg"/><Relationship Id="rId4" Type="http://schemas.openxmlformats.org/officeDocument/2006/relationships/image" Target="../media/image4.jpeg"/><Relationship Id="rId9" Type="http://schemas.openxmlformats.org/officeDocument/2006/relationships/image" Target="../media/image16.jpeg"/><Relationship Id="rId14" Type="http://schemas.openxmlformats.org/officeDocument/2006/relationships/image" Target="../media/image21.jpeg"/><Relationship Id="rId22" Type="http://schemas.openxmlformats.org/officeDocument/2006/relationships/image" Target="../media/image2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13" Type="http://schemas.openxmlformats.org/officeDocument/2006/relationships/image" Target="../media/image3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3.jpeg"/><Relationship Id="rId12" Type="http://schemas.microsoft.com/office/2007/relationships/hdphoto" Target="../media/hdphoto1.wdp"/><Relationship Id="rId2" Type="http://schemas.openxmlformats.org/officeDocument/2006/relationships/audio" Target="../media/media4.wma"/><Relationship Id="rId1" Type="http://schemas.microsoft.com/office/2007/relationships/media" Target="../media/media4.wma"/><Relationship Id="rId6" Type="http://schemas.openxmlformats.org/officeDocument/2006/relationships/image" Target="../media/image32.jpeg"/><Relationship Id="rId11" Type="http://schemas.openxmlformats.org/officeDocument/2006/relationships/image" Target="../media/image37.png"/><Relationship Id="rId5" Type="http://schemas.openxmlformats.org/officeDocument/2006/relationships/image" Target="../media/image31.jpeg"/><Relationship Id="rId10" Type="http://schemas.openxmlformats.org/officeDocument/2006/relationships/image" Target="../media/image36.png"/><Relationship Id="rId4" Type="http://schemas.openxmlformats.org/officeDocument/2006/relationships/image" Target="../media/image4.jpeg"/><Relationship Id="rId9" Type="http://schemas.openxmlformats.org/officeDocument/2006/relationships/image" Target="../media/image3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7" Type="http://schemas.openxmlformats.org/officeDocument/2006/relationships/image" Target="../media/image44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gif"/><Relationship Id="rId5" Type="http://schemas.openxmlformats.org/officeDocument/2006/relationships/image" Target="../media/image42.gif"/><Relationship Id="rId4" Type="http://schemas.openxmlformats.org/officeDocument/2006/relationships/image" Target="../media/image41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2.gif"/><Relationship Id="rId5" Type="http://schemas.openxmlformats.org/officeDocument/2006/relationships/image" Target="../media/image51.emf"/><Relationship Id="rId4" Type="http://schemas.openxmlformats.org/officeDocument/2006/relationships/oleObject" Target="../embeddings/oleObject1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4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2" Type="http://schemas.openxmlformats.org/officeDocument/2006/relationships/hyperlink" Target="&#1089;&#1089;&#1099;&#1083;&#1082;&#1080;/&#1084;&#1103;&#1095;.pptx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eg"/><Relationship Id="rId13" Type="http://schemas.openxmlformats.org/officeDocument/2006/relationships/image" Target="../media/image67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1.jpeg"/><Relationship Id="rId12" Type="http://schemas.openxmlformats.org/officeDocument/2006/relationships/image" Target="../media/image66.jpeg"/><Relationship Id="rId2" Type="http://schemas.openxmlformats.org/officeDocument/2006/relationships/audio" Target="../media/media5.wma"/><Relationship Id="rId16" Type="http://schemas.openxmlformats.org/officeDocument/2006/relationships/image" Target="../media/image70.jpeg"/><Relationship Id="rId1" Type="http://schemas.microsoft.com/office/2007/relationships/media" Target="../media/media5.wma"/><Relationship Id="rId6" Type="http://schemas.openxmlformats.org/officeDocument/2006/relationships/image" Target="../media/image60.jpg"/><Relationship Id="rId11" Type="http://schemas.openxmlformats.org/officeDocument/2006/relationships/image" Target="../media/image65.jpeg"/><Relationship Id="rId5" Type="http://schemas.openxmlformats.org/officeDocument/2006/relationships/image" Target="../media/image38.png"/><Relationship Id="rId15" Type="http://schemas.openxmlformats.org/officeDocument/2006/relationships/image" Target="../media/image69.jpeg"/><Relationship Id="rId10" Type="http://schemas.openxmlformats.org/officeDocument/2006/relationships/image" Target="../media/image64.jpeg"/><Relationship Id="rId4" Type="http://schemas.openxmlformats.org/officeDocument/2006/relationships/image" Target="../media/image4.jpeg"/><Relationship Id="rId9" Type="http://schemas.openxmlformats.org/officeDocument/2006/relationships/image" Target="../media/image63.jpeg"/><Relationship Id="rId14" Type="http://schemas.openxmlformats.org/officeDocument/2006/relationships/image" Target="../media/image68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jpeg"/><Relationship Id="rId13" Type="http://schemas.openxmlformats.org/officeDocument/2006/relationships/image" Target="../media/image81.jpeg"/><Relationship Id="rId3" Type="http://schemas.openxmlformats.org/officeDocument/2006/relationships/image" Target="../media/image71.jpeg"/><Relationship Id="rId7" Type="http://schemas.openxmlformats.org/officeDocument/2006/relationships/image" Target="../media/image75.jpeg"/><Relationship Id="rId12" Type="http://schemas.openxmlformats.org/officeDocument/2006/relationships/image" Target="../media/image8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jpeg"/><Relationship Id="rId11" Type="http://schemas.openxmlformats.org/officeDocument/2006/relationships/image" Target="../media/image79.jpeg"/><Relationship Id="rId5" Type="http://schemas.openxmlformats.org/officeDocument/2006/relationships/image" Target="../media/image73.jpeg"/><Relationship Id="rId15" Type="http://schemas.openxmlformats.org/officeDocument/2006/relationships/image" Target="../media/image83.jpeg"/><Relationship Id="rId10" Type="http://schemas.openxmlformats.org/officeDocument/2006/relationships/image" Target="../media/image78.jpg"/><Relationship Id="rId4" Type="http://schemas.openxmlformats.org/officeDocument/2006/relationships/image" Target="../media/image72.jpeg"/><Relationship Id="rId9" Type="http://schemas.openxmlformats.org/officeDocument/2006/relationships/image" Target="../media/image77.jpeg"/><Relationship Id="rId14" Type="http://schemas.openxmlformats.org/officeDocument/2006/relationships/image" Target="../media/image82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6.jpeg"/><Relationship Id="rId12" Type="http://schemas.openxmlformats.org/officeDocument/2006/relationships/image" Target="../media/image91.png"/><Relationship Id="rId2" Type="http://schemas.openxmlformats.org/officeDocument/2006/relationships/audio" Target="../media/media6.wma"/><Relationship Id="rId1" Type="http://schemas.microsoft.com/office/2007/relationships/media" Target="../media/media6.wma"/><Relationship Id="rId6" Type="http://schemas.openxmlformats.org/officeDocument/2006/relationships/image" Target="../media/image85.jpeg"/><Relationship Id="rId11" Type="http://schemas.openxmlformats.org/officeDocument/2006/relationships/image" Target="../media/image90.jpeg"/><Relationship Id="rId5" Type="http://schemas.openxmlformats.org/officeDocument/2006/relationships/image" Target="../media/image84.jpeg"/><Relationship Id="rId10" Type="http://schemas.openxmlformats.org/officeDocument/2006/relationships/image" Target="../media/image89.jpeg"/><Relationship Id="rId4" Type="http://schemas.openxmlformats.org/officeDocument/2006/relationships/image" Target="../media/image4.jpeg"/><Relationship Id="rId9" Type="http://schemas.openxmlformats.org/officeDocument/2006/relationships/image" Target="../media/image88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wma"/><Relationship Id="rId1" Type="http://schemas.microsoft.com/office/2007/relationships/media" Target="../media/media7.wma"/><Relationship Id="rId6" Type="http://schemas.openxmlformats.org/officeDocument/2006/relationships/image" Target="../media/image93.png"/><Relationship Id="rId5" Type="http://schemas.openxmlformats.org/officeDocument/2006/relationships/image" Target="../media/image92.gif"/><Relationship Id="rId4" Type="http://schemas.openxmlformats.org/officeDocument/2006/relationships/image" Target="../media/image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smile0000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-152400" y="2481263"/>
            <a:ext cx="9450388" cy="435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endParaRPr lang="ru-RU" sz="4000" b="1" u="sng" dirty="0">
              <a:solidFill>
                <a:srgbClr val="FFFF00"/>
              </a:solidFill>
              <a:effectLst/>
            </a:endParaRPr>
          </a:p>
          <a:p>
            <a:pPr algn="ctr"/>
            <a:endParaRPr lang="ru-RU" sz="4000" b="1" u="sng" dirty="0">
              <a:solidFill>
                <a:srgbClr val="FFFF00"/>
              </a:solidFill>
              <a:effectLst/>
            </a:endParaRPr>
          </a:p>
          <a:p>
            <a:pPr algn="ctr"/>
            <a:endParaRPr lang="ru-RU" sz="4000" b="1" u="sng" dirty="0">
              <a:solidFill>
                <a:srgbClr val="FFFF00"/>
              </a:solidFill>
              <a:effectLst/>
            </a:endParaRPr>
          </a:p>
          <a:p>
            <a:pPr algn="ctr"/>
            <a:endParaRPr lang="ru-RU" sz="4000" b="1" u="sng" dirty="0">
              <a:solidFill>
                <a:srgbClr val="FFFF00"/>
              </a:solidFill>
              <a:effectLst/>
            </a:endParaRPr>
          </a:p>
          <a:p>
            <a:pPr algn="ctr"/>
            <a:r>
              <a:rPr lang="ru-RU" sz="4000" b="1" u="sng" dirty="0">
                <a:solidFill>
                  <a:srgbClr val="FFFF00"/>
                </a:solidFill>
                <a:effectLst/>
              </a:rPr>
              <a:t>Успехи и достижения педагогического коллектива  за прошедший учебный год</a:t>
            </a:r>
            <a:endParaRPr lang="ru-RU" dirty="0">
              <a:solidFill>
                <a:srgbClr val="FFFF00"/>
              </a:solidFill>
              <a:effectLst/>
            </a:endParaRPr>
          </a:p>
        </p:txBody>
      </p:sp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>
            <a:off x="574675" y="1268413"/>
            <a:ext cx="8569325" cy="4291012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ru-RU" sz="3600" kern="10" dirty="0">
                <a:ln w="3810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66FF"/>
                </a:solidFill>
                <a:effectLst/>
                <a:latin typeface="Arial Black"/>
              </a:rPr>
              <a:t>Ярмарка     тщеславия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EBBE491D-8004-439D-30D3-60BFABD281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5" t="2536" r="9317" b="8383"/>
          <a:stretch/>
        </p:blipFill>
        <p:spPr>
          <a:xfrm>
            <a:off x="420687" y="159090"/>
            <a:ext cx="2927177" cy="2958172"/>
          </a:xfrm>
          <a:prstGeom prst="ellipse">
            <a:avLst/>
          </a:prstGeom>
        </p:spPr>
      </p:pic>
      <p:pic>
        <p:nvPicPr>
          <p:cNvPr id="2" name="Песни про детский сад - Маленькая страна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659715" y="1638176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0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262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67925" showWhenStopped="0">
                <p:cTn id="1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53" grpId="0"/>
      <p:bldP spid="205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010" name="Picture 2" descr="smile7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21600000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1011" name="WordArt 3"/>
          <p:cNvSpPr>
            <a:spLocks noChangeArrowheads="1" noChangeShapeType="1" noTextEdit="1"/>
          </p:cNvSpPr>
          <p:nvPr/>
        </p:nvSpPr>
        <p:spPr bwMode="auto">
          <a:xfrm>
            <a:off x="2268538" y="1412875"/>
            <a:ext cx="4464050" cy="762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solidFill>
                  <a:srgbClr val="CC99FF"/>
                </a:solidFill>
                <a:effectLst/>
                <a:latin typeface="Impact"/>
              </a:rPr>
              <a:t>( Цифры и факты )</a:t>
            </a:r>
          </a:p>
        </p:txBody>
      </p:sp>
      <p:sp>
        <p:nvSpPr>
          <p:cNvPr id="171013" name="Rectangle 5"/>
          <p:cNvSpPr>
            <a:spLocks noChangeArrowheads="1"/>
          </p:cNvSpPr>
          <p:nvPr/>
        </p:nvSpPr>
        <p:spPr bwMode="auto">
          <a:xfrm>
            <a:off x="150300" y="2157403"/>
            <a:ext cx="5256213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/>
            <a:r>
              <a:rPr lang="ru-RU" sz="2400" b="1" dirty="0">
                <a:solidFill>
                  <a:srgbClr val="FF6699"/>
                </a:solidFill>
                <a:effectLst/>
              </a:rPr>
              <a:t>Детский сад функционирует с </a:t>
            </a:r>
            <a:r>
              <a:rPr lang="ru-RU" sz="2400" b="1" dirty="0" smtClean="0">
                <a:solidFill>
                  <a:srgbClr val="FF6699"/>
                </a:solidFill>
                <a:effectLst/>
              </a:rPr>
              <a:t>1975 </a:t>
            </a:r>
            <a:r>
              <a:rPr lang="ru-RU" sz="2400" b="1" dirty="0">
                <a:solidFill>
                  <a:srgbClr val="FF6699"/>
                </a:solidFill>
                <a:effectLst/>
              </a:rPr>
              <a:t>года.</a:t>
            </a:r>
          </a:p>
          <a:p>
            <a:pPr algn="l"/>
            <a:r>
              <a:rPr lang="ru-RU" sz="2400" b="1" dirty="0">
                <a:solidFill>
                  <a:srgbClr val="FF6699"/>
                </a:solidFill>
                <a:effectLst/>
              </a:rPr>
              <a:t>Групп - </a:t>
            </a:r>
            <a:r>
              <a:rPr lang="ru-RU" sz="2400" b="1" dirty="0" smtClean="0">
                <a:solidFill>
                  <a:srgbClr val="FF6699"/>
                </a:solidFill>
                <a:effectLst/>
              </a:rPr>
              <a:t>9</a:t>
            </a:r>
            <a:endParaRPr lang="ru-RU" sz="2400" b="1" dirty="0">
              <a:solidFill>
                <a:srgbClr val="FF6699"/>
              </a:solidFill>
              <a:effectLst/>
            </a:endParaRPr>
          </a:p>
          <a:p>
            <a:pPr algn="l"/>
            <a:r>
              <a:rPr lang="ru-RU" sz="2400" b="1" dirty="0">
                <a:solidFill>
                  <a:srgbClr val="FF6699"/>
                </a:solidFill>
                <a:effectLst/>
              </a:rPr>
              <a:t>Воспитанников – </a:t>
            </a:r>
            <a:r>
              <a:rPr lang="ru-RU" sz="2400" b="1" dirty="0" smtClean="0">
                <a:solidFill>
                  <a:srgbClr val="FF6699"/>
                </a:solidFill>
                <a:effectLst/>
              </a:rPr>
              <a:t>148</a:t>
            </a:r>
            <a:endParaRPr lang="ru-RU" sz="2400" b="1" dirty="0">
              <a:solidFill>
                <a:srgbClr val="FF6699"/>
              </a:solidFill>
              <a:effectLst/>
            </a:endParaRPr>
          </a:p>
          <a:p>
            <a:pPr algn="l"/>
            <a:r>
              <a:rPr lang="ru-RU" sz="2400" b="1" dirty="0">
                <a:solidFill>
                  <a:srgbClr val="FF6699"/>
                </a:solidFill>
                <a:effectLst/>
              </a:rPr>
              <a:t>Сотрудников  - 72</a:t>
            </a:r>
          </a:p>
          <a:p>
            <a:pPr algn="l"/>
            <a:r>
              <a:rPr lang="ru-RU" sz="2400" b="1" dirty="0">
                <a:solidFill>
                  <a:srgbClr val="FF6699"/>
                </a:solidFill>
                <a:effectLst/>
              </a:rPr>
              <a:t>Педагогов – 25</a:t>
            </a:r>
          </a:p>
          <a:p>
            <a:pPr algn="l"/>
            <a:r>
              <a:rPr lang="ru-RU" sz="2400" b="1" dirty="0">
                <a:solidFill>
                  <a:srgbClr val="FF6699"/>
                </a:solidFill>
                <a:effectLst/>
              </a:rPr>
              <a:t>            Заведующий -1</a:t>
            </a:r>
          </a:p>
          <a:p>
            <a:pPr algn="l"/>
            <a:r>
              <a:rPr lang="ru-RU" sz="2400" b="1" dirty="0">
                <a:solidFill>
                  <a:srgbClr val="FF6699"/>
                </a:solidFill>
                <a:effectLst/>
              </a:rPr>
              <a:t>            воспитателей – 18</a:t>
            </a:r>
          </a:p>
          <a:p>
            <a:pPr algn="l"/>
            <a:r>
              <a:rPr lang="ru-RU" sz="2400" b="1" dirty="0">
                <a:solidFill>
                  <a:srgbClr val="FF6699"/>
                </a:solidFill>
                <a:effectLst/>
              </a:rPr>
              <a:t>            специалистов -  7</a:t>
            </a:r>
            <a:r>
              <a:rPr lang="ru-RU" sz="2400" b="1" dirty="0">
                <a:solidFill>
                  <a:srgbClr val="0000FF"/>
                </a:solidFill>
                <a:effectLst/>
              </a:rPr>
              <a:t>  </a:t>
            </a:r>
          </a:p>
        </p:txBody>
      </p:sp>
      <p:sp>
        <p:nvSpPr>
          <p:cNvPr id="171014" name="WordArt 6"/>
          <p:cNvSpPr>
            <a:spLocks noChangeArrowheads="1" noChangeShapeType="1" noTextEdit="1"/>
          </p:cNvSpPr>
          <p:nvPr/>
        </p:nvSpPr>
        <p:spPr bwMode="auto">
          <a:xfrm>
            <a:off x="1258888" y="0"/>
            <a:ext cx="7127875" cy="1524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rgbClr val="00CCFF"/>
                  </a:solidFill>
                  <a:round/>
                  <a:headEnd/>
                  <a:tailEnd/>
                </a:ln>
                <a:solidFill>
                  <a:srgbClr val="CC99FF"/>
                </a:solidFill>
                <a:effectLst/>
                <a:latin typeface="Impact"/>
              </a:rPr>
              <a:t>Статистика</a:t>
            </a:r>
          </a:p>
        </p:txBody>
      </p:sp>
      <p:pic>
        <p:nvPicPr>
          <p:cNvPr id="171018" name="Picture 10" descr="23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0300" y="5568122"/>
            <a:ext cx="1644650" cy="1249362"/>
          </a:xfrm>
          <a:prstGeom prst="rect">
            <a:avLst/>
          </a:prstGeom>
          <a:noFill/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9B020931-D811-E107-BCDB-943C2A24279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718" y="3012308"/>
            <a:ext cx="4781740" cy="3416320"/>
          </a:xfrm>
          <a:prstGeom prst="rect">
            <a:avLst/>
          </a:prstGeom>
        </p:spPr>
      </p:pic>
      <p:pic>
        <p:nvPicPr>
          <p:cNvPr id="2" name="Песни про детский сад - Маленькая страна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01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5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710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1710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1710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71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71013" grpId="0"/>
      <p:bldP spid="1710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034" name="Picture 2" descr="smile7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21600000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2036" name="Rectangle 4"/>
          <p:cNvSpPr>
            <a:spLocks noChangeArrowheads="1"/>
          </p:cNvSpPr>
          <p:nvPr/>
        </p:nvSpPr>
        <p:spPr bwMode="auto">
          <a:xfrm>
            <a:off x="323850" y="656411"/>
            <a:ext cx="7272338" cy="1908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/>
            <a:endParaRPr lang="ru-RU" sz="2000" b="1" dirty="0">
              <a:solidFill>
                <a:srgbClr val="0066CC"/>
              </a:solidFill>
              <a:effectLst/>
            </a:endParaRPr>
          </a:p>
          <a:p>
            <a:pPr algn="l"/>
            <a:r>
              <a:rPr lang="ru-RU" sz="2000" b="1" dirty="0">
                <a:solidFill>
                  <a:srgbClr val="0066CC"/>
                </a:solidFill>
                <a:effectLst/>
              </a:rPr>
              <a:t>                         </a:t>
            </a:r>
          </a:p>
          <a:p>
            <a:pPr algn="l"/>
            <a:r>
              <a:rPr lang="ru-RU" sz="2000" b="1" dirty="0">
                <a:solidFill>
                  <a:srgbClr val="0066CC"/>
                </a:solidFill>
                <a:effectLst/>
              </a:rPr>
              <a:t>                          </a:t>
            </a:r>
          </a:p>
          <a:p>
            <a:pPr algn="l"/>
            <a:r>
              <a:rPr lang="ru-RU" sz="2000" b="1" dirty="0">
                <a:solidFill>
                  <a:srgbClr val="0066CC"/>
                </a:solidFill>
                <a:effectLst/>
              </a:rPr>
              <a:t>                          </a:t>
            </a:r>
            <a:r>
              <a:rPr lang="ru-RU" sz="2000" b="1" dirty="0">
                <a:solidFill>
                  <a:srgbClr val="FF3300"/>
                </a:solidFill>
                <a:effectLst/>
              </a:rPr>
              <a:t>Заведующий МАДОУ </a:t>
            </a:r>
            <a:r>
              <a:rPr lang="ru-RU" sz="2000" b="1" dirty="0" smtClean="0">
                <a:solidFill>
                  <a:srgbClr val="FF3300"/>
                </a:solidFill>
                <a:effectLst/>
              </a:rPr>
              <a:t>д/с </a:t>
            </a:r>
            <a:r>
              <a:rPr lang="ru-RU" sz="2000" b="1" dirty="0">
                <a:solidFill>
                  <a:srgbClr val="FF3300"/>
                </a:solidFill>
                <a:effectLst/>
              </a:rPr>
              <a:t>«Олененок»</a:t>
            </a:r>
          </a:p>
          <a:p>
            <a:pPr algn="ctr"/>
            <a:r>
              <a:rPr lang="ru-RU" sz="2000" b="1" dirty="0">
                <a:solidFill>
                  <a:srgbClr val="FF3300"/>
                </a:solidFill>
                <a:effectLst/>
              </a:rPr>
              <a:t>Руководит ДОУ  с 2023 года</a:t>
            </a:r>
            <a:r>
              <a:rPr lang="ru-RU" dirty="0">
                <a:solidFill>
                  <a:srgbClr val="FF3300"/>
                </a:solidFill>
                <a:effectLst/>
              </a:rPr>
              <a:t>    </a:t>
            </a:r>
          </a:p>
          <a:p>
            <a:pPr algn="l" eaLnBrk="0" hangingPunct="0"/>
            <a:endParaRPr lang="ru-RU" dirty="0">
              <a:solidFill>
                <a:srgbClr val="FF3300"/>
              </a:solidFill>
              <a:effectLst/>
            </a:endParaRPr>
          </a:p>
        </p:txBody>
      </p:sp>
      <p:sp>
        <p:nvSpPr>
          <p:cNvPr id="172037" name="WordArt 5"/>
          <p:cNvSpPr>
            <a:spLocks noChangeArrowheads="1" noChangeShapeType="1" noTextEdit="1"/>
          </p:cNvSpPr>
          <p:nvPr/>
        </p:nvSpPr>
        <p:spPr bwMode="auto">
          <a:xfrm>
            <a:off x="468313" y="188913"/>
            <a:ext cx="8351837" cy="12954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2800" kern="10" dirty="0">
                <a:ln w="9525">
                  <a:solidFill>
                    <a:srgbClr val="0066CC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/>
                <a:latin typeface="Impact"/>
              </a:rPr>
              <a:t>Артеева Юлия Андреевна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63B13BDA-A878-DC78-2BB5-E49CF7B5F43E}"/>
              </a:ext>
            </a:extLst>
          </p:cNvPr>
          <p:cNvSpPr txBox="1"/>
          <p:nvPr/>
        </p:nvSpPr>
        <p:spPr>
          <a:xfrm>
            <a:off x="3440086" y="2753837"/>
            <a:ext cx="5040311" cy="175432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prstMaterial="softEdge"/>
          </a:bodyPr>
          <a:lstStyle/>
          <a:p>
            <a:pPr algn="l"/>
            <a:r>
              <a:rPr lang="ru-RU" b="1" i="0" dirty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  <a:effectLst/>
                <a:latin typeface="LatoWeb"/>
              </a:rPr>
              <a:t>Высшее образование, ГОУ ВПО ХМАО-Югры Сургутский государственный педагогический университет, Менеджер социально-культурной деятельности по специальности "Социально-культурная деятельность", № КВ 62496, 2011 год.</a:t>
            </a:r>
            <a:endParaRPr lang="ru-RU" b="1" dirty="0">
              <a:ln>
                <a:solidFill>
                  <a:srgbClr val="0070C0"/>
                </a:solidFill>
              </a:ln>
              <a:solidFill>
                <a:srgbClr val="0070C0"/>
              </a:solidFill>
              <a:effectLst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8312" y="2564626"/>
            <a:ext cx="2375495" cy="35681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058" name="Picture 2" descr="smile7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21600000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3059" name="Rectangle 3"/>
          <p:cNvSpPr>
            <a:spLocks noChangeArrowheads="1"/>
          </p:cNvSpPr>
          <p:nvPr/>
        </p:nvSpPr>
        <p:spPr bwMode="auto">
          <a:xfrm>
            <a:off x="684213" y="1177955"/>
            <a:ext cx="7775575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>
              <a:tabLst>
                <a:tab pos="457200" algn="l"/>
              </a:tabLst>
            </a:pPr>
            <a:r>
              <a:rPr lang="ru-RU" sz="2400" b="1" i="1" dirty="0">
                <a:solidFill>
                  <a:srgbClr val="0033CC"/>
                </a:solidFill>
                <a:effectLst/>
              </a:rPr>
              <a:t>Создана материально-техническая база,  позволяющая решать поставленные задачи</a:t>
            </a:r>
          </a:p>
          <a:p>
            <a:pPr algn="just">
              <a:buFontTx/>
              <a:buChar char="•"/>
              <a:tabLst>
                <a:tab pos="457200" algn="l"/>
              </a:tabLst>
            </a:pPr>
            <a:r>
              <a:rPr lang="ru-RU" sz="2400" b="1" i="1" dirty="0">
                <a:solidFill>
                  <a:srgbClr val="0033CC"/>
                </a:solidFill>
                <a:effectLst/>
              </a:rPr>
              <a:t>Физкультурный и музыкальный залы.</a:t>
            </a:r>
          </a:p>
          <a:p>
            <a:pPr algn="just">
              <a:buFontTx/>
              <a:buChar char="•"/>
              <a:tabLst>
                <a:tab pos="457200" algn="l"/>
              </a:tabLst>
            </a:pPr>
            <a:r>
              <a:rPr lang="ru-RU" sz="2400" b="1" i="1" dirty="0">
                <a:solidFill>
                  <a:srgbClr val="0033CC"/>
                </a:solidFill>
                <a:effectLst/>
              </a:rPr>
              <a:t>Есть методический кабинет, оснащенный современной  методической литературой, пособиями и периодическими изданиями.</a:t>
            </a:r>
          </a:p>
          <a:p>
            <a:pPr algn="just">
              <a:buFontTx/>
              <a:buChar char="•"/>
              <a:tabLst>
                <a:tab pos="457200" algn="l"/>
              </a:tabLst>
            </a:pPr>
            <a:r>
              <a:rPr lang="ru-RU" sz="2400" b="1" i="1" dirty="0">
                <a:solidFill>
                  <a:srgbClr val="0033CC"/>
                </a:solidFill>
                <a:effectLst/>
              </a:rPr>
              <a:t>В группах создана развивающая среда, предоставляющая ребенку возможность максимально активно проявить себя не только на занятиях, но и в свободной деятельности.</a:t>
            </a:r>
          </a:p>
          <a:p>
            <a:pPr algn="just">
              <a:buFontTx/>
              <a:buChar char="•"/>
              <a:tabLst>
                <a:tab pos="457200" algn="l"/>
              </a:tabLst>
            </a:pPr>
            <a:r>
              <a:rPr lang="ru-RU" sz="2400" b="1" i="1" dirty="0">
                <a:solidFill>
                  <a:srgbClr val="0033CC"/>
                </a:solidFill>
                <a:effectLst/>
              </a:rPr>
              <a:t>Логопедический кабинет и кабинет психолога.</a:t>
            </a:r>
          </a:p>
          <a:p>
            <a:pPr algn="just">
              <a:buFontTx/>
              <a:buChar char="•"/>
              <a:tabLst>
                <a:tab pos="457200" algn="l"/>
              </a:tabLst>
            </a:pPr>
            <a:r>
              <a:rPr lang="ru-RU" sz="2400" b="1" i="1" dirty="0">
                <a:solidFill>
                  <a:srgbClr val="0033CC"/>
                </a:solidFill>
                <a:effectLst/>
              </a:rPr>
              <a:t>Детский сад имеет выход в сеть Интернет.</a:t>
            </a:r>
          </a:p>
        </p:txBody>
      </p:sp>
      <p:pic>
        <p:nvPicPr>
          <p:cNvPr id="173060" name="Picture 7" descr="j0354499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7988" y="5805488"/>
            <a:ext cx="809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8" name="Picture 20" descr="D:\картинки\30000 Clipart Collection (WMF)\STANDARD\STDDIR1\BD05094_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5" y="263525"/>
            <a:ext cx="990600" cy="85014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73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" dur="2500" autoRev="1" fill="hold"/>
                                        <p:tgtEl>
                                          <p:spTgt spid="1730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" dur="2500" autoRev="1" fill="hold"/>
                                        <p:tgtEl>
                                          <p:spTgt spid="1730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" dur="2500" autoRev="1" fill="hold"/>
                                        <p:tgtEl>
                                          <p:spTgt spid="1730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500" autoRev="1" fill="hold"/>
                                        <p:tgtEl>
                                          <p:spTgt spid="1730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 tmFilter="0, 0; .2, .5; .8, .5; 1, 0"/>
                                        <p:tgtEl>
                                          <p:spTgt spid="225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0" autoRev="1" fill="hold"/>
                                        <p:tgtEl>
                                          <p:spTgt spid="225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05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82" name="Picture 2" descr="smile7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21600000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083" name="Rectangle 3"/>
          <p:cNvSpPr>
            <a:spLocks noChangeArrowheads="1"/>
          </p:cNvSpPr>
          <p:nvPr/>
        </p:nvSpPr>
        <p:spPr bwMode="auto">
          <a:xfrm>
            <a:off x="1554035" y="1524000"/>
            <a:ext cx="65532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ru-RU" sz="2000" b="1" i="1" dirty="0">
                <a:solidFill>
                  <a:srgbClr val="CC0066"/>
                </a:solidFill>
                <a:effectLst/>
              </a:rPr>
              <a:t>Старший воспитатель МАДОУ</a:t>
            </a:r>
          </a:p>
          <a:p>
            <a:pPr algn="ctr"/>
            <a:r>
              <a:rPr lang="ru-RU" sz="2000" b="1" i="1" dirty="0">
                <a:solidFill>
                  <a:srgbClr val="CC0066"/>
                </a:solidFill>
                <a:effectLst/>
              </a:rPr>
              <a:t>Работает в ДОУ с 2008 г.</a:t>
            </a:r>
          </a:p>
          <a:p>
            <a:pPr algn="ctr"/>
            <a:r>
              <a:rPr lang="ru-RU" sz="2000" b="1" i="1" dirty="0">
                <a:solidFill>
                  <a:srgbClr val="CC0066"/>
                </a:solidFill>
                <a:effectLst/>
              </a:rPr>
              <a:t>Педагог высшей категории</a:t>
            </a:r>
          </a:p>
          <a:p>
            <a:pPr algn="ctr" eaLnBrk="0" hangingPunct="0"/>
            <a:endParaRPr lang="ru-RU" sz="2400" b="1" i="1" dirty="0">
              <a:solidFill>
                <a:srgbClr val="CC0066"/>
              </a:solidFill>
              <a:effectLst/>
            </a:endParaRPr>
          </a:p>
        </p:txBody>
      </p:sp>
      <p:sp>
        <p:nvSpPr>
          <p:cNvPr id="174084" name="WordArt 4"/>
          <p:cNvSpPr>
            <a:spLocks noChangeArrowheads="1" noChangeShapeType="1" noTextEdit="1"/>
          </p:cNvSpPr>
          <p:nvPr/>
        </p:nvSpPr>
        <p:spPr bwMode="auto">
          <a:xfrm>
            <a:off x="323850" y="0"/>
            <a:ext cx="8532813" cy="1524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kern="10" dirty="0" err="1">
                <a:ln w="9525">
                  <a:solidFill>
                    <a:srgbClr val="FF3399"/>
                  </a:solidFill>
                  <a:round/>
                  <a:headEnd/>
                  <a:tailEnd/>
                </a:ln>
                <a:solidFill>
                  <a:srgbClr val="FF3399"/>
                </a:solidFill>
                <a:effectLst/>
                <a:latin typeface="Impact"/>
              </a:rPr>
              <a:t>Оманова</a:t>
            </a:r>
            <a:r>
              <a:rPr lang="ru-RU" sz="3600" kern="10" dirty="0">
                <a:ln w="9525">
                  <a:solidFill>
                    <a:srgbClr val="FF3399"/>
                  </a:solidFill>
                  <a:round/>
                  <a:headEnd/>
                  <a:tailEnd/>
                </a:ln>
                <a:solidFill>
                  <a:srgbClr val="FF3399"/>
                </a:solidFill>
                <a:effectLst/>
                <a:latin typeface="Impact"/>
              </a:rPr>
              <a:t> Наталья Николаевна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7" t="17273" r="6870"/>
          <a:stretch/>
        </p:blipFill>
        <p:spPr bwMode="auto">
          <a:xfrm flipH="1">
            <a:off x="399134" y="2924944"/>
            <a:ext cx="2309803" cy="30243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dist="35921" dir="2700000" algn="ctr" rotWithShape="0">
              <a:schemeClr val="bg2"/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Прямоугольник 1"/>
          <p:cNvSpPr/>
          <p:nvPr/>
        </p:nvSpPr>
        <p:spPr>
          <a:xfrm>
            <a:off x="3029112" y="2636912"/>
            <a:ext cx="584898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/>
                <a:latin typeface="Times New Roman"/>
              </a:rPr>
              <a:t>Образование: высшее</a:t>
            </a:r>
          </a:p>
          <a:p>
            <a:pPr algn="l"/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/>
                <a:latin typeface="Times New Roman"/>
              </a:rPr>
              <a:t>Санкт-Петербургский государственный университет </a:t>
            </a:r>
            <a:r>
              <a:rPr lang="ru-RU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/>
                <a:latin typeface="Times New Roman"/>
              </a:rPr>
              <a:t>им.А.И.Герцена</a:t>
            </a:r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/>
                <a:latin typeface="Times New Roman"/>
              </a:rPr>
              <a:t>, ИНС</a:t>
            </a:r>
          </a:p>
          <a:p>
            <a:pPr algn="l"/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/>
                <a:latin typeface="Times New Roman"/>
              </a:rPr>
              <a:t>Специальность: "Педагогика и методика начального образования" с дополнительной специальностью "Родной язык и литература"</a:t>
            </a:r>
          </a:p>
          <a:p>
            <a:pPr algn="l"/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/>
                <a:latin typeface="Times New Roman"/>
              </a:rPr>
              <a:t>квалификация: Учитель начальных классов.  Учитель мансийского языка и литературы.</a:t>
            </a:r>
          </a:p>
          <a:p>
            <a:pPr algn="l"/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/>
                <a:latin typeface="Times New Roman"/>
              </a:rPr>
              <a:t>ООО "Инфоурок"</a:t>
            </a:r>
          </a:p>
          <a:p>
            <a:pPr algn="l"/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/>
                <a:latin typeface="Times New Roman"/>
              </a:rPr>
              <a:t>Специальность: Старший воспитатель дошкольной образовательной организации</a:t>
            </a:r>
          </a:p>
          <a:p>
            <a:pPr algn="l"/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/>
                <a:latin typeface="Times New Roman"/>
              </a:rPr>
              <a:t>Стаж педагогической деятельности 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/>
                <a:latin typeface="Times New Roman"/>
              </a:rPr>
              <a:t>17лет</a:t>
            </a:r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/>
              <a:latin typeface="Times New Roman"/>
            </a:endParaRPr>
          </a:p>
          <a:p>
            <a:pPr algn="l"/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/>
                <a:latin typeface="Times New Roman"/>
              </a:rPr>
              <a:t>Высшая квалификационная категория по должности воспитатель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74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8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3" name="Picture 7" descr="smile7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21600000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04" name="WordArt 8"/>
          <p:cNvSpPr>
            <a:spLocks noChangeArrowheads="1" noChangeShapeType="1" noTextEdit="1"/>
          </p:cNvSpPr>
          <p:nvPr/>
        </p:nvSpPr>
        <p:spPr bwMode="auto">
          <a:xfrm>
            <a:off x="539750" y="260350"/>
            <a:ext cx="8166100" cy="1223963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200" kern="10" dirty="0">
                <a:ln w="9525">
                  <a:solidFill>
                    <a:srgbClr val="33CC33"/>
                  </a:solidFill>
                  <a:round/>
                  <a:headEnd/>
                  <a:tailEnd/>
                </a:ln>
                <a:solidFill>
                  <a:srgbClr val="33CC33"/>
                </a:solidFill>
                <a:effectLst/>
                <a:latin typeface="Impact"/>
              </a:rPr>
              <a:t>Педагоги «Олененок</a:t>
            </a:r>
            <a:r>
              <a:rPr lang="ru-RU" sz="3200" kern="10" dirty="0" smtClean="0">
                <a:ln w="9525">
                  <a:solidFill>
                    <a:srgbClr val="33CC33"/>
                  </a:solidFill>
                  <a:round/>
                  <a:headEnd/>
                  <a:tailEnd/>
                </a:ln>
                <a:solidFill>
                  <a:srgbClr val="33CC33"/>
                </a:solidFill>
                <a:effectLst/>
                <a:latin typeface="Impact"/>
              </a:rPr>
              <a:t>». Какие </a:t>
            </a:r>
            <a:r>
              <a:rPr lang="ru-RU" sz="3200" kern="10" dirty="0">
                <a:ln w="9525">
                  <a:solidFill>
                    <a:srgbClr val="33CC33"/>
                  </a:solidFill>
                  <a:round/>
                  <a:headEnd/>
                  <a:tailEnd/>
                </a:ln>
                <a:solidFill>
                  <a:srgbClr val="33CC33"/>
                </a:solidFill>
                <a:effectLst/>
                <a:latin typeface="Impact"/>
              </a:rPr>
              <a:t>они?</a:t>
            </a:r>
          </a:p>
        </p:txBody>
      </p:sp>
      <p:sp>
        <p:nvSpPr>
          <p:cNvPr id="4107" name="Rectangle 11"/>
          <p:cNvSpPr>
            <a:spLocks noChangeArrowheads="1"/>
          </p:cNvSpPr>
          <p:nvPr/>
        </p:nvSpPr>
        <p:spPr bwMode="auto">
          <a:xfrm>
            <a:off x="3166050" y="3252738"/>
            <a:ext cx="2702094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lang="ru-RU" b="1" dirty="0">
                <a:solidFill>
                  <a:srgbClr val="FF3300"/>
                </a:solidFill>
                <a:effectLst/>
              </a:rPr>
              <a:t>Мы все такие  разные,</a:t>
            </a:r>
          </a:p>
          <a:p>
            <a:pPr algn="ctr"/>
            <a:r>
              <a:rPr lang="ru-RU" b="1" dirty="0">
                <a:solidFill>
                  <a:srgbClr val="FF3300"/>
                </a:solidFill>
                <a:effectLst/>
              </a:rPr>
              <a:t>По-разному все названы.</a:t>
            </a:r>
          </a:p>
          <a:p>
            <a:pPr algn="ctr"/>
            <a:r>
              <a:rPr lang="ru-RU" b="1" dirty="0">
                <a:solidFill>
                  <a:srgbClr val="FF3300"/>
                </a:solidFill>
                <a:effectLst/>
              </a:rPr>
              <a:t>И только в одном у нас сходство:</a:t>
            </a:r>
          </a:p>
          <a:p>
            <a:pPr algn="ctr"/>
            <a:r>
              <a:rPr lang="ru-RU" b="1" dirty="0">
                <a:solidFill>
                  <a:srgbClr val="FF3300"/>
                </a:solidFill>
                <a:effectLst/>
              </a:rPr>
              <a:t>Верность работе, души благородство!</a:t>
            </a:r>
          </a:p>
        </p:txBody>
      </p:sp>
      <p:sp>
        <p:nvSpPr>
          <p:cNvPr id="4109" name="Rectangle 13"/>
          <p:cNvSpPr>
            <a:spLocks noChangeArrowheads="1"/>
          </p:cNvSpPr>
          <p:nvPr/>
        </p:nvSpPr>
        <p:spPr bwMode="auto">
          <a:xfrm>
            <a:off x="1606828" y="5750004"/>
            <a:ext cx="5904656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lang="ru-RU" b="1" u="sng" dirty="0" smtClean="0">
                <a:solidFill>
                  <a:srgbClr val="0066CC"/>
                </a:solidFill>
                <a:effectLst/>
              </a:rPr>
              <a:t>Наше </a:t>
            </a:r>
            <a:r>
              <a:rPr lang="ru-RU" b="1" u="sng" dirty="0">
                <a:solidFill>
                  <a:srgbClr val="0066CC"/>
                </a:solidFill>
                <a:effectLst/>
              </a:rPr>
              <a:t>ДОУ – это:</a:t>
            </a:r>
          </a:p>
          <a:p>
            <a:pPr algn="ctr"/>
            <a:r>
              <a:rPr lang="ru-RU" sz="1600" b="1" dirty="0">
                <a:solidFill>
                  <a:srgbClr val="0066CC"/>
                </a:solidFill>
                <a:effectLst/>
              </a:rPr>
              <a:t>Д – добрые, душевные, доброжелательные;</a:t>
            </a:r>
          </a:p>
          <a:p>
            <a:pPr algn="ctr"/>
            <a:r>
              <a:rPr lang="ru-RU" sz="1600" b="1" dirty="0">
                <a:solidFill>
                  <a:srgbClr val="0066CC"/>
                </a:solidFill>
                <a:effectLst/>
              </a:rPr>
              <a:t>     </a:t>
            </a:r>
            <a:r>
              <a:rPr lang="ru-RU" sz="1600" b="1" dirty="0" smtClean="0">
                <a:solidFill>
                  <a:srgbClr val="0066CC"/>
                </a:solidFill>
                <a:effectLst/>
              </a:rPr>
              <a:t>      О </a:t>
            </a:r>
            <a:r>
              <a:rPr lang="ru-RU" sz="1600" b="1" dirty="0">
                <a:solidFill>
                  <a:srgbClr val="0066CC"/>
                </a:solidFill>
                <a:effectLst/>
              </a:rPr>
              <a:t>– общительные, ответственные, обаятельные;</a:t>
            </a:r>
          </a:p>
          <a:p>
            <a:pPr algn="ctr"/>
            <a:r>
              <a:rPr lang="ru-RU" sz="1600" b="1" dirty="0">
                <a:solidFill>
                  <a:srgbClr val="0066CC"/>
                </a:solidFill>
                <a:effectLst/>
              </a:rPr>
              <a:t>У – умные, успешные, увлеченные педагоги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201C7379-01B3-79A9-5A6D-C2CE190F674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0757" y="1475034"/>
            <a:ext cx="930811" cy="13981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3DF432E6-B9BC-9983-FF2A-1D48747F1B7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53292" y="1475034"/>
            <a:ext cx="972916" cy="14614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3074" name="Picture 2" descr="C:\Users\User\Desktop\Кустышева ЛГ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19"/>
          <a:stretch/>
        </p:blipFill>
        <p:spPr bwMode="auto">
          <a:xfrm>
            <a:off x="6947528" y="4924269"/>
            <a:ext cx="1012746" cy="13797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/>
        </p:spPr>
      </p:pic>
      <p:pic>
        <p:nvPicPr>
          <p:cNvPr id="22" name="Рисунок 21">
            <a:extLst>
              <a:ext uri="{FF2B5EF4-FFF2-40B4-BE49-F238E27FC236}">
                <a16:creationId xmlns="" xmlns:a16="http://schemas.microsoft.com/office/drawing/2014/main" id="{6B45013E-9111-C5A1-C930-997231BFA87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875" y="1619568"/>
            <a:ext cx="930810" cy="13981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24" name="Рисунок 23">
            <a:extLst>
              <a:ext uri="{FF2B5EF4-FFF2-40B4-BE49-F238E27FC236}">
                <a16:creationId xmlns="" xmlns:a16="http://schemas.microsoft.com/office/drawing/2014/main" id="{7F7D7A9F-E16B-36C4-8787-62F995AA7C7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794" y="1624986"/>
            <a:ext cx="930809" cy="13981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28" name="Рисунок 27">
            <a:extLst>
              <a:ext uri="{FF2B5EF4-FFF2-40B4-BE49-F238E27FC236}">
                <a16:creationId xmlns="" xmlns:a16="http://schemas.microsoft.com/office/drawing/2014/main" id="{3ED41EF0-92FA-D1B3-49E2-E75D0971022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6209" y="3195307"/>
            <a:ext cx="986684" cy="14820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30" name="Рисунок 29">
            <a:extLst>
              <a:ext uri="{FF2B5EF4-FFF2-40B4-BE49-F238E27FC236}">
                <a16:creationId xmlns="" xmlns:a16="http://schemas.microsoft.com/office/drawing/2014/main" id="{2CC87C2D-055B-1980-0651-74EDD0CC1F53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2621" y="1797152"/>
            <a:ext cx="930810" cy="13981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32" name="Рисунок 31">
            <a:extLst>
              <a:ext uri="{FF2B5EF4-FFF2-40B4-BE49-F238E27FC236}">
                <a16:creationId xmlns="" xmlns:a16="http://schemas.microsoft.com/office/drawing/2014/main" id="{13762819-A7AD-3968-2366-E2A89C032968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53429" y="1762871"/>
            <a:ext cx="930810" cy="13981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34" name="Рисунок 33">
            <a:extLst>
              <a:ext uri="{FF2B5EF4-FFF2-40B4-BE49-F238E27FC236}">
                <a16:creationId xmlns="" xmlns:a16="http://schemas.microsoft.com/office/drawing/2014/main" id="{D9E82A90-E0B1-15CF-2C17-08773685A8D8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8690" y="1781087"/>
            <a:ext cx="952200" cy="14302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36" name="Рисунок 35">
            <a:extLst>
              <a:ext uri="{FF2B5EF4-FFF2-40B4-BE49-F238E27FC236}">
                <a16:creationId xmlns="" xmlns:a16="http://schemas.microsoft.com/office/drawing/2014/main" id="{77CE37C9-6AB5-5986-83C9-1D8D52D751E8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800" y="3337388"/>
            <a:ext cx="986684" cy="14820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38" name="Рисунок 37">
            <a:extLst>
              <a:ext uri="{FF2B5EF4-FFF2-40B4-BE49-F238E27FC236}">
                <a16:creationId xmlns="" xmlns:a16="http://schemas.microsoft.com/office/drawing/2014/main" id="{A20C5F9D-11F7-9FF0-336A-F310CF33866B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13486" y="3365043"/>
            <a:ext cx="986685" cy="14820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59" y="3477815"/>
            <a:ext cx="935369" cy="14050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135804" y="3477815"/>
            <a:ext cx="935368" cy="14050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427549" y="1762872"/>
            <a:ext cx="964270" cy="1448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7705" y="4847127"/>
            <a:ext cx="1033595" cy="15526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6209" y="4836589"/>
            <a:ext cx="976860" cy="14674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7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7761" y="3161027"/>
            <a:ext cx="1009446" cy="15163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Users\User\Desktop\Вокуева МА.jpg"/>
          <p:cNvPicPr>
            <a:picLocks noChangeAspect="1" noChangeArrowheads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53" t="4075" r="24464" b="26734"/>
          <a:stretch/>
        </p:blipFill>
        <p:spPr bwMode="auto">
          <a:xfrm flipH="1">
            <a:off x="1184255" y="4991053"/>
            <a:ext cx="951549" cy="13260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/>
        </p:spPr>
      </p:pic>
      <p:pic>
        <p:nvPicPr>
          <p:cNvPr id="4" name="vospitatel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3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3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3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15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4097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4104" grpId="0"/>
      <p:bldP spid="4107" grpId="0"/>
      <p:bldP spid="410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106" name="Picture 2" descr="smile7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21600000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5107" name="WordArt 3"/>
          <p:cNvSpPr>
            <a:spLocks noChangeArrowheads="1" noChangeShapeType="1" noTextEdit="1"/>
          </p:cNvSpPr>
          <p:nvPr/>
        </p:nvSpPr>
        <p:spPr bwMode="auto">
          <a:xfrm>
            <a:off x="539750" y="260350"/>
            <a:ext cx="8166100" cy="1223963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200" kern="10" dirty="0">
                <a:ln w="9525">
                  <a:solidFill>
                    <a:srgbClr val="33CC33"/>
                  </a:solidFill>
                  <a:round/>
                  <a:headEnd/>
                  <a:tailEnd/>
                </a:ln>
                <a:solidFill>
                  <a:srgbClr val="FF66CC"/>
                </a:solidFill>
                <a:effectLst/>
                <a:latin typeface="Impact"/>
              </a:rPr>
              <a:t>Наши специалисты</a:t>
            </a:r>
          </a:p>
        </p:txBody>
      </p:sp>
      <p:sp>
        <p:nvSpPr>
          <p:cNvPr id="175113" name="Rectangle 9"/>
          <p:cNvSpPr>
            <a:spLocks noChangeArrowheads="1"/>
          </p:cNvSpPr>
          <p:nvPr/>
        </p:nvSpPr>
        <p:spPr bwMode="auto">
          <a:xfrm>
            <a:off x="323528" y="2818241"/>
            <a:ext cx="23027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lang="ru-RU" sz="16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Архипова Г.В.</a:t>
            </a:r>
          </a:p>
          <a:p>
            <a:pPr algn="ctr"/>
            <a:r>
              <a:rPr lang="ru-RU" sz="12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Музыкальный руководитель</a:t>
            </a:r>
          </a:p>
        </p:txBody>
      </p:sp>
      <p:sp>
        <p:nvSpPr>
          <p:cNvPr id="175114" name="Rectangle 10"/>
          <p:cNvSpPr>
            <a:spLocks noChangeArrowheads="1"/>
          </p:cNvSpPr>
          <p:nvPr/>
        </p:nvSpPr>
        <p:spPr bwMode="auto">
          <a:xfrm>
            <a:off x="6011861" y="2818241"/>
            <a:ext cx="26304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ru-RU" sz="1600" b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Ельпина</a:t>
            </a:r>
            <a:r>
              <a:rPr lang="ru-RU" sz="16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А.Г.</a:t>
            </a:r>
          </a:p>
          <a:p>
            <a:pPr algn="ctr"/>
            <a:r>
              <a:rPr lang="ru-RU" sz="12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Педагог - психолог</a:t>
            </a:r>
          </a:p>
        </p:txBody>
      </p:sp>
      <p:sp>
        <p:nvSpPr>
          <p:cNvPr id="175115" name="Rectangle 11"/>
          <p:cNvSpPr>
            <a:spLocks noChangeArrowheads="1"/>
          </p:cNvSpPr>
          <p:nvPr/>
        </p:nvSpPr>
        <p:spPr bwMode="auto">
          <a:xfrm>
            <a:off x="3397337" y="4869160"/>
            <a:ext cx="21240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ru-RU" sz="1600" b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Ерошевич</a:t>
            </a:r>
            <a:r>
              <a:rPr lang="ru-RU" sz="16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Н.Ю.</a:t>
            </a:r>
          </a:p>
          <a:p>
            <a:pPr algn="ctr"/>
            <a:r>
              <a:rPr lang="ru-RU" sz="12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Учитель-Логопед</a:t>
            </a:r>
          </a:p>
        </p:txBody>
      </p:sp>
      <p:sp>
        <p:nvSpPr>
          <p:cNvPr id="175116" name="Rectangle 12"/>
          <p:cNvSpPr>
            <a:spLocks noChangeArrowheads="1"/>
          </p:cNvSpPr>
          <p:nvPr/>
        </p:nvSpPr>
        <p:spPr bwMode="auto">
          <a:xfrm rot="20240342">
            <a:off x="430016" y="4808820"/>
            <a:ext cx="237916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lang="ru-RU" sz="16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Керцер М.В.</a:t>
            </a:r>
          </a:p>
          <a:p>
            <a:pPr algn="ctr"/>
            <a:r>
              <a:rPr lang="ru-RU" sz="12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Педагог ДО</a:t>
            </a:r>
          </a:p>
        </p:txBody>
      </p:sp>
      <p:sp>
        <p:nvSpPr>
          <p:cNvPr id="175117" name="Rectangle 13"/>
          <p:cNvSpPr>
            <a:spLocks noChangeArrowheads="1"/>
          </p:cNvSpPr>
          <p:nvPr/>
        </p:nvSpPr>
        <p:spPr bwMode="auto">
          <a:xfrm rot="770038">
            <a:off x="6223769" y="4541223"/>
            <a:ext cx="271456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lang="ru-RU" sz="1600" b="1" dirty="0">
                <a:effectLst/>
              </a:rPr>
              <a:t>Рочева Г.В.</a:t>
            </a:r>
          </a:p>
          <a:p>
            <a:pPr algn="ctr"/>
            <a:r>
              <a:rPr lang="ru-RU" sz="12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Инструктор по физической культуре</a:t>
            </a:r>
          </a:p>
        </p:txBody>
      </p:sp>
      <p:sp>
        <p:nvSpPr>
          <p:cNvPr id="175118" name="Rectangle 14"/>
          <p:cNvSpPr>
            <a:spLocks noChangeArrowheads="1"/>
          </p:cNvSpPr>
          <p:nvPr/>
        </p:nvSpPr>
        <p:spPr bwMode="auto">
          <a:xfrm>
            <a:off x="2843213" y="1341438"/>
            <a:ext cx="3384550" cy="201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ru-RU" b="1" dirty="0">
                <a:solidFill>
                  <a:schemeClr val="accent2"/>
                </a:solidFill>
                <a:effectLst/>
              </a:rPr>
              <a:t>На свете есть много различных профессий,</a:t>
            </a:r>
          </a:p>
          <a:p>
            <a:pPr algn="ctr"/>
            <a:r>
              <a:rPr lang="ru-RU" b="1" dirty="0">
                <a:solidFill>
                  <a:schemeClr val="accent2"/>
                </a:solidFill>
                <a:effectLst/>
              </a:rPr>
              <a:t>И в каждой есть прелесть своя.</a:t>
            </a:r>
          </a:p>
          <a:p>
            <a:pPr algn="ctr"/>
            <a:r>
              <a:rPr lang="ru-RU" b="1" dirty="0">
                <a:solidFill>
                  <a:schemeClr val="accent2"/>
                </a:solidFill>
                <a:effectLst/>
              </a:rPr>
              <a:t>Но нет благородней, нужней и чудесней</a:t>
            </a:r>
          </a:p>
          <a:p>
            <a:pPr algn="ctr"/>
            <a:r>
              <a:rPr lang="ru-RU" b="1" dirty="0">
                <a:solidFill>
                  <a:schemeClr val="accent2"/>
                </a:solidFill>
                <a:effectLst/>
              </a:rPr>
              <a:t>Чем та, кем работаю  Я!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8CB0013A-FDE6-7BE2-0755-5A0051DF38B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4155" y="1341438"/>
            <a:ext cx="958328" cy="14394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8D749249-2190-886D-4868-BF962024F4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5523" y="3397469"/>
            <a:ext cx="1027705" cy="15437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2" name="Прямоугольник 1"/>
          <p:cNvSpPr/>
          <p:nvPr/>
        </p:nvSpPr>
        <p:spPr>
          <a:xfrm>
            <a:off x="1915220" y="6304002"/>
            <a:ext cx="208823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Качанова А.А.</a:t>
            </a:r>
            <a:endParaRPr lang="ru-RU" sz="16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/>
            <a:r>
              <a:rPr lang="ru-RU" sz="14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тьютор</a:t>
            </a:r>
            <a:endParaRPr lang="ru-RU" sz="14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21412" y="6304003"/>
            <a:ext cx="222484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Квашнина С.М.</a:t>
            </a:r>
            <a:endParaRPr lang="ru-RU" sz="16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/>
            <a:r>
              <a:rPr lang="ru-RU" sz="1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дефектолог</a:t>
            </a:r>
            <a:endParaRPr lang="ru-RU" sz="14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77CE37C9-6AB5-5986-83C9-1D8D52D751E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9539" y="4927647"/>
            <a:ext cx="959197" cy="14407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3074" name="Picture 2" descr="D:\2023-2024 учебный год\Фото сотрудников ДОУ\1 2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486039" y="5135503"/>
            <a:ext cx="844992" cy="1269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17530">
            <a:off x="663050" y="3439812"/>
            <a:ext cx="952413" cy="14306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Рисунок 16"/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28" r="9228"/>
          <a:stretch/>
        </p:blipFill>
        <p:spPr bwMode="auto">
          <a:xfrm>
            <a:off x="856522" y="1348353"/>
            <a:ext cx="1080587" cy="14768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2" descr="C:\Users\User\Desktop\Рочева ГВ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80570">
            <a:off x="7378373" y="3439049"/>
            <a:ext cx="776136" cy="11874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/>
        </p:spPr>
      </p:pic>
      <p:pic>
        <p:nvPicPr>
          <p:cNvPr id="8" name="vospitatel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75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175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175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175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175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175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5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5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5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4109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175107" grpId="0"/>
      <p:bldP spid="175113" grpId="0"/>
      <p:bldP spid="175114" grpId="0"/>
      <p:bldP spid="175115" grpId="0"/>
      <p:bldP spid="175116" grpId="0"/>
      <p:bldP spid="175117" grpId="0"/>
      <p:bldP spid="1751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130" name="Picture 2" descr="smile7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21600000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6131" name="WordArt 3"/>
          <p:cNvSpPr>
            <a:spLocks noChangeArrowheads="1" noChangeShapeType="1" noTextEdit="1"/>
          </p:cNvSpPr>
          <p:nvPr/>
        </p:nvSpPr>
        <p:spPr bwMode="auto">
          <a:xfrm>
            <a:off x="323850" y="260350"/>
            <a:ext cx="8532813" cy="1524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CCFF"/>
                  </a:solidFill>
                  <a:round/>
                  <a:headEnd/>
                  <a:tailEnd/>
                </a:ln>
                <a:solidFill>
                  <a:srgbClr val="993366"/>
                </a:solidFill>
                <a:effectLst/>
                <a:latin typeface="Impact"/>
              </a:rPr>
              <a:t>Кадровые ресурсы. Образование.</a:t>
            </a:r>
          </a:p>
        </p:txBody>
      </p:sp>
      <p:sp>
        <p:nvSpPr>
          <p:cNvPr id="176132" name="Rectangle 4"/>
          <p:cNvSpPr>
            <a:spLocks noChangeArrowheads="1"/>
          </p:cNvSpPr>
          <p:nvPr/>
        </p:nvSpPr>
        <p:spPr bwMode="auto">
          <a:xfrm>
            <a:off x="131275" y="1268760"/>
            <a:ext cx="8893175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endParaRPr lang="ru-RU" sz="2000" b="1" dirty="0">
              <a:effectLst/>
            </a:endParaRPr>
          </a:p>
          <a:p>
            <a:pPr algn="ctr">
              <a:buFontTx/>
              <a:buChar char="•"/>
            </a:pPr>
            <a:r>
              <a:rPr lang="ru-RU" sz="2000" b="1" dirty="0">
                <a:solidFill>
                  <a:srgbClr val="0066CC"/>
                </a:solidFill>
                <a:effectLst/>
              </a:rPr>
              <a:t>К концу </a:t>
            </a:r>
            <a:r>
              <a:rPr lang="ru-RU" sz="2000" b="1" dirty="0" smtClean="0">
                <a:solidFill>
                  <a:srgbClr val="0066CC"/>
                </a:solidFill>
                <a:effectLst/>
              </a:rPr>
              <a:t>2024 года основная часть </a:t>
            </a:r>
            <a:r>
              <a:rPr lang="ru-RU" sz="2000" b="1" dirty="0">
                <a:solidFill>
                  <a:srgbClr val="0066CC"/>
                </a:solidFill>
                <a:effectLst/>
              </a:rPr>
              <a:t>педагогов  - </a:t>
            </a:r>
            <a:r>
              <a:rPr lang="ru-RU" sz="2000" b="1" dirty="0" smtClean="0">
                <a:solidFill>
                  <a:srgbClr val="0066CC"/>
                </a:solidFill>
                <a:effectLst/>
              </a:rPr>
              <a:t>81% </a:t>
            </a:r>
            <a:r>
              <a:rPr lang="ru-RU" sz="2000" b="1" dirty="0">
                <a:solidFill>
                  <a:srgbClr val="0066CC"/>
                </a:solidFill>
                <a:effectLst/>
              </a:rPr>
              <a:t>- имела квалификационную категорию.</a:t>
            </a:r>
            <a:r>
              <a:rPr lang="ru-RU" dirty="0">
                <a:effectLst/>
              </a:rPr>
              <a:t> </a:t>
            </a:r>
            <a:r>
              <a:rPr lang="ru-RU" dirty="0" smtClean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К концу 2025 года часть педагогов – 69% имеет квалификационную категорию.                                     </a:t>
            </a:r>
            <a:endParaRPr lang="ru-RU" dirty="0">
              <a:ln w="10160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  <a:p>
            <a:pPr algn="ctr" eaLnBrk="0" hangingPunct="0"/>
            <a:endParaRPr lang="ru-RU" dirty="0">
              <a:effectLst/>
            </a:endParaRPr>
          </a:p>
        </p:txBody>
      </p:sp>
      <p:graphicFrame>
        <p:nvGraphicFramePr>
          <p:cNvPr id="2" name="Object 5"/>
          <p:cNvGraphicFramePr>
            <a:graphicFrameLocks noGrp="1" noChangeAspect="1"/>
          </p:cNvGraphicFramePr>
          <p:nvPr>
            <p:ph/>
            <p:extLst>
              <p:ext uri="{D42A27DB-BD31-4B8C-83A1-F6EECF244321}">
                <p14:modId xmlns:p14="http://schemas.microsoft.com/office/powerpoint/2010/main" val="3026820796"/>
              </p:ext>
            </p:extLst>
          </p:nvPr>
        </p:nvGraphicFramePr>
        <p:xfrm>
          <a:off x="131275" y="2564904"/>
          <a:ext cx="4411373" cy="2989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76134" name="Rectangle 6"/>
          <p:cNvSpPr>
            <a:spLocks noChangeArrowheads="1"/>
          </p:cNvSpPr>
          <p:nvPr/>
        </p:nvSpPr>
        <p:spPr bwMode="auto">
          <a:xfrm>
            <a:off x="900113" y="5868988"/>
            <a:ext cx="784860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buFontTx/>
              <a:buChar char="•"/>
            </a:pPr>
            <a:r>
              <a:rPr lang="ru-RU" b="1" dirty="0">
                <a:solidFill>
                  <a:srgbClr val="0066CC"/>
                </a:solidFill>
                <a:effectLst/>
              </a:rPr>
              <a:t>  Все </a:t>
            </a:r>
            <a:r>
              <a:rPr lang="ru-RU" b="1" dirty="0" smtClean="0">
                <a:solidFill>
                  <a:srgbClr val="0066CC"/>
                </a:solidFill>
                <a:effectLst/>
              </a:rPr>
              <a:t>воспитатели прошли </a:t>
            </a:r>
            <a:r>
              <a:rPr lang="ru-RU" b="1" dirty="0">
                <a:solidFill>
                  <a:srgbClr val="0066CC"/>
                </a:solidFill>
                <a:effectLst/>
              </a:rPr>
              <a:t>курсовую подготовку. </a:t>
            </a:r>
          </a:p>
          <a:p>
            <a:pPr algn="ctr">
              <a:buFontTx/>
              <a:buChar char="•"/>
            </a:pPr>
            <a:r>
              <a:rPr lang="ru-RU" b="1" dirty="0">
                <a:solidFill>
                  <a:srgbClr val="0066CC"/>
                </a:solidFill>
                <a:effectLst/>
              </a:rPr>
              <a:t> Текучести кадров не было.</a:t>
            </a:r>
            <a:r>
              <a:rPr lang="ru-RU" dirty="0">
                <a:effectLst/>
              </a:rPr>
              <a:t> </a:t>
            </a:r>
          </a:p>
          <a:p>
            <a:pPr algn="ctr" eaLnBrk="0" hangingPunct="0"/>
            <a:endParaRPr lang="ru-RU" dirty="0">
              <a:effectLst/>
            </a:endParaRP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6356883"/>
              </p:ext>
            </p:extLst>
          </p:nvPr>
        </p:nvGraphicFramePr>
        <p:xfrm>
          <a:off x="4457283" y="2492896"/>
          <a:ext cx="4411373" cy="2989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000"/>
                                        <p:tgtEl>
                                          <p:spTgt spid="176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176134" grpId="0"/>
      <p:bldGraphic spid="9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154" name="Picture 2" descr="smile7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21600000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7155" name="Rectangle 3"/>
          <p:cNvSpPr>
            <a:spLocks noChangeArrowheads="1"/>
          </p:cNvSpPr>
          <p:nvPr/>
        </p:nvSpPr>
        <p:spPr bwMode="auto">
          <a:xfrm>
            <a:off x="611188" y="-73025"/>
            <a:ext cx="7056437" cy="189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tabLst>
                <a:tab pos="457200" algn="l"/>
              </a:tabLst>
            </a:pPr>
            <a:endParaRPr lang="ru-RU" b="1" u="sng">
              <a:effectLst/>
            </a:endParaRPr>
          </a:p>
          <a:p>
            <a:pPr algn="l">
              <a:tabLst>
                <a:tab pos="457200" algn="l"/>
              </a:tabLst>
            </a:pPr>
            <a:endParaRPr lang="ru-RU" b="1">
              <a:effectLst/>
            </a:endParaRPr>
          </a:p>
          <a:p>
            <a:pPr algn="l">
              <a:tabLst>
                <a:tab pos="457200" algn="l"/>
              </a:tabLst>
            </a:pPr>
            <a:endParaRPr lang="ru-RU" b="1">
              <a:effectLst/>
            </a:endParaRPr>
          </a:p>
          <a:p>
            <a:pPr algn="l">
              <a:buFontTx/>
              <a:buChar char="•"/>
              <a:tabLst>
                <a:tab pos="457200" algn="l"/>
              </a:tabLst>
            </a:pPr>
            <a:r>
              <a:rPr lang="ru-RU" sz="1600" b="1">
                <a:effectLst/>
              </a:rPr>
              <a:t>Любовь и уважение к личности ребенка;</a:t>
            </a:r>
          </a:p>
          <a:p>
            <a:pPr algn="l">
              <a:buFontTx/>
              <a:buChar char="•"/>
              <a:tabLst>
                <a:tab pos="457200" algn="l"/>
              </a:tabLst>
            </a:pPr>
            <a:r>
              <a:rPr lang="ru-RU" sz="1600" b="1">
                <a:effectLst/>
              </a:rPr>
              <a:t>Широта души и острота ума;</a:t>
            </a:r>
          </a:p>
          <a:p>
            <a:pPr algn="l">
              <a:buFontTx/>
              <a:buChar char="•"/>
              <a:tabLst>
                <a:tab pos="457200" algn="l"/>
              </a:tabLst>
            </a:pPr>
            <a:r>
              <a:rPr lang="ru-RU" sz="1600" b="1">
                <a:effectLst/>
              </a:rPr>
              <a:t>Качество обучения и воспитания;</a:t>
            </a:r>
          </a:p>
          <a:p>
            <a:pPr algn="l">
              <a:buFontTx/>
              <a:buChar char="•"/>
              <a:tabLst>
                <a:tab pos="457200" algn="l"/>
              </a:tabLst>
            </a:pPr>
            <a:r>
              <a:rPr lang="ru-RU" sz="1600" b="1">
                <a:effectLst/>
              </a:rPr>
              <a:t>Оригинальность идей и мыслей.</a:t>
            </a:r>
          </a:p>
        </p:txBody>
      </p:sp>
      <p:sp>
        <p:nvSpPr>
          <p:cNvPr id="177156" name="Rectangle 4"/>
          <p:cNvSpPr>
            <a:spLocks noChangeArrowheads="1"/>
          </p:cNvSpPr>
          <p:nvPr/>
        </p:nvSpPr>
        <p:spPr bwMode="auto">
          <a:xfrm>
            <a:off x="539750" y="2276475"/>
            <a:ext cx="8208963" cy="357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tabLst>
                <a:tab pos="457200" algn="l"/>
              </a:tabLst>
            </a:pPr>
            <a:endParaRPr lang="ru-RU" b="1" u="sng">
              <a:effectLst/>
            </a:endParaRPr>
          </a:p>
          <a:p>
            <a:pPr algn="ctr">
              <a:tabLst>
                <a:tab pos="457200" algn="l"/>
              </a:tabLst>
            </a:pPr>
            <a:endParaRPr lang="ru-RU" b="1">
              <a:effectLst/>
            </a:endParaRPr>
          </a:p>
          <a:p>
            <a:pPr algn="l">
              <a:buFontTx/>
              <a:buChar char="•"/>
              <a:tabLst>
                <a:tab pos="457200" algn="l"/>
              </a:tabLst>
            </a:pPr>
            <a:r>
              <a:rPr lang="ru-RU" sz="1600" b="1">
                <a:effectLst/>
              </a:rPr>
              <a:t>Учись видеть и уважать в другом человеке личность.</a:t>
            </a:r>
          </a:p>
          <a:p>
            <a:pPr algn="l">
              <a:buFontTx/>
              <a:buChar char="•"/>
              <a:tabLst>
                <a:tab pos="457200" algn="l"/>
              </a:tabLst>
            </a:pPr>
            <a:r>
              <a:rPr lang="ru-RU" sz="1600" b="1">
                <a:effectLst/>
              </a:rPr>
              <a:t>Учись видеть в себе недостатки и прощать их другим.</a:t>
            </a:r>
          </a:p>
          <a:p>
            <a:pPr algn="l">
              <a:buFontTx/>
              <a:buChar char="•"/>
              <a:tabLst>
                <a:tab pos="457200" algn="l"/>
              </a:tabLst>
            </a:pPr>
            <a:r>
              <a:rPr lang="ru-RU" sz="1600" b="1">
                <a:effectLst/>
              </a:rPr>
              <a:t>Будь честен в помыслах, не навреди словом.</a:t>
            </a:r>
          </a:p>
          <a:p>
            <a:pPr algn="l">
              <a:buFontTx/>
              <a:buChar char="•"/>
              <a:tabLst>
                <a:tab pos="457200" algn="l"/>
              </a:tabLst>
            </a:pPr>
            <a:r>
              <a:rPr lang="ru-RU" sz="1600" b="1">
                <a:effectLst/>
              </a:rPr>
              <a:t>Щедро делись своим педагогическим мастерством, ибо «не оскудеет рука дающего».</a:t>
            </a:r>
          </a:p>
          <a:p>
            <a:pPr algn="l">
              <a:buFontTx/>
              <a:buChar char="•"/>
              <a:tabLst>
                <a:tab pos="457200" algn="l"/>
              </a:tabLst>
            </a:pPr>
            <a:r>
              <a:rPr lang="ru-RU" sz="1600" b="1">
                <a:effectLst/>
              </a:rPr>
              <a:t>Учись радоваться успехам своих коллег.</a:t>
            </a:r>
          </a:p>
          <a:p>
            <a:pPr algn="l">
              <a:buFontTx/>
              <a:buChar char="•"/>
              <a:tabLst>
                <a:tab pos="457200" algn="l"/>
              </a:tabLst>
            </a:pPr>
            <a:r>
              <a:rPr lang="ru-RU" sz="1600" b="1">
                <a:effectLst/>
              </a:rPr>
              <a:t>Не позволяй себе плохого настроения.</a:t>
            </a:r>
          </a:p>
          <a:p>
            <a:pPr algn="l">
              <a:buFontTx/>
              <a:buChar char="•"/>
              <a:tabLst>
                <a:tab pos="457200" algn="l"/>
              </a:tabLst>
            </a:pPr>
            <a:r>
              <a:rPr lang="ru-RU" sz="1600" b="1">
                <a:effectLst/>
              </a:rPr>
              <a:t>Помни, что твой внешний вид соответствует твоему внутреннему содержанию.</a:t>
            </a:r>
          </a:p>
          <a:p>
            <a:pPr algn="l">
              <a:buFontTx/>
              <a:buChar char="•"/>
              <a:tabLst>
                <a:tab pos="457200" algn="l"/>
              </a:tabLst>
            </a:pPr>
            <a:r>
              <a:rPr lang="ru-RU" sz="1600" b="1">
                <a:effectLst/>
              </a:rPr>
              <a:t>Полнее используй свои силы и возможности в работе.</a:t>
            </a:r>
          </a:p>
          <a:p>
            <a:pPr algn="l">
              <a:buFontTx/>
              <a:buChar char="•"/>
              <a:tabLst>
                <a:tab pos="457200" algn="l"/>
              </a:tabLst>
            </a:pPr>
            <a:r>
              <a:rPr lang="ru-RU" sz="1600" b="1">
                <a:effectLst/>
              </a:rPr>
              <a:t>Совершенствуйся.</a:t>
            </a:r>
          </a:p>
          <a:p>
            <a:pPr algn="l">
              <a:buFontTx/>
              <a:buChar char="•"/>
              <a:tabLst>
                <a:tab pos="457200" algn="l"/>
              </a:tabLst>
            </a:pPr>
            <a:r>
              <a:rPr lang="ru-RU" sz="1600" b="1">
                <a:effectLst/>
              </a:rPr>
              <a:t>Добросовестно выполняй свои профессиональные обязанности.</a:t>
            </a:r>
          </a:p>
        </p:txBody>
      </p:sp>
      <p:sp>
        <p:nvSpPr>
          <p:cNvPr id="177157" name="Rectangle 5"/>
          <p:cNvSpPr>
            <a:spLocks noChangeArrowheads="1"/>
          </p:cNvSpPr>
          <p:nvPr/>
        </p:nvSpPr>
        <p:spPr bwMode="auto">
          <a:xfrm>
            <a:off x="385763" y="5646738"/>
            <a:ext cx="8507412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/>
            <a:endParaRPr lang="ru-RU" sz="800">
              <a:solidFill>
                <a:srgbClr val="0000FF"/>
              </a:solidFill>
              <a:effectLst/>
            </a:endParaRPr>
          </a:p>
          <a:p>
            <a:pPr algn="l"/>
            <a:r>
              <a:rPr lang="ru-RU" sz="800">
                <a:solidFill>
                  <a:srgbClr val="0000FF"/>
                </a:solidFill>
                <a:effectLst/>
              </a:rPr>
              <a:t> </a:t>
            </a:r>
            <a:r>
              <a:rPr lang="ru-RU" b="1">
                <a:solidFill>
                  <a:srgbClr val="0000FF"/>
                </a:solidFill>
                <a:effectLst/>
              </a:rPr>
              <a:t>Наше ДОУ – детский сад не только для всех, но и для каждого ребенка, где ему помогут реализовать индивидуальные качества и способности, где его всегда любят и ждут.</a:t>
            </a:r>
          </a:p>
        </p:txBody>
      </p:sp>
      <p:sp>
        <p:nvSpPr>
          <p:cNvPr id="177158" name="WordArt 6"/>
          <p:cNvSpPr>
            <a:spLocks noChangeArrowheads="1" noChangeShapeType="1" noTextEdit="1"/>
          </p:cNvSpPr>
          <p:nvPr/>
        </p:nvSpPr>
        <p:spPr bwMode="auto">
          <a:xfrm>
            <a:off x="1476375" y="0"/>
            <a:ext cx="6408738" cy="863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2400" kern="10">
                <a:ln w="9525">
                  <a:solidFill>
                    <a:srgbClr val="FF6699"/>
                  </a:solidFill>
                  <a:round/>
                  <a:headEnd/>
                  <a:tailEnd/>
                </a:ln>
                <a:solidFill>
                  <a:srgbClr val="FF6699"/>
                </a:solidFill>
                <a:effectLst/>
                <a:latin typeface="Impact"/>
              </a:rPr>
              <a:t>Наше педагогическое кредо:</a:t>
            </a:r>
          </a:p>
        </p:txBody>
      </p:sp>
      <p:sp>
        <p:nvSpPr>
          <p:cNvPr id="177159" name="WordArt 7"/>
          <p:cNvSpPr>
            <a:spLocks noChangeArrowheads="1" noChangeShapeType="1" noTextEdit="1"/>
          </p:cNvSpPr>
          <p:nvPr/>
        </p:nvSpPr>
        <p:spPr bwMode="auto">
          <a:xfrm>
            <a:off x="971550" y="1844675"/>
            <a:ext cx="7435850" cy="995363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2000" kern="10">
                <a:ln w="9525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66CCFF"/>
                </a:solidFill>
                <a:effectLst/>
                <a:latin typeface="Impact"/>
              </a:rPr>
              <a:t>Кодекс чести воспитателей ДОУ</a:t>
            </a:r>
          </a:p>
        </p:txBody>
      </p:sp>
      <p:pic>
        <p:nvPicPr>
          <p:cNvPr id="177160" name="Picture 8" descr="j023298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99325" y="3860800"/>
            <a:ext cx="1844675" cy="18319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77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77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77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77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3000"/>
                                        <p:tgtEl>
                                          <p:spTgt spid="177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77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77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155" grpId="0"/>
      <p:bldP spid="177156" grpId="0"/>
      <p:bldP spid="17715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202" name="Picture 2" descr="smile7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21600000">
            <a:off x="18256" y="0"/>
            <a:ext cx="9144000" cy="6858000"/>
          </a:xfrm>
          <a:prstGeom prst="rect">
            <a:avLst/>
          </a:prstGeom>
          <a:solidFill>
            <a:srgbClr val="FFFF00"/>
          </a:solidFill>
        </p:spPr>
      </p:pic>
      <p:sp>
        <p:nvSpPr>
          <p:cNvPr id="179203" name="WordArt 3"/>
          <p:cNvSpPr>
            <a:spLocks noChangeArrowheads="1" noChangeShapeType="1" noTextEdit="1"/>
          </p:cNvSpPr>
          <p:nvPr/>
        </p:nvSpPr>
        <p:spPr bwMode="auto">
          <a:xfrm>
            <a:off x="323850" y="260350"/>
            <a:ext cx="8532813" cy="1524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339966"/>
                </a:solidFill>
                <a:effectLst/>
                <a:latin typeface="Impact"/>
              </a:rPr>
              <a:t>Направления детятельности  нашего ДОУ:</a:t>
            </a:r>
          </a:p>
        </p:txBody>
      </p:sp>
      <p:pic>
        <p:nvPicPr>
          <p:cNvPr id="179268" name="Picture 68" descr="3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18475" y="1714555"/>
            <a:ext cx="809625" cy="1238250"/>
          </a:xfrm>
          <a:prstGeom prst="rect">
            <a:avLst/>
          </a:prstGeom>
          <a:noFill/>
        </p:spPr>
      </p:pic>
      <p:pic>
        <p:nvPicPr>
          <p:cNvPr id="179271" name="Picture 71" descr="7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737966" y="1726809"/>
            <a:ext cx="1512441" cy="1130300"/>
          </a:xfrm>
          <a:prstGeom prst="rect">
            <a:avLst/>
          </a:prstGeom>
          <a:noFill/>
        </p:spPr>
      </p:pic>
      <p:pic>
        <p:nvPicPr>
          <p:cNvPr id="179273" name="Picture 73" descr="8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27812" y="5482183"/>
            <a:ext cx="809625" cy="904875"/>
          </a:xfrm>
          <a:prstGeom prst="rect">
            <a:avLst/>
          </a:prstGeom>
          <a:noFill/>
        </p:spPr>
      </p:pic>
      <p:pic>
        <p:nvPicPr>
          <p:cNvPr id="179274" name="Picture 74" descr="51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618" y="5229200"/>
            <a:ext cx="847725" cy="1085850"/>
          </a:xfrm>
          <a:prstGeom prst="rect">
            <a:avLst/>
          </a:prstGeom>
          <a:noFill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833" y="1556792"/>
            <a:ext cx="6858843" cy="51218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226" name="Picture 2" descr="smile7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21600000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0228" name="WordArt 4"/>
          <p:cNvSpPr>
            <a:spLocks noChangeArrowheads="1" noChangeShapeType="1" noTextEdit="1"/>
          </p:cNvSpPr>
          <p:nvPr/>
        </p:nvSpPr>
        <p:spPr bwMode="auto">
          <a:xfrm>
            <a:off x="2051050" y="0"/>
            <a:ext cx="6229350" cy="1524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CCFF"/>
                  </a:solidFill>
                  <a:round/>
                  <a:headEnd/>
                  <a:tailEnd/>
                </a:ln>
                <a:solidFill>
                  <a:srgbClr val="FF6600"/>
                </a:solidFill>
                <a:effectLst/>
                <a:latin typeface="Impact"/>
              </a:rPr>
              <a:t>Задачи ДОУ</a:t>
            </a:r>
          </a:p>
        </p:txBody>
      </p:sp>
      <p:pic>
        <p:nvPicPr>
          <p:cNvPr id="180229" name="Picture 7" descr="j023213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0"/>
            <a:ext cx="1616075" cy="165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157368" y="1658938"/>
            <a:ext cx="882926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ru-RU" sz="1400" b="1" dirty="0">
                <a:effectLst/>
              </a:rPr>
              <a:t>Задача № 1. </a:t>
            </a:r>
            <a:r>
              <a:rPr lang="ru-RU" sz="1400" dirty="0">
                <a:effectLst/>
              </a:rPr>
              <a:t>Продолжать повышать компетенции педагогических работников в вопросах применения федеральной образовательной программы дошкольного образования; продолжать повышать уровень профессиональной компетенции педагогов через использование активных форм методической работы: обучающие семинары, </a:t>
            </a:r>
            <a:r>
              <a:rPr lang="ru-RU" sz="1400" dirty="0" err="1">
                <a:effectLst/>
              </a:rPr>
              <a:t>вебинары</a:t>
            </a:r>
            <a:r>
              <a:rPr lang="ru-RU" sz="1400" dirty="0">
                <a:effectLst/>
              </a:rPr>
              <a:t>, открытые просмотры, мастер-классы.</a:t>
            </a:r>
          </a:p>
          <a:p>
            <a:pPr algn="l">
              <a:lnSpc>
                <a:spcPct val="150000"/>
              </a:lnSpc>
            </a:pPr>
            <a:r>
              <a:rPr lang="ru-RU" sz="1400" b="1" dirty="0">
                <a:effectLst/>
              </a:rPr>
              <a:t>Задача № 2. </a:t>
            </a:r>
            <a:r>
              <a:rPr lang="ru-RU" sz="1400" dirty="0">
                <a:effectLst/>
              </a:rPr>
              <a:t>Совершенствовать единое педагогическое пространство семьи и ДОУ по формированию здорового образа жизни и основ безопасности и жизнедеятельности, расширить комплекс профилактических и оздоровительных мероприятий и оптимизировать здоровье- сберегающие технологии во всех направлениях развития и обучения детей.</a:t>
            </a:r>
          </a:p>
          <a:p>
            <a:pPr algn="l">
              <a:lnSpc>
                <a:spcPct val="150000"/>
              </a:lnSpc>
            </a:pPr>
            <a:r>
              <a:rPr lang="ru-RU" sz="1400" b="1" dirty="0">
                <a:effectLst/>
              </a:rPr>
              <a:t>Задача № 3. </a:t>
            </a:r>
            <a:r>
              <a:rPr lang="ru-RU" sz="1400" dirty="0">
                <a:effectLst/>
              </a:rPr>
              <a:t>Внедрение технологии проектирования в деятельность дошкольного учреждения с целью повышения качества образовательной работы в ДОУ.</a:t>
            </a:r>
          </a:p>
          <a:p>
            <a:pPr algn="l">
              <a:lnSpc>
                <a:spcPct val="150000"/>
              </a:lnSpc>
            </a:pPr>
            <a:r>
              <a:rPr lang="ru-RU" sz="1400" b="1" dirty="0">
                <a:effectLst/>
              </a:rPr>
              <a:t>Задача № 4</a:t>
            </a:r>
            <a:r>
              <a:rPr lang="ru-RU" sz="1400" dirty="0">
                <a:effectLst/>
              </a:rPr>
              <a:t>. Совершенствовать работу с детьми по развитию речи детей дошкольного</a:t>
            </a:r>
          </a:p>
          <a:p>
            <a:pPr algn="l">
              <a:lnSpc>
                <a:spcPct val="150000"/>
              </a:lnSpc>
            </a:pPr>
            <a:r>
              <a:rPr lang="ru-RU" sz="1400" dirty="0">
                <a:effectLst/>
              </a:rPr>
              <a:t>возраста в процессе организации различных форм и видов детской деятельности</a:t>
            </a:r>
          </a:p>
          <a:p>
            <a:pPr algn="l">
              <a:lnSpc>
                <a:spcPct val="150000"/>
              </a:lnSpc>
            </a:pPr>
            <a:r>
              <a:rPr lang="ru-RU" sz="1400" dirty="0">
                <a:effectLst/>
              </a:rPr>
              <a:t>через использование современных образовательных технологий.</a:t>
            </a:r>
          </a:p>
          <a:p>
            <a:pPr algn="l">
              <a:lnSpc>
                <a:spcPct val="150000"/>
              </a:lnSpc>
            </a:pPr>
            <a:r>
              <a:rPr lang="ru-RU" sz="1400" b="1" dirty="0">
                <a:effectLst/>
              </a:rPr>
              <a:t>Задача № 5</a:t>
            </a:r>
            <a:r>
              <a:rPr lang="ru-RU" sz="1400" dirty="0">
                <a:effectLst/>
              </a:rPr>
              <a:t>. Формирование основ финансовой грамотности детей дошкольного возраста.</a:t>
            </a:r>
          </a:p>
          <a:p>
            <a:pPr algn="l">
              <a:lnSpc>
                <a:spcPct val="150000"/>
              </a:lnSpc>
            </a:pPr>
            <a:r>
              <a:rPr lang="ru-RU" sz="1400" b="1" dirty="0">
                <a:effectLst/>
              </a:rPr>
              <a:t>Задача № 6</a:t>
            </a:r>
            <a:r>
              <a:rPr lang="ru-RU" sz="1400" dirty="0">
                <a:effectLst/>
              </a:rPr>
              <a:t>. Продолжать формировать единое образовательное пространство ДОУ через активизацию различных форм сотрудничества с семьями воспитанников и социальными партнерами.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1802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1802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250" name="Picture 2" descr="smile7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21600000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1251" name="WordArt 3"/>
          <p:cNvSpPr>
            <a:spLocks noChangeArrowheads="1" noChangeShapeType="1" noTextEdit="1"/>
          </p:cNvSpPr>
          <p:nvPr/>
        </p:nvSpPr>
        <p:spPr bwMode="auto">
          <a:xfrm rot="5400000">
            <a:off x="-1909762" y="3286125"/>
            <a:ext cx="5257800" cy="647700"/>
          </a:xfrm>
          <a:prstGeom prst="rect">
            <a:avLst/>
          </a:prstGeom>
        </p:spPr>
        <p:txBody>
          <a:bodyPr vert="wordArt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ru-RU" sz="2800" i="1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B2B2B2">
                      <a:alpha val="80000"/>
                    </a:srgbClr>
                  </a:outerShdw>
                </a:effectLst>
                <a:latin typeface="Arial"/>
                <a:cs typeface="Arial"/>
              </a:rPr>
              <a:t>Режим развития</a:t>
            </a:r>
          </a:p>
        </p:txBody>
      </p:sp>
      <p:sp>
        <p:nvSpPr>
          <p:cNvPr id="181252" name="AutoShape 4"/>
          <p:cNvSpPr>
            <a:spLocks noChangeArrowheads="1"/>
          </p:cNvSpPr>
          <p:nvPr/>
        </p:nvSpPr>
        <p:spPr bwMode="ltGray">
          <a:xfrm rot="5400000" flipH="1">
            <a:off x="-3168650" y="1349375"/>
            <a:ext cx="6337300" cy="4305300"/>
          </a:xfrm>
          <a:custGeom>
            <a:avLst/>
            <a:gdLst>
              <a:gd name="G0" fmla="+- 56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6"/>
              <a:gd name="G18" fmla="*/ 56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6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6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5372 w 21600"/>
              <a:gd name="T15" fmla="*/ 10800 h 21600"/>
              <a:gd name="T16" fmla="*/ 10800 w 21600"/>
              <a:gd name="T17" fmla="*/ 10744 h 21600"/>
              <a:gd name="T18" fmla="*/ 16228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solidFill>
            <a:srgbClr val="FF00FF">
              <a:alpha val="36000"/>
            </a:srgbClr>
          </a:solidFill>
          <a:ln w="0" algn="ctr">
            <a:noFill/>
            <a:miter lim="800000"/>
            <a:headEnd/>
            <a:tailEnd/>
          </a:ln>
          <a:effectLst/>
        </p:spPr>
        <p:txBody>
          <a:bodyPr rot="10800000" vert="eaVert" wrap="none" anchor="ctr"/>
          <a:lstStyle/>
          <a:p>
            <a:pPr algn="ctr"/>
            <a:endParaRPr lang="ru-RU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81253" name="AutoShape 5"/>
          <p:cNvSpPr>
            <a:spLocks noChangeArrowheads="1"/>
          </p:cNvSpPr>
          <p:nvPr/>
        </p:nvSpPr>
        <p:spPr bwMode="ltGray">
          <a:xfrm rot="5400000">
            <a:off x="-3334544" y="985044"/>
            <a:ext cx="6669087" cy="5076826"/>
          </a:xfrm>
          <a:custGeom>
            <a:avLst/>
            <a:gdLst>
              <a:gd name="G0" fmla="+- 10478 0 0"/>
              <a:gd name="G1" fmla="+- -11739500 0 0"/>
              <a:gd name="G2" fmla="+- 0 0 -11739500"/>
              <a:gd name="T0" fmla="*/ 0 256 1"/>
              <a:gd name="T1" fmla="*/ 180 256 1"/>
              <a:gd name="G3" fmla="+- -11739500 T0 T1"/>
              <a:gd name="T2" fmla="*/ 0 256 1"/>
              <a:gd name="T3" fmla="*/ 90 256 1"/>
              <a:gd name="G4" fmla="+- -11739500 T2 T3"/>
              <a:gd name="G5" fmla="*/ G4 2 1"/>
              <a:gd name="T4" fmla="*/ 90 256 1"/>
              <a:gd name="T5" fmla="*/ 0 256 1"/>
              <a:gd name="G6" fmla="+- -11739500 T4 T5"/>
              <a:gd name="G7" fmla="*/ G6 2 1"/>
              <a:gd name="G8" fmla="abs -1173950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478"/>
              <a:gd name="G18" fmla="*/ 10478 1 2"/>
              <a:gd name="G19" fmla="+- G18 5400 0"/>
              <a:gd name="G20" fmla="cos G19 -11739500"/>
              <a:gd name="G21" fmla="sin G19 -11739500"/>
              <a:gd name="G22" fmla="+- G20 10800 0"/>
              <a:gd name="G23" fmla="+- G21 10800 0"/>
              <a:gd name="G24" fmla="+- 10800 0 G20"/>
              <a:gd name="G25" fmla="+- 10478 10800 0"/>
              <a:gd name="G26" fmla="?: G9 G17 G25"/>
              <a:gd name="G27" fmla="?: G9 0 21600"/>
              <a:gd name="G28" fmla="cos 10800 -11739500"/>
              <a:gd name="G29" fmla="sin 10800 -11739500"/>
              <a:gd name="G30" fmla="sin 10478 -11739500"/>
              <a:gd name="G31" fmla="+- G28 10800 0"/>
              <a:gd name="G32" fmla="+- G29 10800 0"/>
              <a:gd name="G33" fmla="+- G30 10800 0"/>
              <a:gd name="G34" fmla="?: G4 0 G31"/>
              <a:gd name="G35" fmla="?: -11739500 G34 0"/>
              <a:gd name="G36" fmla="?: G6 G35 G31"/>
              <a:gd name="G37" fmla="+- 21600 0 G36"/>
              <a:gd name="G38" fmla="?: G4 0 G33"/>
              <a:gd name="G39" fmla="?: -1173950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62 w 21600"/>
              <a:gd name="T15" fmla="*/ 10638 h 21600"/>
              <a:gd name="T16" fmla="*/ 10800 w 21600"/>
              <a:gd name="T17" fmla="*/ 322 h 21600"/>
              <a:gd name="T18" fmla="*/ 21438 w 21600"/>
              <a:gd name="T19" fmla="*/ 10638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gradFill rotWithShape="1">
            <a:gsLst>
              <a:gs pos="0">
                <a:schemeClr val="bg2">
                  <a:gamma/>
                  <a:tint val="45490"/>
                  <a:invGamma/>
                </a:schemeClr>
              </a:gs>
              <a:gs pos="50000">
                <a:schemeClr val="bg2"/>
              </a:gs>
              <a:gs pos="100000">
                <a:schemeClr val="bg2">
                  <a:gamma/>
                  <a:tint val="45490"/>
                  <a:invGamma/>
                </a:scheme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grpSp>
        <p:nvGrpSpPr>
          <p:cNvPr id="181254" name="Group 6"/>
          <p:cNvGrpSpPr>
            <a:grpSpLocks/>
          </p:cNvGrpSpPr>
          <p:nvPr/>
        </p:nvGrpSpPr>
        <p:grpSpPr bwMode="auto">
          <a:xfrm>
            <a:off x="1476375" y="836613"/>
            <a:ext cx="381000" cy="381000"/>
            <a:chOff x="2078" y="1680"/>
            <a:chExt cx="1615" cy="1615"/>
          </a:xfrm>
        </p:grpSpPr>
        <p:sp>
          <p:nvSpPr>
            <p:cNvPr id="181255" name="Oval 7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5715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81256" name="Oval 8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81257" name="Oval 9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181258" name="Oval 10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FFCC00">
                    <a:gamma/>
                    <a:shade val="0"/>
                    <a:invGamma/>
                  </a:srgbClr>
                </a:gs>
                <a:gs pos="100000">
                  <a:srgbClr val="FFCC00"/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181259" name="Oval 11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181260" name="Oval 12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FFCC00"/>
                </a:gs>
                <a:gs pos="100000">
                  <a:srgbClr val="FFCC00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</p:grp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1887538" y="765175"/>
            <a:ext cx="72564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ru-RU" sz="2000" b="1">
                <a:effectLst/>
              </a:rPr>
              <a:t>Отсутствие стагнации в профессиональной деятельности</a:t>
            </a:r>
          </a:p>
        </p:txBody>
      </p:sp>
      <p:sp>
        <p:nvSpPr>
          <p:cNvPr id="181262" name="AutoShape 14"/>
          <p:cNvSpPr>
            <a:spLocks noChangeArrowheads="1"/>
          </p:cNvSpPr>
          <p:nvPr/>
        </p:nvSpPr>
        <p:spPr bwMode="gray">
          <a:xfrm>
            <a:off x="1835150" y="476250"/>
            <a:ext cx="6264275" cy="10795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 eaLnBrk="0" hangingPunct="0"/>
            <a:endParaRPr lang="en-US" b="1">
              <a:solidFill>
                <a:srgbClr val="0066CC"/>
              </a:solidFill>
              <a:effectLst/>
            </a:endParaRPr>
          </a:p>
        </p:txBody>
      </p:sp>
      <p:sp>
        <p:nvSpPr>
          <p:cNvPr id="181263" name="AutoShape 15"/>
          <p:cNvSpPr>
            <a:spLocks noChangeArrowheads="1"/>
          </p:cNvSpPr>
          <p:nvPr/>
        </p:nvSpPr>
        <p:spPr bwMode="gray">
          <a:xfrm>
            <a:off x="2627313" y="2276475"/>
            <a:ext cx="6337300" cy="1152525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 eaLnBrk="0" hangingPunct="0"/>
            <a:r>
              <a:rPr lang="ru-RU" sz="2000" b="1">
                <a:effectLst/>
              </a:rPr>
              <a:t>Повышение качества образования через </a:t>
            </a:r>
          </a:p>
          <a:p>
            <a:pPr algn="l" eaLnBrk="0" hangingPunct="0"/>
            <a:r>
              <a:rPr lang="ru-RU" sz="2000" b="1">
                <a:effectLst/>
              </a:rPr>
              <a:t>профессиональное мастерство   педагогов</a:t>
            </a:r>
            <a:endParaRPr lang="en-US" sz="20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81264" name="AutoShape 16"/>
          <p:cNvSpPr>
            <a:spLocks noChangeArrowheads="1"/>
          </p:cNvSpPr>
          <p:nvPr/>
        </p:nvSpPr>
        <p:spPr bwMode="gray">
          <a:xfrm>
            <a:off x="2555875" y="4149725"/>
            <a:ext cx="6408738" cy="792163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 eaLnBrk="0" hangingPunct="0"/>
            <a:r>
              <a:rPr lang="ru-RU" sz="2000" b="1">
                <a:effectLst/>
              </a:rPr>
              <a:t>Поиск эффективных педагогических технологий</a:t>
            </a:r>
            <a:endParaRPr lang="en-US" sz="2000" b="1">
              <a:effectLst/>
            </a:endParaRPr>
          </a:p>
        </p:txBody>
      </p:sp>
      <p:sp>
        <p:nvSpPr>
          <p:cNvPr id="181265" name="AutoShape 17"/>
          <p:cNvSpPr>
            <a:spLocks noChangeArrowheads="1"/>
          </p:cNvSpPr>
          <p:nvPr/>
        </p:nvSpPr>
        <p:spPr bwMode="gray">
          <a:xfrm>
            <a:off x="1835150" y="5661025"/>
            <a:ext cx="6408738" cy="64770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 eaLnBrk="0" hangingPunct="0"/>
            <a:r>
              <a:rPr lang="ru-RU" b="1">
                <a:effectLst/>
              </a:rPr>
              <a:t>Применение на практике инновационных методик.</a:t>
            </a:r>
            <a:r>
              <a:rPr lang="ru-RU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n-US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pSp>
        <p:nvGrpSpPr>
          <p:cNvPr id="181266" name="Group 18"/>
          <p:cNvGrpSpPr>
            <a:grpSpLocks/>
          </p:cNvGrpSpPr>
          <p:nvPr/>
        </p:nvGrpSpPr>
        <p:grpSpPr bwMode="auto">
          <a:xfrm>
            <a:off x="2268538" y="2565400"/>
            <a:ext cx="381000" cy="381000"/>
            <a:chOff x="2078" y="1680"/>
            <a:chExt cx="1615" cy="1615"/>
          </a:xfrm>
        </p:grpSpPr>
        <p:sp>
          <p:nvSpPr>
            <p:cNvPr id="181267" name="Oval 19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5715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81268" name="Oval 20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81269" name="Oval 21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181270" name="Oval 22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48BE67">
                    <a:gamma/>
                    <a:shade val="0"/>
                    <a:invGamma/>
                  </a:srgbClr>
                </a:gs>
                <a:gs pos="100000">
                  <a:srgbClr val="48BE67"/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181271" name="Oval 23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181272" name="Oval 24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48BE67"/>
                </a:gs>
                <a:gs pos="100000">
                  <a:srgbClr val="48BE67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</p:grpSp>
      <p:grpSp>
        <p:nvGrpSpPr>
          <p:cNvPr id="181273" name="Group 25"/>
          <p:cNvGrpSpPr>
            <a:grpSpLocks/>
          </p:cNvGrpSpPr>
          <p:nvPr/>
        </p:nvGrpSpPr>
        <p:grpSpPr bwMode="auto">
          <a:xfrm>
            <a:off x="2268538" y="4149725"/>
            <a:ext cx="381000" cy="381000"/>
            <a:chOff x="2078" y="1680"/>
            <a:chExt cx="1615" cy="1615"/>
          </a:xfrm>
        </p:grpSpPr>
        <p:sp>
          <p:nvSpPr>
            <p:cNvPr id="181274" name="Oval 26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5715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81275" name="Oval 27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81276" name="Oval 28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181277" name="Oval 29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21B3E1"/>
                </a:gs>
                <a:gs pos="100000">
                  <a:srgbClr val="21B3E1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181278" name="Oval 30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181279" name="Oval 31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21B3E1"/>
                </a:gs>
                <a:gs pos="100000">
                  <a:srgbClr val="21B3E1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</p:grp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1619250" y="5661025"/>
            <a:ext cx="355600" cy="381000"/>
            <a:chOff x="2078" y="1680"/>
            <a:chExt cx="1615" cy="1615"/>
          </a:xfrm>
        </p:grpSpPr>
        <p:sp>
          <p:nvSpPr>
            <p:cNvPr id="181281" name="Oval 33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5715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81282" name="Oval 34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81283" name="Oval 35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181284" name="Oval 36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E35E23">
                    <a:gamma/>
                    <a:shade val="0"/>
                    <a:invGamma/>
                  </a:srgbClr>
                </a:gs>
                <a:gs pos="100000">
                  <a:srgbClr val="E35E23"/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181285" name="Oval 37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181286" name="Oval 38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E35E23"/>
                </a:gs>
                <a:gs pos="100000">
                  <a:srgbClr val="E35E23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</p:grpSp>
      <p:pic>
        <p:nvPicPr>
          <p:cNvPr id="181288" name="Picture 40" descr="7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5113" y="981075"/>
            <a:ext cx="952500" cy="12144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81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181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2000"/>
                                        <p:tgtEl>
                                          <p:spTgt spid="181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181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181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18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52" grpId="0" animBg="1"/>
      <p:bldP spid="181261" grpId="0"/>
      <p:bldP spid="181262" grpId="0" animBg="1"/>
      <p:bldP spid="181263" grpId="0" animBg="1"/>
      <p:bldP spid="181264" grpId="0" animBg="1"/>
      <p:bldP spid="18126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274" name="Picture 2" descr="smile7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21600000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2275" name="Rectangle 3"/>
          <p:cNvSpPr>
            <a:spLocks noChangeArrowheads="1"/>
          </p:cNvSpPr>
          <p:nvPr/>
        </p:nvSpPr>
        <p:spPr bwMode="auto">
          <a:xfrm>
            <a:off x="395288" y="2007119"/>
            <a:ext cx="8280400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>
              <a:tabLst>
                <a:tab pos="685800" algn="l"/>
              </a:tabLst>
            </a:pPr>
            <a:endParaRPr lang="ru-RU" b="1" dirty="0">
              <a:solidFill>
                <a:srgbClr val="003399"/>
              </a:solidFill>
              <a:effectLst/>
            </a:endParaRPr>
          </a:p>
          <a:p>
            <a:pPr algn="l">
              <a:buFontTx/>
              <a:buChar char="•"/>
              <a:tabLst>
                <a:tab pos="685800" algn="l"/>
              </a:tabLst>
            </a:pPr>
            <a:r>
              <a:rPr lang="ru-RU" sz="2400" b="1" dirty="0">
                <a:solidFill>
                  <a:srgbClr val="003399"/>
                </a:solidFill>
                <a:effectLst/>
              </a:rPr>
              <a:t>Комфортная творческая атмосфера и доброжелательный микроклимат в коллективе.</a:t>
            </a:r>
          </a:p>
          <a:p>
            <a:pPr algn="l">
              <a:buFontTx/>
              <a:buChar char="•"/>
              <a:tabLst>
                <a:tab pos="685800" algn="l"/>
              </a:tabLst>
            </a:pPr>
            <a:r>
              <a:rPr lang="ru-RU" sz="2400" b="1" dirty="0">
                <a:solidFill>
                  <a:srgbClr val="003399"/>
                </a:solidFill>
                <a:effectLst/>
              </a:rPr>
              <a:t>Общая мотивация сотрудников на положительный результат.</a:t>
            </a:r>
          </a:p>
          <a:p>
            <a:pPr algn="l">
              <a:buFontTx/>
              <a:buChar char="•"/>
              <a:tabLst>
                <a:tab pos="685800" algn="l"/>
              </a:tabLst>
            </a:pPr>
            <a:r>
              <a:rPr lang="ru-RU" sz="2400" b="1" dirty="0">
                <a:solidFill>
                  <a:srgbClr val="003399"/>
                </a:solidFill>
                <a:effectLst/>
              </a:rPr>
              <a:t>Гибкое реагирование на возникающие проблемы</a:t>
            </a:r>
          </a:p>
          <a:p>
            <a:pPr algn="l">
              <a:buFontTx/>
              <a:buChar char="•"/>
              <a:tabLst>
                <a:tab pos="685800" algn="l"/>
              </a:tabLst>
            </a:pPr>
            <a:r>
              <a:rPr lang="ru-RU" sz="2400" b="1" dirty="0">
                <a:solidFill>
                  <a:srgbClr val="003399"/>
                </a:solidFill>
                <a:effectLst/>
              </a:rPr>
              <a:t>Использование как традиционных, так и интерактивных форм и видов работы с кадрами.</a:t>
            </a:r>
          </a:p>
          <a:p>
            <a:pPr algn="l">
              <a:buFontTx/>
              <a:buChar char="•"/>
              <a:tabLst>
                <a:tab pos="685800" algn="l"/>
              </a:tabLst>
            </a:pPr>
            <a:r>
              <a:rPr lang="ru-RU" sz="2400" b="1" dirty="0">
                <a:solidFill>
                  <a:srgbClr val="003399"/>
                </a:solidFill>
                <a:effectLst/>
              </a:rPr>
              <a:t>Повышение профессионального уровня педагогов.</a:t>
            </a:r>
          </a:p>
          <a:p>
            <a:pPr algn="ctr" eaLnBrk="0" hangingPunct="0">
              <a:tabLst>
                <a:tab pos="685800" algn="l"/>
              </a:tabLst>
            </a:pPr>
            <a:endParaRPr lang="ru-RU" sz="2400" dirty="0">
              <a:solidFill>
                <a:srgbClr val="0066CC"/>
              </a:solidFill>
              <a:effectLst/>
            </a:endParaRPr>
          </a:p>
        </p:txBody>
      </p:sp>
      <p:pic>
        <p:nvPicPr>
          <p:cNvPr id="182276" name="Picture 4" descr="j02329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9513" y="1594628"/>
            <a:ext cx="1593850" cy="1414463"/>
          </a:xfrm>
          <a:prstGeom prst="rect">
            <a:avLst/>
          </a:prstGeom>
          <a:noFill/>
        </p:spPr>
      </p:pic>
      <p:sp>
        <p:nvSpPr>
          <p:cNvPr id="182277" name="WordArt 5"/>
          <p:cNvSpPr>
            <a:spLocks noChangeArrowheads="1" noChangeShapeType="1" noTextEdit="1"/>
          </p:cNvSpPr>
          <p:nvPr/>
        </p:nvSpPr>
        <p:spPr bwMode="auto">
          <a:xfrm>
            <a:off x="323850" y="260350"/>
            <a:ext cx="8532813" cy="1524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CCFF"/>
                  </a:solidFill>
                  <a:round/>
                  <a:headEnd/>
                  <a:tailEnd/>
                </a:ln>
                <a:solidFill>
                  <a:srgbClr val="009900"/>
                </a:solidFill>
                <a:effectLst/>
                <a:latin typeface="Impact"/>
              </a:rPr>
              <a:t>Компоненты режима развития ДОУ</a:t>
            </a:r>
          </a:p>
        </p:txBody>
      </p:sp>
      <p:pic>
        <p:nvPicPr>
          <p:cNvPr id="182280" name="Picture 8" descr="39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5445125"/>
            <a:ext cx="638175" cy="1200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0"/>
                                        <p:tgtEl>
                                          <p:spTgt spid="182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 tmFilter="0, 0; .2, .5; .8, .5; 1, 0"/>
                                        <p:tgtEl>
                                          <p:spTgt spid="1822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0" autoRev="1" fill="hold"/>
                                        <p:tgtEl>
                                          <p:spTgt spid="1822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227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298" name="Picture 2" descr="smile7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21600000">
            <a:off x="-30455" y="1"/>
            <a:ext cx="9144000" cy="6858000"/>
          </a:xfrm>
          <a:prstGeom prst="rect">
            <a:avLst/>
          </a:prstGeom>
          <a:noFill/>
        </p:spPr>
      </p:pic>
      <p:sp>
        <p:nvSpPr>
          <p:cNvPr id="183299" name="WordArt 3"/>
          <p:cNvSpPr>
            <a:spLocks noChangeArrowheads="1" noChangeShapeType="1" noTextEdit="1"/>
          </p:cNvSpPr>
          <p:nvPr/>
        </p:nvSpPr>
        <p:spPr bwMode="auto">
          <a:xfrm>
            <a:off x="1590272" y="88224"/>
            <a:ext cx="6119813" cy="1684592"/>
          </a:xfrm>
          <a:prstGeom prst="rect">
            <a:avLst/>
          </a:prstGeom>
        </p:spPr>
        <p:txBody>
          <a:bodyPr wrap="none" fromWordArt="1">
            <a:prstTxWarp prst="textArchDownPour">
              <a:avLst>
                <a:gd name="adj1" fmla="val 20593701"/>
                <a:gd name="adj2" fmla="val 53554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 panose="02020603050405020304" pitchFamily="18" charset="0"/>
                <a:ea typeface="Tahoma"/>
                <a:cs typeface="Times New Roman" panose="02020603050405020304" pitchFamily="18" charset="0"/>
              </a:rPr>
              <a:t>Играем и развиваемся</a:t>
            </a:r>
          </a:p>
        </p:txBody>
      </p:sp>
      <p:sp>
        <p:nvSpPr>
          <p:cNvPr id="183302" name="Oval 6"/>
          <p:cNvSpPr>
            <a:spLocks noChangeArrowheads="1"/>
          </p:cNvSpPr>
          <p:nvPr/>
        </p:nvSpPr>
        <p:spPr bwMode="auto">
          <a:xfrm>
            <a:off x="76783" y="1335016"/>
            <a:ext cx="2124075" cy="1368425"/>
          </a:xfrm>
          <a:prstGeom prst="ellipse">
            <a:avLst/>
          </a:prstGeom>
          <a:solidFill>
            <a:srgbClr val="A3C7FB"/>
          </a:solidFill>
          <a:ln w="57150">
            <a:solidFill>
              <a:srgbClr val="0099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1600" b="1" dirty="0" smtClean="0">
                <a:solidFill>
                  <a:srgbClr val="0000FF"/>
                </a:solidFill>
                <a:effectLst/>
                <a:latin typeface="Georgia" pitchFamily="18" charset="0"/>
              </a:rPr>
              <a:t>Дополнительные</a:t>
            </a:r>
          </a:p>
          <a:p>
            <a:pPr algn="ctr"/>
            <a:r>
              <a:rPr lang="ru-RU" sz="1600" b="1" dirty="0" smtClean="0">
                <a:solidFill>
                  <a:srgbClr val="0000FF"/>
                </a:solidFill>
                <a:effectLst/>
                <a:latin typeface="Georgia" pitchFamily="18" charset="0"/>
              </a:rPr>
              <a:t>услуги</a:t>
            </a:r>
            <a:endParaRPr lang="ru-RU" sz="1600" b="1" dirty="0">
              <a:solidFill>
                <a:srgbClr val="0000FF"/>
              </a:solidFill>
              <a:effectLst/>
              <a:latin typeface="Georgia" pitchFamily="18" charset="0"/>
            </a:endParaRPr>
          </a:p>
        </p:txBody>
      </p:sp>
      <p:sp>
        <p:nvSpPr>
          <p:cNvPr id="183303" name="Oval 7"/>
          <p:cNvSpPr>
            <a:spLocks noChangeArrowheads="1"/>
          </p:cNvSpPr>
          <p:nvPr/>
        </p:nvSpPr>
        <p:spPr bwMode="auto">
          <a:xfrm>
            <a:off x="6642100" y="1479479"/>
            <a:ext cx="2051050" cy="1223962"/>
          </a:xfrm>
          <a:prstGeom prst="ellipse">
            <a:avLst/>
          </a:prstGeom>
          <a:solidFill>
            <a:srgbClr val="A3C7FB"/>
          </a:solidFill>
          <a:ln w="57150">
            <a:solidFill>
              <a:srgbClr val="0099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1600" b="1" dirty="0" smtClean="0">
                <a:solidFill>
                  <a:srgbClr val="0000FF"/>
                </a:solidFill>
                <a:effectLst/>
                <a:latin typeface="Georgia" pitchFamily="18" charset="0"/>
              </a:rPr>
              <a:t>Парциальные</a:t>
            </a:r>
            <a:endParaRPr lang="ru-RU" sz="1600" b="1" dirty="0">
              <a:solidFill>
                <a:srgbClr val="0000FF"/>
              </a:solidFill>
              <a:effectLst/>
              <a:latin typeface="Georgia" pitchFamily="18" charset="0"/>
            </a:endParaRPr>
          </a:p>
          <a:p>
            <a:pPr algn="ctr"/>
            <a:r>
              <a:rPr lang="ru-RU" sz="1600" b="1" dirty="0">
                <a:solidFill>
                  <a:srgbClr val="0000FF"/>
                </a:solidFill>
                <a:effectLst/>
                <a:latin typeface="Georgia" pitchFamily="18" charset="0"/>
              </a:rPr>
              <a:t>образовательные </a:t>
            </a:r>
          </a:p>
          <a:p>
            <a:pPr algn="ctr"/>
            <a:r>
              <a:rPr lang="ru-RU" sz="1600" b="1" dirty="0">
                <a:solidFill>
                  <a:srgbClr val="0000FF"/>
                </a:solidFill>
                <a:effectLst/>
                <a:latin typeface="Georgia" pitchFamily="18" charset="0"/>
              </a:rPr>
              <a:t>программы</a:t>
            </a:r>
          </a:p>
        </p:txBody>
      </p:sp>
      <p:sp>
        <p:nvSpPr>
          <p:cNvPr id="183304" name="AutoShape 8"/>
          <p:cNvSpPr>
            <a:spLocks noChangeArrowheads="1"/>
          </p:cNvSpPr>
          <p:nvPr/>
        </p:nvSpPr>
        <p:spPr bwMode="auto">
          <a:xfrm rot="10800000">
            <a:off x="2530446" y="1768114"/>
            <a:ext cx="2667613" cy="1084623"/>
          </a:xfrm>
          <a:prstGeom prst="flowChartDecision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rot="10800000" wrap="none" anchor="ctr"/>
          <a:lstStyle/>
          <a:p>
            <a:pPr algn="ctr"/>
            <a:r>
              <a:rPr lang="ru-RU" sz="1600" b="1" i="1" dirty="0">
                <a:solidFill>
                  <a:srgbClr val="FF3300"/>
                </a:solidFill>
                <a:effectLst/>
                <a:latin typeface="Times New Roman" pitchFamily="18" charset="0"/>
              </a:rPr>
              <a:t>Программа </a:t>
            </a:r>
          </a:p>
          <a:p>
            <a:pPr algn="ctr"/>
            <a:r>
              <a:rPr lang="ru-RU" sz="1600" b="1" i="1" dirty="0" smtClean="0">
                <a:solidFill>
                  <a:srgbClr val="FF3300"/>
                </a:solidFill>
                <a:effectLst/>
                <a:latin typeface="Times New Roman" pitchFamily="18" charset="0"/>
              </a:rPr>
              <a:t>«В мире шахмат»</a:t>
            </a:r>
          </a:p>
          <a:p>
            <a:pPr algn="ctr"/>
            <a:r>
              <a:rPr lang="ru-RU" sz="1600" b="1" i="1" dirty="0" smtClean="0">
                <a:solidFill>
                  <a:srgbClr val="FF3300"/>
                </a:solidFill>
                <a:effectLst/>
                <a:latin typeface="Times New Roman" pitchFamily="18" charset="0"/>
              </a:rPr>
              <a:t>- 2 группы</a:t>
            </a:r>
            <a:endParaRPr lang="ru-RU" sz="1600" b="1" i="1" dirty="0">
              <a:solidFill>
                <a:srgbClr val="FF3300"/>
              </a:solidFill>
              <a:effectLst/>
              <a:latin typeface="Times New Roman" pitchFamily="18" charset="0"/>
            </a:endParaRPr>
          </a:p>
        </p:txBody>
      </p:sp>
      <p:sp>
        <p:nvSpPr>
          <p:cNvPr id="183305" name="AutoShape 9"/>
          <p:cNvSpPr>
            <a:spLocks noChangeArrowheads="1"/>
          </p:cNvSpPr>
          <p:nvPr/>
        </p:nvSpPr>
        <p:spPr bwMode="auto">
          <a:xfrm rot="10800000">
            <a:off x="-1525" y="3576209"/>
            <a:ext cx="2341237" cy="1076926"/>
          </a:xfrm>
          <a:prstGeom prst="flowChartDecision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rot="10800000" wrap="none" anchor="ctr"/>
          <a:lstStyle/>
          <a:p>
            <a:pPr algn="ctr"/>
            <a:r>
              <a:rPr lang="ru-RU" sz="1600" b="1" i="1" dirty="0">
                <a:solidFill>
                  <a:srgbClr val="CC00FF"/>
                </a:solidFill>
                <a:effectLst/>
                <a:latin typeface="Times New Roman" pitchFamily="18" charset="0"/>
              </a:rPr>
              <a:t>Программа </a:t>
            </a:r>
            <a:endParaRPr lang="ru-RU" sz="1600" b="1" i="1" dirty="0" smtClean="0">
              <a:solidFill>
                <a:srgbClr val="CC00FF"/>
              </a:solidFill>
              <a:effectLst/>
              <a:latin typeface="Times New Roman" pitchFamily="18" charset="0"/>
            </a:endParaRPr>
          </a:p>
          <a:p>
            <a:pPr algn="ctr"/>
            <a:r>
              <a:rPr lang="ru-RU" sz="1600" b="1" i="1" dirty="0" smtClean="0">
                <a:solidFill>
                  <a:srgbClr val="CC00FF"/>
                </a:solidFill>
                <a:effectLst/>
                <a:latin typeface="Times New Roman" pitchFamily="18" charset="0"/>
              </a:rPr>
              <a:t>«Волшебная бусинка»</a:t>
            </a:r>
            <a:endParaRPr lang="ru-RU" sz="1600" b="1" i="1" dirty="0">
              <a:solidFill>
                <a:srgbClr val="CC00FF"/>
              </a:solidFill>
              <a:effectLst/>
              <a:latin typeface="Times New Roman" pitchFamily="18" charset="0"/>
            </a:endParaRPr>
          </a:p>
          <a:p>
            <a:pPr algn="ctr"/>
            <a:r>
              <a:rPr lang="ru-RU" sz="1600" b="1" i="1" dirty="0" smtClean="0">
                <a:solidFill>
                  <a:srgbClr val="CC99FF"/>
                </a:solidFill>
                <a:effectLst/>
                <a:latin typeface="Times New Roman" pitchFamily="18" charset="0"/>
              </a:rPr>
              <a:t>- </a:t>
            </a:r>
            <a:r>
              <a:rPr lang="ru-RU" sz="1600" b="1" i="1" dirty="0" smtClean="0">
                <a:solidFill>
                  <a:srgbClr val="CC00FF"/>
                </a:solidFill>
                <a:effectLst/>
                <a:latin typeface="Times New Roman" pitchFamily="18" charset="0"/>
              </a:rPr>
              <a:t>2 группы</a:t>
            </a:r>
            <a:endParaRPr lang="ru-RU" sz="1600" b="1" i="1" dirty="0">
              <a:solidFill>
                <a:srgbClr val="CC00FF"/>
              </a:solidFill>
              <a:effectLst/>
              <a:latin typeface="Times New Roman" pitchFamily="18" charset="0"/>
            </a:endParaRPr>
          </a:p>
        </p:txBody>
      </p:sp>
      <p:sp>
        <p:nvSpPr>
          <p:cNvPr id="183310" name="AutoShape 14"/>
          <p:cNvSpPr>
            <a:spLocks noChangeArrowheads="1"/>
          </p:cNvSpPr>
          <p:nvPr/>
        </p:nvSpPr>
        <p:spPr bwMode="auto">
          <a:xfrm rot="10800000">
            <a:off x="1163198" y="2617514"/>
            <a:ext cx="2681041" cy="1046710"/>
          </a:xfrm>
          <a:prstGeom prst="flowChartDecision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rot="10800000" wrap="none" anchor="ctr"/>
          <a:lstStyle/>
          <a:p>
            <a:pPr algn="ctr"/>
            <a:r>
              <a:rPr lang="ru-RU" sz="1600" b="1" i="1" dirty="0">
                <a:solidFill>
                  <a:srgbClr val="009900"/>
                </a:solidFill>
                <a:effectLst/>
                <a:latin typeface="Times New Roman" pitchFamily="18" charset="0"/>
              </a:rPr>
              <a:t>Программа </a:t>
            </a:r>
            <a:endParaRPr lang="ru-RU" sz="1600" b="1" i="1" dirty="0" smtClean="0">
              <a:solidFill>
                <a:srgbClr val="009900"/>
              </a:solidFill>
              <a:effectLst/>
              <a:latin typeface="Times New Roman" pitchFamily="18" charset="0"/>
            </a:endParaRPr>
          </a:p>
          <a:p>
            <a:pPr algn="ctr"/>
            <a:r>
              <a:rPr lang="ru-RU" sz="1600" b="1" i="1" dirty="0" smtClean="0">
                <a:solidFill>
                  <a:srgbClr val="009900"/>
                </a:solidFill>
                <a:effectLst/>
                <a:latin typeface="Times New Roman" pitchFamily="18" charset="0"/>
              </a:rPr>
              <a:t>«До-ми-</a:t>
            </a:r>
            <a:r>
              <a:rPr lang="ru-RU" sz="1600" b="1" i="1" dirty="0" err="1" smtClean="0">
                <a:solidFill>
                  <a:srgbClr val="009900"/>
                </a:solidFill>
                <a:effectLst/>
                <a:latin typeface="Times New Roman" pitchFamily="18" charset="0"/>
              </a:rPr>
              <a:t>солька</a:t>
            </a:r>
            <a:r>
              <a:rPr lang="ru-RU" sz="1600" b="1" i="1" dirty="0" smtClean="0">
                <a:solidFill>
                  <a:srgbClr val="009900"/>
                </a:solidFill>
                <a:effectLst/>
                <a:latin typeface="Times New Roman" pitchFamily="18" charset="0"/>
              </a:rPr>
              <a:t>»</a:t>
            </a:r>
          </a:p>
          <a:p>
            <a:pPr algn="ctr"/>
            <a:r>
              <a:rPr lang="ru-RU" sz="1600" b="1" i="1" dirty="0" smtClean="0">
                <a:solidFill>
                  <a:srgbClr val="009900"/>
                </a:solidFill>
                <a:effectLst/>
                <a:latin typeface="Times New Roman" pitchFamily="18" charset="0"/>
              </a:rPr>
              <a:t>2 группы</a:t>
            </a:r>
            <a:endParaRPr lang="ru-RU" sz="1600" b="1" i="1" dirty="0">
              <a:solidFill>
                <a:srgbClr val="009900"/>
              </a:solidFill>
              <a:effectLst/>
              <a:latin typeface="Times New Roman" pitchFamily="18" charset="0"/>
            </a:endParaRPr>
          </a:p>
        </p:txBody>
      </p:sp>
      <p:sp>
        <p:nvSpPr>
          <p:cNvPr id="183311" name="Rectangle 15"/>
          <p:cNvSpPr>
            <a:spLocks noChangeArrowheads="1"/>
          </p:cNvSpPr>
          <p:nvPr/>
        </p:nvSpPr>
        <p:spPr bwMode="auto">
          <a:xfrm>
            <a:off x="2111375" y="59690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>
              <a:effectLst/>
              <a:latin typeface="Times New Roman" pitchFamily="18" charset="0"/>
            </a:endParaRPr>
          </a:p>
        </p:txBody>
      </p:sp>
      <p:sp>
        <p:nvSpPr>
          <p:cNvPr id="183312" name="AutoShape 16"/>
          <p:cNvSpPr>
            <a:spLocks noChangeArrowheads="1"/>
          </p:cNvSpPr>
          <p:nvPr/>
        </p:nvSpPr>
        <p:spPr bwMode="gray">
          <a:xfrm>
            <a:off x="4860926" y="4941888"/>
            <a:ext cx="4103687" cy="50482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ru-RU" sz="1600" b="1" i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«Финансовая грамотность»</a:t>
            </a:r>
            <a:endParaRPr lang="ru-RU" sz="1600" b="1" i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 eaLnBrk="0" hangingPunct="0"/>
            <a:r>
              <a:rPr lang="ru-RU" sz="1600" b="1" i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ru-RU" sz="1600" b="1" i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4 </a:t>
            </a:r>
            <a:r>
              <a:rPr lang="ru-RU" sz="1600" b="1" i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группы</a:t>
            </a:r>
            <a:r>
              <a:rPr lang="ru-RU" sz="1400" b="1" i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en-US" sz="1400" b="1" i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83313" name="AutoShape 17"/>
          <p:cNvSpPr>
            <a:spLocks noChangeArrowheads="1"/>
          </p:cNvSpPr>
          <p:nvPr/>
        </p:nvSpPr>
        <p:spPr bwMode="gray">
          <a:xfrm>
            <a:off x="4643438" y="5589588"/>
            <a:ext cx="4284662" cy="3587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ru-RU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ru-RU" sz="1600" b="1" i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«Безопасность» Авдеевой Н.Н. – </a:t>
            </a:r>
            <a:r>
              <a:rPr lang="ru-RU" sz="1600" b="1" i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5 групп</a:t>
            </a:r>
            <a:endParaRPr lang="en-US" sz="1600" b="1" i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83314" name="AutoShape 18"/>
          <p:cNvSpPr>
            <a:spLocks noChangeArrowheads="1"/>
          </p:cNvSpPr>
          <p:nvPr/>
        </p:nvSpPr>
        <p:spPr bwMode="gray">
          <a:xfrm>
            <a:off x="4860926" y="4292600"/>
            <a:ext cx="4103687" cy="50323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ru-RU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ru-RU" b="1" i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ru-RU" b="1" i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«Наследие Югры»- 3 группы</a:t>
            </a:r>
            <a:endParaRPr lang="en-US" b="1" i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83315" name="AutoShape 19"/>
          <p:cNvSpPr>
            <a:spLocks noChangeArrowheads="1"/>
          </p:cNvSpPr>
          <p:nvPr/>
        </p:nvSpPr>
        <p:spPr bwMode="gray">
          <a:xfrm>
            <a:off x="4860926" y="3570267"/>
            <a:ext cx="4103687" cy="5762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ru-RU" sz="16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ru-RU" sz="1600" b="1" i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ru-RU" sz="1600" b="1" i="1" dirty="0">
                <a:effectLst/>
              </a:rPr>
              <a:t>«Экологическое воспитание» </a:t>
            </a:r>
          </a:p>
          <a:p>
            <a:pPr algn="ctr" eaLnBrk="0" hangingPunct="0"/>
            <a:r>
              <a:rPr lang="ru-RU" sz="1600" b="1" i="1" dirty="0">
                <a:effectLst/>
              </a:rPr>
              <a:t>Николаевой С.Н. – </a:t>
            </a:r>
            <a:r>
              <a:rPr lang="ru-RU" sz="1600" b="1" i="1" dirty="0" smtClean="0">
                <a:effectLst/>
              </a:rPr>
              <a:t>4 </a:t>
            </a:r>
            <a:r>
              <a:rPr lang="ru-RU" sz="1600" b="1" i="1" dirty="0">
                <a:effectLst/>
              </a:rPr>
              <a:t>группы</a:t>
            </a:r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83316" name="AutoShape 20"/>
          <p:cNvSpPr>
            <a:spLocks noChangeArrowheads="1"/>
          </p:cNvSpPr>
          <p:nvPr/>
        </p:nvSpPr>
        <p:spPr bwMode="gray">
          <a:xfrm>
            <a:off x="5436096" y="2852738"/>
            <a:ext cx="3528517" cy="5762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ru-RU" b="1" i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«Верность Родной земли» </a:t>
            </a:r>
            <a:endParaRPr lang="ru-RU" b="1" i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 eaLnBrk="0" hangingPunct="0"/>
            <a:r>
              <a:rPr lang="ru-RU" b="1" i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ru-RU" b="1" i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6 групп</a:t>
            </a:r>
            <a:endParaRPr lang="en-US" sz="1600" b="1" i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83317" name="AutoShape 21"/>
          <p:cNvSpPr>
            <a:spLocks noChangeArrowheads="1"/>
          </p:cNvSpPr>
          <p:nvPr/>
        </p:nvSpPr>
        <p:spPr bwMode="gray">
          <a:xfrm>
            <a:off x="5219700" y="6092825"/>
            <a:ext cx="3924300" cy="4318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ru-RU" sz="1600" b="1" i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– групп</a:t>
            </a:r>
            <a:endParaRPr lang="en-US" sz="1600" b="1" i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183319" name="Picture 23" descr="5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6571" y="-1"/>
            <a:ext cx="1247588" cy="1409312"/>
          </a:xfrm>
          <a:prstGeom prst="rect">
            <a:avLst/>
          </a:prstGeom>
          <a:noFill/>
        </p:spPr>
      </p:pic>
      <p:pic>
        <p:nvPicPr>
          <p:cNvPr id="183320" name="Picture 24" descr="6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7625" y="188913"/>
            <a:ext cx="762000" cy="1228725"/>
          </a:xfrm>
          <a:prstGeom prst="rect">
            <a:avLst/>
          </a:prstGeom>
          <a:noFill/>
        </p:spPr>
      </p:pic>
      <p:sp>
        <p:nvSpPr>
          <p:cNvPr id="5" name="Блок-схема: решение 4"/>
          <p:cNvSpPr/>
          <p:nvPr/>
        </p:nvSpPr>
        <p:spPr bwMode="auto">
          <a:xfrm>
            <a:off x="395536" y="4814295"/>
            <a:ext cx="2592111" cy="1134068"/>
          </a:xfrm>
          <a:prstGeom prst="flowChartDecision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6" name="Блок-схема: решение 5"/>
          <p:cNvSpPr/>
          <p:nvPr/>
        </p:nvSpPr>
        <p:spPr bwMode="auto">
          <a:xfrm>
            <a:off x="2200857" y="3856768"/>
            <a:ext cx="2452735" cy="1109062"/>
          </a:xfrm>
          <a:prstGeom prst="flowChartDecision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5643" y="4965830"/>
            <a:ext cx="247189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i="1" cap="none" spc="0" dirty="0" smtClean="0">
                <a:ln w="1905">
                  <a:solidFill>
                    <a:srgbClr val="0070C0"/>
                  </a:solidFill>
                </a:ln>
                <a:solidFill>
                  <a:srgbClr val="0066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</a:t>
            </a:r>
          </a:p>
          <a:p>
            <a:pPr algn="ctr"/>
            <a:r>
              <a:rPr lang="ru-RU" sz="1600" i="1" cap="none" spc="0" dirty="0" smtClean="0">
                <a:ln w="1905">
                  <a:solidFill>
                    <a:srgbClr val="0070C0"/>
                  </a:solidFill>
                </a:ln>
                <a:solidFill>
                  <a:srgbClr val="0066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«Совята учатся летать»</a:t>
            </a:r>
          </a:p>
          <a:p>
            <a:pPr algn="ctr"/>
            <a:r>
              <a:rPr lang="ru-RU" sz="1600" i="1" cap="none" spc="0" dirty="0" smtClean="0">
                <a:ln w="1905">
                  <a:solidFill>
                    <a:srgbClr val="0070C0"/>
                  </a:solidFill>
                </a:ln>
                <a:solidFill>
                  <a:srgbClr val="0066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-1 группа</a:t>
            </a:r>
            <a:endParaRPr lang="ru-RU" sz="1600" i="1" cap="none" spc="0" dirty="0">
              <a:ln w="1905">
                <a:solidFill>
                  <a:srgbClr val="0070C0"/>
                </a:solidFill>
              </a:ln>
              <a:solidFill>
                <a:srgbClr val="0066F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431535" y="3983298"/>
            <a:ext cx="199137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i="1" cap="none" spc="0" dirty="0" smtClean="0">
                <a:ln w="1905">
                  <a:solidFill>
                    <a:srgbClr val="FF0000"/>
                  </a:solidFill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</a:t>
            </a:r>
          </a:p>
          <a:p>
            <a:pPr algn="ctr"/>
            <a:r>
              <a:rPr lang="ru-RU" sz="1600" i="1" dirty="0" smtClean="0">
                <a:ln w="1905">
                  <a:solidFill>
                    <a:srgbClr val="FF0000"/>
                  </a:solidFill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«Умники и умницы»</a:t>
            </a:r>
          </a:p>
          <a:p>
            <a:pPr algn="ctr"/>
            <a:r>
              <a:rPr lang="ru-RU" sz="1600" i="1" cap="none" spc="0" dirty="0" smtClean="0">
                <a:ln w="1905">
                  <a:solidFill>
                    <a:srgbClr val="FF0000"/>
                  </a:solidFill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-3 группы</a:t>
            </a:r>
            <a:endParaRPr lang="ru-RU" sz="1600" i="1" cap="none" spc="0" dirty="0">
              <a:ln w="1905">
                <a:solidFill>
                  <a:srgbClr val="FF0000"/>
                </a:solidFill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183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329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346" name="Picture 2" descr="smile7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21600000">
            <a:off x="0" y="0"/>
            <a:ext cx="9144000" cy="68580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</p:pic>
      <p:sp>
        <p:nvSpPr>
          <p:cNvPr id="185347" name="WordArt 3"/>
          <p:cNvSpPr>
            <a:spLocks noChangeArrowheads="1" noChangeShapeType="1" noTextEdit="1"/>
          </p:cNvSpPr>
          <p:nvPr/>
        </p:nvSpPr>
        <p:spPr bwMode="auto">
          <a:xfrm>
            <a:off x="323850" y="0"/>
            <a:ext cx="8532813" cy="1524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kern="10">
                <a:ln w="38100">
                  <a:solidFill>
                    <a:srgbClr val="00CCFF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/>
                <a:latin typeface="Impact"/>
              </a:rPr>
              <a:t>Диагностика</a:t>
            </a:r>
          </a:p>
        </p:txBody>
      </p:sp>
      <p:sp>
        <p:nvSpPr>
          <p:cNvPr id="185348" name="Rectangle 4"/>
          <p:cNvSpPr>
            <a:spLocks noChangeArrowheads="1"/>
          </p:cNvSpPr>
          <p:nvPr/>
        </p:nvSpPr>
        <p:spPr bwMode="auto">
          <a:xfrm>
            <a:off x="250825" y="4797425"/>
            <a:ext cx="864235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/>
            <a:r>
              <a:rPr lang="ru-RU" b="1" i="1" dirty="0">
                <a:solidFill>
                  <a:schemeClr val="accent2"/>
                </a:solidFill>
                <a:effectLst/>
              </a:rPr>
              <a:t>Из приведённых данных чётко прослеживается положительная динамика в усвоении программного материала. Общий % выполнения программы составляет </a:t>
            </a:r>
            <a:r>
              <a:rPr lang="ru-RU" b="1" i="1" dirty="0" smtClean="0">
                <a:solidFill>
                  <a:schemeClr val="accent2"/>
                </a:solidFill>
                <a:effectLst/>
              </a:rPr>
              <a:t>65%, </a:t>
            </a:r>
            <a:r>
              <a:rPr lang="ru-RU" b="1" i="1" dirty="0">
                <a:solidFill>
                  <a:schemeClr val="accent2"/>
                </a:solidFill>
                <a:effectLst/>
              </a:rPr>
              <a:t>что является высоким показателем по сравнению с началом учебного года </a:t>
            </a:r>
            <a:r>
              <a:rPr lang="ru-RU" b="1" i="1" dirty="0" smtClean="0">
                <a:solidFill>
                  <a:schemeClr val="accent2"/>
                </a:solidFill>
                <a:effectLst/>
              </a:rPr>
              <a:t>(59%).</a:t>
            </a:r>
            <a:endParaRPr lang="ru-RU" b="1" i="1" dirty="0">
              <a:solidFill>
                <a:schemeClr val="accent2"/>
              </a:solidFill>
              <a:effectLst/>
            </a:endParaRPr>
          </a:p>
          <a:p>
            <a:pPr algn="just" eaLnBrk="0" hangingPunct="0"/>
            <a:r>
              <a:rPr lang="ru-RU" b="1" i="1" dirty="0">
                <a:solidFill>
                  <a:schemeClr val="accent2"/>
                </a:solidFill>
                <a:effectLst/>
              </a:rPr>
              <a:t>Результаты диагностики подтвердили эффективность проделанной работы.</a:t>
            </a:r>
          </a:p>
        </p:txBody>
      </p:sp>
      <p:graphicFrame>
        <p:nvGraphicFramePr>
          <p:cNvPr id="185351" name="Object 7"/>
          <p:cNvGraphicFramePr>
            <a:graphicFrameLocks noGrp="1" noChangeAspect="1"/>
          </p:cNvGraphicFramePr>
          <p:nvPr>
            <p:ph/>
            <p:extLst>
              <p:ext uri="{D42A27DB-BD31-4B8C-83A1-F6EECF244321}">
                <p14:modId xmlns:p14="http://schemas.microsoft.com/office/powerpoint/2010/main" val="3038001861"/>
              </p:ext>
            </p:extLst>
          </p:nvPr>
        </p:nvGraphicFramePr>
        <p:xfrm>
          <a:off x="1403350" y="1196975"/>
          <a:ext cx="6048970" cy="3600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0" name="Диаграмма" r:id="rId4" imgW="8229711" imgH="5867427" progId="MSGraph.Chart.8">
                  <p:embed followColorScheme="full"/>
                </p:oleObj>
              </mc:Choice>
              <mc:Fallback>
                <p:oleObj name="Диаграмма" r:id="rId4" imgW="8229711" imgH="5867427" progId="MSGraph.Chart.8">
                  <p:embed followColorScheme="full"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3350" y="1196975"/>
                        <a:ext cx="6048970" cy="36004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85353" name="Picture 9" descr="85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8313" y="3357563"/>
            <a:ext cx="800100" cy="1123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85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0"/>
                                        <p:tgtEl>
                                          <p:spTgt spid="185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348" grpId="0"/>
      <p:bldOleChart spid="18535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370" name="Picture 2" descr="smile7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21600000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6371" name="WordArt 3"/>
          <p:cNvSpPr>
            <a:spLocks noChangeArrowheads="1" noChangeShapeType="1" noTextEdit="1"/>
          </p:cNvSpPr>
          <p:nvPr/>
        </p:nvSpPr>
        <p:spPr bwMode="auto">
          <a:xfrm>
            <a:off x="323850" y="260350"/>
            <a:ext cx="8532813" cy="1524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rgbClr val="00CCFF"/>
                  </a:solidFill>
                  <a:round/>
                  <a:headEnd/>
                  <a:tailEnd/>
                </a:ln>
                <a:solidFill>
                  <a:srgbClr val="CC3399"/>
                </a:solidFill>
                <a:effectLst/>
                <a:latin typeface="Impact"/>
              </a:rPr>
              <a:t>Аттестация и курсы</a:t>
            </a:r>
          </a:p>
        </p:txBody>
      </p:sp>
      <p:pic>
        <p:nvPicPr>
          <p:cNvPr id="186372" name="Picture 4" descr="j034335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4725144"/>
            <a:ext cx="1863137" cy="1595092"/>
          </a:xfrm>
          <a:prstGeom prst="rect">
            <a:avLst/>
          </a:prstGeom>
          <a:noFill/>
        </p:spPr>
      </p:pic>
      <p:pic>
        <p:nvPicPr>
          <p:cNvPr id="186373" name="Picture 12" descr="j019538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358" y="2348879"/>
            <a:ext cx="2097710" cy="214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6375" name="Rectangle 7"/>
          <p:cNvSpPr>
            <a:spLocks noChangeArrowheads="1"/>
          </p:cNvSpPr>
          <p:nvPr/>
        </p:nvSpPr>
        <p:spPr bwMode="auto">
          <a:xfrm>
            <a:off x="2837134" y="1814937"/>
            <a:ext cx="5544839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lang="ru-RU" sz="3200" b="1" dirty="0">
                <a:solidFill>
                  <a:schemeClr val="accent2"/>
                </a:solidFill>
                <a:effectLst/>
              </a:rPr>
              <a:t>В </a:t>
            </a:r>
            <a:r>
              <a:rPr lang="ru-RU" sz="3200" b="1" dirty="0" smtClean="0">
                <a:solidFill>
                  <a:schemeClr val="accent2"/>
                </a:solidFill>
                <a:effectLst/>
              </a:rPr>
              <a:t>2024-2025 </a:t>
            </a:r>
            <a:r>
              <a:rPr lang="ru-RU" sz="3200" b="1" dirty="0">
                <a:solidFill>
                  <a:schemeClr val="accent2"/>
                </a:solidFill>
                <a:effectLst/>
              </a:rPr>
              <a:t>учебном  году аттестовано: </a:t>
            </a:r>
          </a:p>
          <a:p>
            <a:pPr algn="ctr"/>
            <a:endParaRPr lang="ru-RU" sz="3200" b="1" dirty="0">
              <a:solidFill>
                <a:schemeClr val="accent2"/>
              </a:solidFill>
              <a:effectLst/>
            </a:endParaRPr>
          </a:p>
          <a:p>
            <a:pPr algn="ctr"/>
            <a:r>
              <a:rPr lang="ru-RU" sz="2400" b="1" dirty="0">
                <a:solidFill>
                  <a:schemeClr val="accent2"/>
                </a:solidFill>
                <a:effectLst/>
              </a:rPr>
              <a:t> На высшую категорию </a:t>
            </a:r>
            <a:r>
              <a:rPr lang="ru-RU" sz="2400" b="1" i="1" dirty="0">
                <a:solidFill>
                  <a:schemeClr val="accent2"/>
                </a:solidFill>
                <a:effectLst/>
              </a:rPr>
              <a:t>– </a:t>
            </a:r>
            <a:r>
              <a:rPr lang="ru-RU" sz="2400" b="1" i="1" dirty="0" smtClean="0">
                <a:solidFill>
                  <a:schemeClr val="accent2"/>
                </a:solidFill>
                <a:effectLst/>
              </a:rPr>
              <a:t>0 человек</a:t>
            </a:r>
            <a:endParaRPr lang="ru-RU" sz="2400" b="1" dirty="0">
              <a:solidFill>
                <a:schemeClr val="accent2"/>
              </a:solidFill>
              <a:effectLst/>
            </a:endParaRPr>
          </a:p>
          <a:p>
            <a:pPr algn="ctr"/>
            <a:r>
              <a:rPr lang="ru-RU" sz="2400" b="1" i="1" dirty="0">
                <a:solidFill>
                  <a:schemeClr val="accent2"/>
                </a:solidFill>
                <a:effectLst/>
              </a:rPr>
              <a:t>     </a:t>
            </a:r>
            <a:r>
              <a:rPr lang="ru-RU" sz="2400" b="1" dirty="0">
                <a:solidFill>
                  <a:schemeClr val="accent2"/>
                </a:solidFill>
                <a:effectLst/>
              </a:rPr>
              <a:t> На первую – </a:t>
            </a:r>
            <a:r>
              <a:rPr lang="ru-RU" sz="2400" b="1" i="1" dirty="0">
                <a:solidFill>
                  <a:schemeClr val="accent2"/>
                </a:solidFill>
                <a:effectLst/>
              </a:rPr>
              <a:t>0</a:t>
            </a:r>
            <a:r>
              <a:rPr lang="ru-RU" sz="2400" b="1" i="1" dirty="0" smtClean="0">
                <a:solidFill>
                  <a:schemeClr val="accent2"/>
                </a:solidFill>
                <a:effectLst/>
              </a:rPr>
              <a:t> человек</a:t>
            </a:r>
            <a:endParaRPr lang="ru-RU" sz="2400" b="1" dirty="0">
              <a:solidFill>
                <a:schemeClr val="accent2"/>
              </a:solidFill>
              <a:effectLst/>
            </a:endParaRPr>
          </a:p>
          <a:p>
            <a:pPr algn="ctr"/>
            <a:r>
              <a:rPr lang="ru-RU" sz="2400" b="1" i="1" dirty="0">
                <a:solidFill>
                  <a:schemeClr val="accent2"/>
                </a:solidFill>
                <a:effectLst/>
              </a:rPr>
              <a:t>      </a:t>
            </a:r>
            <a:r>
              <a:rPr lang="ru-RU" sz="2400" b="1" dirty="0" smtClean="0">
                <a:solidFill>
                  <a:schemeClr val="accent2"/>
                </a:solidFill>
                <a:effectLst/>
              </a:rPr>
              <a:t>Нет категории– 8 человек</a:t>
            </a:r>
            <a:endParaRPr lang="ru-RU" sz="2400" b="1" dirty="0">
              <a:solidFill>
                <a:schemeClr val="accent2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6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6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63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86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6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186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86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371" grpId="0"/>
      <p:bldP spid="18637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5" name="WordArt 3"/>
          <p:cNvSpPr>
            <a:spLocks noChangeArrowheads="1" noChangeShapeType="1" noTextEdit="1"/>
          </p:cNvSpPr>
          <p:nvPr/>
        </p:nvSpPr>
        <p:spPr bwMode="auto">
          <a:xfrm>
            <a:off x="323850" y="260350"/>
            <a:ext cx="8532813" cy="1524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CCFF"/>
                  </a:solidFill>
                  <a:round/>
                  <a:headEnd/>
                  <a:tailEnd/>
                </a:ln>
                <a:solidFill>
                  <a:srgbClr val="3366FF"/>
                </a:solidFill>
                <a:effectLst/>
                <a:latin typeface="Impact"/>
              </a:rPr>
              <a:t>Профессиональная компетентность</a:t>
            </a:r>
          </a:p>
        </p:txBody>
      </p:sp>
      <p:sp>
        <p:nvSpPr>
          <p:cNvPr id="187396" name="Oval 4"/>
          <p:cNvSpPr>
            <a:spLocks noChangeArrowheads="1"/>
          </p:cNvSpPr>
          <p:nvPr/>
        </p:nvSpPr>
        <p:spPr bwMode="gray">
          <a:xfrm>
            <a:off x="539750" y="2205038"/>
            <a:ext cx="3200400" cy="3200400"/>
          </a:xfrm>
          <a:prstGeom prst="ellipse">
            <a:avLst/>
          </a:prstGeom>
          <a:gradFill rotWithShape="1">
            <a:gsLst>
              <a:gs pos="0">
                <a:schemeClr val="accent2">
                  <a:gamma/>
                  <a:tint val="56471"/>
                  <a:invGamma/>
                </a:schemeClr>
              </a:gs>
              <a:gs pos="100000">
                <a:schemeClr val="accent2"/>
              </a:gs>
            </a:gsLst>
            <a:path path="shape">
              <a:fillToRect l="50000" t="50000" r="50000" b="50000"/>
            </a:path>
          </a:gradFill>
          <a:ln w="28575" algn="ctr">
            <a:solidFill>
              <a:srgbClr val="FF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Общее количество 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педагогов</a:t>
            </a:r>
          </a:p>
          <a:p>
            <a:pPr algn="ctr"/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25 </a:t>
            </a:r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человека</a:t>
            </a:r>
          </a:p>
        </p:txBody>
      </p:sp>
      <p:sp>
        <p:nvSpPr>
          <p:cNvPr id="187397" name="AutoShape 5"/>
          <p:cNvSpPr>
            <a:spLocks noChangeArrowheads="1"/>
          </p:cNvSpPr>
          <p:nvPr/>
        </p:nvSpPr>
        <p:spPr bwMode="gray">
          <a:xfrm>
            <a:off x="250825" y="1916113"/>
            <a:ext cx="3833813" cy="3833812"/>
          </a:xfrm>
          <a:custGeom>
            <a:avLst/>
            <a:gdLst>
              <a:gd name="G0" fmla="+- 1914 0 0"/>
              <a:gd name="G1" fmla="+- 21600 0 1914"/>
              <a:gd name="G2" fmla="+- 21600 0 1914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14" y="10800"/>
                </a:moveTo>
                <a:cubicBezTo>
                  <a:pt x="1914" y="15708"/>
                  <a:pt x="5892" y="19686"/>
                  <a:pt x="10800" y="19686"/>
                </a:cubicBezTo>
                <a:cubicBezTo>
                  <a:pt x="15708" y="19686"/>
                  <a:pt x="19686" y="15708"/>
                  <a:pt x="19686" y="10800"/>
                </a:cubicBezTo>
                <a:cubicBezTo>
                  <a:pt x="19686" y="5892"/>
                  <a:pt x="15708" y="1914"/>
                  <a:pt x="10800" y="1914"/>
                </a:cubicBezTo>
                <a:cubicBezTo>
                  <a:pt x="5892" y="1914"/>
                  <a:pt x="1914" y="5892"/>
                  <a:pt x="1914" y="10800"/>
                </a:cubicBezTo>
                <a:close/>
              </a:path>
            </a:pathLst>
          </a:custGeom>
          <a:gradFill rotWithShape="1">
            <a:gsLst>
              <a:gs pos="0">
                <a:schemeClr val="hlink">
                  <a:gamma/>
                  <a:tint val="60784"/>
                  <a:invGamma/>
                  <a:alpha val="12000"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tint val="60784"/>
                  <a:invGamma/>
                  <a:alpha val="12000"/>
                </a:scheme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15" name="TextBox 12"/>
          <p:cNvSpPr txBox="1">
            <a:spLocks noChangeArrowheads="1"/>
          </p:cNvSpPr>
          <p:nvPr/>
        </p:nvSpPr>
        <p:spPr bwMode="auto">
          <a:xfrm>
            <a:off x="3729037" y="3305175"/>
            <a:ext cx="5105401" cy="369888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 algn="ctr"/>
            <a:r>
              <a:rPr lang="ru-RU" b="1" i="1" dirty="0">
                <a:effectLst/>
              </a:rPr>
              <a:t>Среднее педагогическое – </a:t>
            </a:r>
            <a:r>
              <a:rPr lang="ru-RU" b="1" i="1" dirty="0" smtClean="0">
                <a:effectLst/>
              </a:rPr>
              <a:t>16человек</a:t>
            </a:r>
            <a:r>
              <a:rPr lang="ru-RU" dirty="0" smtClean="0">
                <a:effectLst/>
              </a:rPr>
              <a:t>  </a:t>
            </a:r>
            <a:endParaRPr lang="ru-RU" dirty="0">
              <a:effectLst/>
            </a:endParaRPr>
          </a:p>
        </p:txBody>
      </p:sp>
      <p:sp>
        <p:nvSpPr>
          <p:cNvPr id="3" name="Овал 23">
            <a:hlinkClick r:id="rId2" action="ppaction://hlinkpres?slideindex=1&amp;slidetitle="/>
          </p:cNvPr>
          <p:cNvSpPr/>
          <p:nvPr/>
        </p:nvSpPr>
        <p:spPr bwMode="auto">
          <a:xfrm>
            <a:off x="3795713" y="3376613"/>
            <a:ext cx="228600" cy="228600"/>
          </a:xfrm>
          <a:prstGeom prst="ellipse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pPr algn="l" eaLnBrk="0" hangingPunct="0">
              <a:defRPr/>
            </a:pPr>
            <a:endParaRPr lang="ru-RU">
              <a:effectLst/>
            </a:endParaRPr>
          </a:p>
        </p:txBody>
      </p:sp>
      <p:sp>
        <p:nvSpPr>
          <p:cNvPr id="21517" name="TextBox 14"/>
          <p:cNvSpPr txBox="1">
            <a:spLocks noChangeArrowheads="1"/>
          </p:cNvSpPr>
          <p:nvPr/>
        </p:nvSpPr>
        <p:spPr bwMode="auto">
          <a:xfrm>
            <a:off x="3729037" y="2586037"/>
            <a:ext cx="5105401" cy="369889"/>
          </a:xfrm>
          <a:prstGeom prst="rect">
            <a:avLst/>
          </a:prstGeom>
          <a:solidFill>
            <a:srgbClr val="CC0099"/>
          </a:solidFill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 algn="ctr"/>
            <a:endParaRPr lang="ru-RU">
              <a:effectLst/>
            </a:endParaRPr>
          </a:p>
        </p:txBody>
      </p:sp>
      <p:sp>
        <p:nvSpPr>
          <p:cNvPr id="187419" name="Rectangle 27"/>
          <p:cNvSpPr>
            <a:spLocks noChangeArrowheads="1"/>
          </p:cNvSpPr>
          <p:nvPr/>
        </p:nvSpPr>
        <p:spPr bwMode="auto">
          <a:xfrm>
            <a:off x="4092575" y="2565400"/>
            <a:ext cx="45164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b="1" i="1" dirty="0">
                <a:effectLst/>
              </a:rPr>
              <a:t>Высшее педагогическое – </a:t>
            </a:r>
            <a:r>
              <a:rPr lang="ru-RU" b="1" i="1" dirty="0" smtClean="0">
                <a:effectLst/>
              </a:rPr>
              <a:t>9 </a:t>
            </a:r>
            <a:r>
              <a:rPr lang="ru-RU" b="1" i="1" dirty="0">
                <a:effectLst/>
              </a:rPr>
              <a:t>человек</a:t>
            </a:r>
          </a:p>
        </p:txBody>
      </p:sp>
      <p:sp>
        <p:nvSpPr>
          <p:cNvPr id="4" name="Овал 23">
            <a:hlinkClick r:id="rId2" action="ppaction://hlinkpres?slideindex=1&amp;slidetitle="/>
          </p:cNvPr>
          <p:cNvSpPr/>
          <p:nvPr/>
        </p:nvSpPr>
        <p:spPr bwMode="auto">
          <a:xfrm>
            <a:off x="3795713" y="2655888"/>
            <a:ext cx="228600" cy="228600"/>
          </a:xfrm>
          <a:prstGeom prst="ellipse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pPr algn="l" eaLnBrk="0" hangingPunct="0">
              <a:defRPr/>
            </a:pPr>
            <a:endParaRPr lang="ru-RU">
              <a:effectLst/>
            </a:endParaRPr>
          </a:p>
        </p:txBody>
      </p:sp>
      <p:pic>
        <p:nvPicPr>
          <p:cNvPr id="187424" name="Picture 32" descr="j02321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7224" y="4149080"/>
            <a:ext cx="2089150" cy="20177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87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187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1874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200" fill="hold"/>
                                        <p:tgtEl>
                                          <p:spTgt spid="187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" fill="hold"/>
                                        <p:tgtEl>
                                          <p:spTgt spid="187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87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87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396" grpId="0" animBg="1"/>
      <p:bldP spid="18739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420" name="Picture 4" descr="smile7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21600000">
            <a:off x="10244" y="0"/>
            <a:ext cx="9144000" cy="6858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88421" name="WordArt 5"/>
          <p:cNvSpPr>
            <a:spLocks noChangeArrowheads="1" noChangeShapeType="1" noTextEdit="1"/>
          </p:cNvSpPr>
          <p:nvPr/>
        </p:nvSpPr>
        <p:spPr bwMode="auto">
          <a:xfrm>
            <a:off x="250825" y="0"/>
            <a:ext cx="8569325" cy="1552575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200" kern="10">
                <a:ln w="9525">
                  <a:solidFill>
                    <a:srgbClr val="00CCFF"/>
                  </a:solidFill>
                  <a:round/>
                  <a:headEnd/>
                  <a:tailEnd/>
                </a:ln>
                <a:solidFill>
                  <a:srgbClr val="009900"/>
                </a:solidFill>
                <a:effectLst/>
                <a:latin typeface="Impact"/>
              </a:rPr>
              <a:t>Публикации</a:t>
            </a:r>
          </a:p>
        </p:txBody>
      </p:sp>
      <p:sp>
        <p:nvSpPr>
          <p:cNvPr id="188422" name="TextBox 16"/>
          <p:cNvSpPr txBox="1">
            <a:spLocks noChangeArrowheads="1"/>
          </p:cNvSpPr>
          <p:nvPr/>
        </p:nvSpPr>
        <p:spPr bwMode="auto">
          <a:xfrm>
            <a:off x="1691680" y="3303894"/>
            <a:ext cx="7344816" cy="1692771"/>
          </a:xfrm>
          <a:prstGeom prst="rect">
            <a:avLst/>
          </a:prstGeom>
          <a:solidFill>
            <a:srgbClr val="CC66FF"/>
          </a:solidFill>
          <a:ln w="38100">
            <a:solidFill>
              <a:srgbClr val="CC3399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FFFF00"/>
                </a:solidFill>
                <a:effectLst/>
              </a:rPr>
              <a:t>Педагог дополнительного образования: Керцер М.В.</a:t>
            </a:r>
            <a:endParaRPr lang="ru-RU" sz="2000" b="1" dirty="0">
              <a:solidFill>
                <a:srgbClr val="FFFF00"/>
              </a:solidFill>
              <a:effectLst/>
            </a:endParaRPr>
          </a:p>
          <a:p>
            <a:pPr marL="342900" indent="-342900" algn="ctr"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FFFF00"/>
                </a:solidFill>
                <a:effectLst/>
              </a:rPr>
              <a:t>Выступление с докладом на </a:t>
            </a:r>
            <a:r>
              <a:rPr lang="ru-RU" sz="2000" b="1" dirty="0" smtClean="0">
                <a:solidFill>
                  <a:srgbClr val="FFFF00"/>
                </a:solidFill>
                <a:effectLst/>
              </a:rPr>
              <a:t>«Региональном </a:t>
            </a:r>
            <a:r>
              <a:rPr lang="ru-RU" sz="2000" b="1" dirty="0">
                <a:solidFill>
                  <a:srgbClr val="FFFF00"/>
                </a:solidFill>
                <a:effectLst/>
              </a:rPr>
              <a:t>Форуме молодых преподавателей родного языка и литературы Уральского Федерального округа</a:t>
            </a:r>
            <a:r>
              <a:rPr lang="ru-RU" sz="2000" b="1" dirty="0" smtClean="0">
                <a:solidFill>
                  <a:srgbClr val="FFFF00"/>
                </a:solidFill>
                <a:effectLst/>
              </a:rPr>
              <a:t>»</a:t>
            </a:r>
            <a:endParaRPr lang="ru-RU" sz="2000" b="1" dirty="0">
              <a:solidFill>
                <a:srgbClr val="FFFF00"/>
              </a:solidFill>
              <a:effectLst/>
            </a:endParaRPr>
          </a:p>
        </p:txBody>
      </p:sp>
      <p:grpSp>
        <p:nvGrpSpPr>
          <p:cNvPr id="23557" name="TextBox 15"/>
          <p:cNvGrpSpPr>
            <a:grpSpLocks/>
          </p:cNvGrpSpPr>
          <p:nvPr/>
        </p:nvGrpSpPr>
        <p:grpSpPr bwMode="auto">
          <a:xfrm>
            <a:off x="284988" y="1566112"/>
            <a:ext cx="7488756" cy="5224431"/>
            <a:chOff x="0" y="1817"/>
            <a:chExt cx="2438" cy="1549"/>
          </a:xfrm>
        </p:grpSpPr>
        <p:pic>
          <p:nvPicPr>
            <p:cNvPr id="188428" name="TextBox 15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5" y="2885"/>
              <a:ext cx="2408" cy="481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FFFF99"/>
              </a:solidFill>
              <a:miter lim="800000"/>
              <a:headEnd/>
              <a:tailEnd/>
            </a:ln>
          </p:spPr>
        </p:pic>
        <p:sp>
          <p:nvSpPr>
            <p:cNvPr id="188429" name="Text Box 13"/>
            <p:cNvSpPr txBox="1">
              <a:spLocks noChangeArrowheads="1"/>
            </p:cNvSpPr>
            <p:nvPr/>
          </p:nvSpPr>
          <p:spPr bwMode="auto">
            <a:xfrm>
              <a:off x="0" y="1817"/>
              <a:ext cx="2438" cy="465"/>
            </a:xfrm>
            <a:prstGeom prst="rect">
              <a:avLst/>
            </a:prstGeom>
            <a:solidFill>
              <a:srgbClr val="FFFF00"/>
            </a:solidFill>
            <a:ln w="38100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400" b="1" dirty="0">
                  <a:solidFill>
                    <a:srgbClr val="CC3399"/>
                  </a:solidFill>
                  <a:effectLst/>
                </a:rPr>
                <a:t>Старший </a:t>
              </a:r>
              <a:r>
                <a:rPr lang="ru-RU" sz="2400" b="1" dirty="0" smtClean="0">
                  <a:solidFill>
                    <a:srgbClr val="CC3399"/>
                  </a:solidFill>
                  <a:effectLst/>
                </a:rPr>
                <a:t>воспитатель: </a:t>
              </a:r>
              <a:r>
                <a:rPr lang="ru-RU" sz="2400" b="1" dirty="0" err="1" smtClean="0">
                  <a:solidFill>
                    <a:srgbClr val="CC3399"/>
                  </a:solidFill>
                  <a:effectLst/>
                </a:rPr>
                <a:t>Оманова</a:t>
              </a:r>
              <a:r>
                <a:rPr lang="ru-RU" sz="2400" b="1" dirty="0" smtClean="0">
                  <a:solidFill>
                    <a:srgbClr val="CC3399"/>
                  </a:solidFill>
                  <a:effectLst/>
                </a:rPr>
                <a:t> Н.Н.</a:t>
              </a:r>
            </a:p>
            <a:p>
              <a:pPr marL="342900" indent="-342900" algn="ctr">
                <a:buFont typeface="Wingdings" panose="05000000000000000000" pitchFamily="2" charset="2"/>
                <a:buChar char="v"/>
              </a:pPr>
              <a:r>
                <a:rPr lang="ru-RU" sz="2400" b="1" dirty="0" smtClean="0">
                  <a:solidFill>
                    <a:srgbClr val="CC3399"/>
                  </a:solidFill>
                  <a:effectLst/>
                </a:rPr>
                <a:t>«Детский сад – территория традиций», </a:t>
              </a:r>
              <a:r>
                <a:rPr lang="en-US" sz="2400" b="1" dirty="0" smtClean="0">
                  <a:solidFill>
                    <a:srgbClr val="CC3399"/>
                  </a:solidFill>
                  <a:effectLst/>
                </a:rPr>
                <a:t>IV </a:t>
              </a:r>
              <a:r>
                <a:rPr lang="ru-RU" sz="2400" b="1" dirty="0" smtClean="0">
                  <a:solidFill>
                    <a:srgbClr val="CC3399"/>
                  </a:solidFill>
                  <a:effectLst/>
                </a:rPr>
                <a:t>всероссийский педагогический конкурс «Мой лучший проект», 06.03.2025г. Фонд 21 века.</a:t>
              </a:r>
              <a:endParaRPr lang="ru-RU" sz="2400" b="1" dirty="0">
                <a:solidFill>
                  <a:srgbClr val="CC3399"/>
                </a:solidFill>
                <a:effectLst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500974" y="5222202"/>
            <a:ext cx="727277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 Истомина Л.С.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Доклад </a:t>
            </a:r>
            <a:r>
              <a:rPr lang="ru-RU" sz="2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«Театрально – игровая деятельность в детском саду, как средство самовыражения личности и самореализации способностей»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466" name="Picture 2" descr="smile7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21600000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0467" name="WordArt 3"/>
          <p:cNvSpPr>
            <a:spLocks noChangeArrowheads="1" noChangeShapeType="1" noTextEdit="1"/>
          </p:cNvSpPr>
          <p:nvPr/>
        </p:nvSpPr>
        <p:spPr bwMode="auto">
          <a:xfrm>
            <a:off x="323850" y="0"/>
            <a:ext cx="8532813" cy="1524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800080"/>
                  </a:solidFill>
                  <a:round/>
                  <a:headEnd/>
                  <a:tailEnd/>
                </a:ln>
                <a:solidFill>
                  <a:srgbClr val="99CC00"/>
                </a:solidFill>
                <a:effectLst/>
                <a:latin typeface="Impact"/>
              </a:rPr>
              <a:t>Участие в районных конкурсах </a:t>
            </a:r>
          </a:p>
        </p:txBody>
      </p:sp>
      <p:pic>
        <p:nvPicPr>
          <p:cNvPr id="190473" name="Picture 9" descr="8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5157788"/>
            <a:ext cx="962025" cy="10668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2691046" y="1700808"/>
            <a:ext cx="41852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ru-RU" sz="2400" b="1" dirty="0" smtClean="0">
                <a:solidFill>
                  <a:srgbClr val="0066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Керцер М.В. конкурс </a:t>
            </a:r>
            <a:r>
              <a:rPr lang="ru-RU" sz="2400" b="1" dirty="0">
                <a:solidFill>
                  <a:srgbClr val="0066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«Лучший педагогический отряд</a:t>
            </a:r>
            <a:r>
              <a:rPr lang="ru-RU" sz="2400" b="1" dirty="0" smtClean="0">
                <a:solidFill>
                  <a:srgbClr val="0066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», 2-е место</a:t>
            </a:r>
            <a:endParaRPr lang="ru-RU" sz="2400" b="1" dirty="0">
              <a:solidFill>
                <a:srgbClr val="0066F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1490" name="Picture 2" descr="smile7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21600000">
            <a:off x="0" y="0"/>
            <a:ext cx="9144000" cy="7100888"/>
          </a:xfrm>
          <a:prstGeom prst="rect">
            <a:avLst/>
          </a:prstGeom>
          <a:noFill/>
        </p:spPr>
      </p:pic>
      <p:sp>
        <p:nvSpPr>
          <p:cNvPr id="191491" name="WordArt 3"/>
          <p:cNvSpPr>
            <a:spLocks noChangeArrowheads="1" noChangeShapeType="1" noTextEdit="1"/>
          </p:cNvSpPr>
          <p:nvPr/>
        </p:nvSpPr>
        <p:spPr bwMode="auto">
          <a:xfrm>
            <a:off x="323850" y="0"/>
            <a:ext cx="8532813" cy="1524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rgbClr val="800080"/>
                  </a:solidFill>
                  <a:round/>
                  <a:headEnd/>
                  <a:tailEnd/>
                </a:ln>
                <a:solidFill>
                  <a:srgbClr val="CC0066"/>
                </a:solidFill>
                <a:effectLst/>
                <a:latin typeface="Impact"/>
              </a:rPr>
              <a:t>Участие </a:t>
            </a:r>
            <a:r>
              <a:rPr lang="ru-RU" sz="3600" kern="10" dirty="0" smtClean="0">
                <a:ln w="9525">
                  <a:solidFill>
                    <a:srgbClr val="800080"/>
                  </a:solidFill>
                  <a:round/>
                  <a:headEnd/>
                  <a:tailEnd/>
                </a:ln>
                <a:solidFill>
                  <a:srgbClr val="CC0066"/>
                </a:solidFill>
                <a:effectLst/>
                <a:latin typeface="Impact"/>
              </a:rPr>
              <a:t>в конкурсах </a:t>
            </a:r>
            <a:r>
              <a:rPr lang="ru-RU" sz="3600" kern="10" dirty="0">
                <a:ln w="9525">
                  <a:solidFill>
                    <a:srgbClr val="800080"/>
                  </a:solidFill>
                  <a:round/>
                  <a:headEnd/>
                  <a:tailEnd/>
                </a:ln>
                <a:solidFill>
                  <a:srgbClr val="CC0066"/>
                </a:solidFill>
                <a:effectLst/>
                <a:latin typeface="Impact"/>
              </a:rPr>
              <a:t>и конференциях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565175" y="5797510"/>
            <a:ext cx="556255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Практико-ориентированный семинар «Родной язык в дошкольном образовании: проекты и эффективные практики</a:t>
            </a:r>
            <a:r>
              <a:rPr lang="ru-RU" sz="2000" b="1" dirty="0" smtClean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»- 10 человек</a:t>
            </a:r>
            <a:endParaRPr lang="ru-RU" sz="2000" b="1" dirty="0">
              <a:solidFill>
                <a:srgbClr val="0066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11760" y="2814222"/>
            <a:ext cx="6570663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8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Научно-практический семинар по фольклору «Использование малых фольклорных жанров при формировании </a:t>
            </a:r>
            <a:r>
              <a:rPr lang="ru-RU" sz="2000" b="1" dirty="0" err="1">
                <a:solidFill>
                  <a:srgbClr val="8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линговокультурологических</a:t>
            </a:r>
            <a:r>
              <a:rPr lang="ru-RU" sz="2000" b="1" dirty="0">
                <a:solidFill>
                  <a:srgbClr val="8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компетенций на уроках родного языка  во внеурочной деятельности</a:t>
            </a:r>
            <a:r>
              <a:rPr lang="ru-RU" sz="2000" b="1" dirty="0" smtClean="0">
                <a:solidFill>
                  <a:srgbClr val="8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000" b="1" dirty="0">
              <a:solidFill>
                <a:srgbClr val="80008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4463824"/>
            <a:ext cx="593823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ru-RU" sz="2000" b="1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FF33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«Инновационные технологии психолого-педагогического сопровождения семей, воспитывающих детей раннего возраста с особенностями развития в сфере образования</a:t>
            </a:r>
            <a:r>
              <a:rPr lang="ru-RU" sz="2000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FF33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000" b="1" dirty="0"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  <a:solidFill>
                <a:srgbClr val="FF33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343" y="1343170"/>
            <a:ext cx="2048312" cy="14072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289953" y="1522666"/>
            <a:ext cx="515128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ru-RU" sz="2000" b="1" cap="none" spc="0" dirty="0" smtClean="0">
                <a:ln w="1905"/>
                <a:solidFill>
                  <a:schemeClr val="accent6"/>
                </a:solidFill>
                <a:effectLst/>
              </a:rPr>
              <a:t>Смотр-конкурс </a:t>
            </a:r>
          </a:p>
          <a:p>
            <a:pPr algn="l"/>
            <a:r>
              <a:rPr lang="ru-RU" sz="2000" b="1" cap="none" spc="0" dirty="0" smtClean="0">
                <a:ln w="1905"/>
                <a:solidFill>
                  <a:schemeClr val="accent6"/>
                </a:solidFill>
                <a:effectLst/>
              </a:rPr>
              <a:t>«Готовность групп к новому 2024-2025 </a:t>
            </a:r>
          </a:p>
          <a:p>
            <a:pPr algn="l"/>
            <a:r>
              <a:rPr lang="ru-RU" sz="2000" b="1" cap="none" spc="0" dirty="0" smtClean="0">
                <a:ln w="1905"/>
                <a:solidFill>
                  <a:schemeClr val="accent6"/>
                </a:solidFill>
                <a:effectLst/>
              </a:rPr>
              <a:t>учебному году»</a:t>
            </a:r>
            <a:endParaRPr lang="ru-RU" sz="2000" b="1" cap="none" spc="0" dirty="0">
              <a:ln w="1905"/>
              <a:solidFill>
                <a:schemeClr val="accent6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514" name="Picture 2" descr="smile7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21600000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2515" name="WordArt 3"/>
          <p:cNvSpPr>
            <a:spLocks noChangeArrowheads="1" noChangeShapeType="1" noTextEdit="1"/>
          </p:cNvSpPr>
          <p:nvPr/>
        </p:nvSpPr>
        <p:spPr bwMode="auto">
          <a:xfrm>
            <a:off x="395288" y="0"/>
            <a:ext cx="8532812" cy="1700213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CCFF"/>
                </a:solidFill>
                <a:effectLst/>
                <a:latin typeface="Impact"/>
              </a:rPr>
              <a:t>Участие в конкурсах российского масштаба</a:t>
            </a:r>
          </a:p>
        </p:txBody>
      </p:sp>
      <p:sp>
        <p:nvSpPr>
          <p:cNvPr id="192518" name="Rectangle 6"/>
          <p:cNvSpPr>
            <a:spLocks noChangeArrowheads="1"/>
          </p:cNvSpPr>
          <p:nvPr/>
        </p:nvSpPr>
        <p:spPr bwMode="auto">
          <a:xfrm>
            <a:off x="2573400" y="3411964"/>
            <a:ext cx="637063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>
              <a:buFont typeface="Wingdings" pitchFamily="2" charset="2"/>
              <a:buChar char="v"/>
            </a:pPr>
            <a:r>
              <a:rPr lang="ru-RU" sz="2000" b="1" dirty="0" err="1" smtClean="0">
                <a:solidFill>
                  <a:schemeClr val="accent2"/>
                </a:solidFill>
                <a:effectLst/>
              </a:rPr>
              <a:t>Оманова</a:t>
            </a:r>
            <a:r>
              <a:rPr lang="ru-RU" sz="2000" b="1" dirty="0" smtClean="0">
                <a:solidFill>
                  <a:schemeClr val="accent2"/>
                </a:solidFill>
                <a:effectLst/>
              </a:rPr>
              <a:t> Н.Н., Вьюткина Е.В., Артеева Ю.А.</a:t>
            </a:r>
            <a:r>
              <a:rPr lang="ru-RU" sz="2000" dirty="0" smtClean="0">
                <a:solidFill>
                  <a:schemeClr val="accent2"/>
                </a:solidFill>
                <a:effectLst/>
              </a:rPr>
              <a:t> </a:t>
            </a:r>
            <a:r>
              <a:rPr lang="en-US" sz="2000" dirty="0" smtClean="0">
                <a:solidFill>
                  <a:schemeClr val="accent2"/>
                </a:solidFill>
                <a:effectLst/>
              </a:rPr>
              <a:t>IV </a:t>
            </a:r>
            <a:r>
              <a:rPr lang="ru-RU" sz="2000" dirty="0" smtClean="0">
                <a:solidFill>
                  <a:schemeClr val="accent2"/>
                </a:solidFill>
                <a:effectLst/>
              </a:rPr>
              <a:t>Всероссийский педагогический конкурс </a:t>
            </a:r>
            <a:r>
              <a:rPr lang="ru-RU" sz="2000" dirty="0">
                <a:solidFill>
                  <a:schemeClr val="accent2"/>
                </a:solidFill>
                <a:effectLst/>
              </a:rPr>
              <a:t>для </a:t>
            </a:r>
            <a:r>
              <a:rPr lang="ru-RU" sz="2000" b="1" i="1" dirty="0" smtClean="0">
                <a:solidFill>
                  <a:schemeClr val="accent2"/>
                </a:solidFill>
                <a:effectLst/>
              </a:rPr>
              <a:t>«Мой лучший проект»</a:t>
            </a:r>
            <a:r>
              <a:rPr lang="ru-RU" sz="2000" dirty="0" smtClean="0">
                <a:solidFill>
                  <a:schemeClr val="accent2"/>
                </a:solidFill>
                <a:effectLst/>
              </a:rPr>
              <a:t> </a:t>
            </a:r>
            <a:r>
              <a:rPr lang="ru-RU" sz="2000" dirty="0">
                <a:solidFill>
                  <a:schemeClr val="accent2"/>
                </a:solidFill>
                <a:effectLst/>
              </a:rPr>
              <a:t>- </a:t>
            </a:r>
            <a:r>
              <a:rPr lang="ru-RU" sz="2000" dirty="0" smtClean="0">
                <a:solidFill>
                  <a:schemeClr val="accent2"/>
                </a:solidFill>
                <a:effectLst/>
              </a:rPr>
              <a:t>«Детский сад-территория традиций», Диплом победителя </a:t>
            </a:r>
            <a:r>
              <a:rPr lang="en-US" sz="2000" dirty="0" smtClean="0">
                <a:solidFill>
                  <a:schemeClr val="accent2"/>
                </a:solidFill>
                <a:effectLst/>
              </a:rPr>
              <a:t>I</a:t>
            </a:r>
            <a:r>
              <a:rPr lang="ru-RU" sz="2000" dirty="0" smtClean="0">
                <a:solidFill>
                  <a:schemeClr val="accent2"/>
                </a:solidFill>
                <a:effectLst/>
              </a:rPr>
              <a:t> степени.</a:t>
            </a:r>
            <a:r>
              <a:rPr lang="ru-RU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ru-RU" sz="2000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39" t="11621" r="33380" b="6337"/>
          <a:stretch/>
        </p:blipFill>
        <p:spPr bwMode="auto">
          <a:xfrm rot="21165560">
            <a:off x="666846" y="3020039"/>
            <a:ext cx="1565617" cy="211900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1772816"/>
            <a:ext cx="47877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v"/>
            </a:pP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Районный конкурс «Мой дом - Березовский район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»- диплом 1 место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11960" y="2372980"/>
            <a:ext cx="47030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2400" b="1" dirty="0">
                <a:solidFill>
                  <a:srgbClr val="8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Районный конкурс «Здоровым быть модно»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95519" y="5855900"/>
            <a:ext cx="47882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v"/>
            </a:pPr>
            <a:r>
              <a:rPr lang="ru-RU" sz="2400" b="1" dirty="0">
                <a:solidFill>
                  <a:srgbClr val="CC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Районный конкурс «Род. Семья. Традиции</a:t>
            </a:r>
            <a:r>
              <a:rPr lang="ru-RU" sz="2400" b="1" dirty="0" smtClean="0">
                <a:solidFill>
                  <a:srgbClr val="CC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участники</a:t>
            </a:r>
            <a:endParaRPr lang="ru-RU" sz="2400" b="1" dirty="0">
              <a:solidFill>
                <a:srgbClr val="CC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35243" y="4932570"/>
            <a:ext cx="3936462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детского </a:t>
            </a:r>
            <a:r>
              <a:rPr lang="ru-RU" sz="2000" b="1" dirty="0" smtClean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творчества </a:t>
            </a:r>
          </a:p>
          <a:p>
            <a:r>
              <a:rPr lang="ru-RU" sz="2000" b="1" dirty="0" smtClean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«Капелька», </a:t>
            </a:r>
          </a:p>
          <a:p>
            <a:r>
              <a:rPr lang="ru-RU" sz="2000" b="1" dirty="0" smtClean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танец «Смуглянка»</a:t>
            </a:r>
          </a:p>
          <a:p>
            <a:r>
              <a:rPr lang="ru-RU" sz="2000" b="1" dirty="0" smtClean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</a:t>
            </a:r>
            <a:endParaRPr lang="ru-RU" sz="2000" b="1" dirty="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62" name="Picture 2" descr="smile7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21600000">
            <a:off x="0" y="0"/>
            <a:ext cx="9144000" cy="6858000"/>
          </a:xfrm>
          <a:prstGeom prst="rect">
            <a:avLst/>
          </a:prstGeom>
          <a:solidFill>
            <a:srgbClr val="A3C7FB"/>
          </a:solidFill>
          <a:ln w="38100">
            <a:noFill/>
            <a:miter lim="800000"/>
            <a:headEnd/>
            <a:tailEnd/>
          </a:ln>
        </p:spPr>
      </p:pic>
      <p:sp>
        <p:nvSpPr>
          <p:cNvPr id="194563" name="WordArt 3"/>
          <p:cNvSpPr>
            <a:spLocks noChangeArrowheads="1" noChangeShapeType="1" noTextEdit="1"/>
          </p:cNvSpPr>
          <p:nvPr/>
        </p:nvSpPr>
        <p:spPr bwMode="auto">
          <a:xfrm>
            <a:off x="179388" y="0"/>
            <a:ext cx="8713787" cy="1552575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200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/>
                <a:latin typeface="Impact"/>
              </a:rPr>
              <a:t>Открытые занятия для воспитателей </a:t>
            </a:r>
            <a:r>
              <a:rPr lang="ru-RU" sz="3200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/>
                <a:latin typeface="Impact"/>
              </a:rPr>
              <a:t>ДОУ</a:t>
            </a:r>
            <a:endParaRPr lang="ru-RU" sz="3200" kern="10" dirty="0">
              <a:ln w="9525">
                <a:solidFill>
                  <a:srgbClr val="FFFF00"/>
                </a:solidFill>
                <a:round/>
                <a:headEnd/>
                <a:tailEnd/>
              </a:ln>
              <a:solidFill>
                <a:srgbClr val="FF3300"/>
              </a:solidFill>
              <a:effectLst/>
              <a:latin typeface="Impact"/>
            </a:endParaRPr>
          </a:p>
        </p:txBody>
      </p:sp>
      <p:sp>
        <p:nvSpPr>
          <p:cNvPr id="194565" name="Rectangle 5"/>
          <p:cNvSpPr>
            <a:spLocks noChangeArrowheads="1"/>
          </p:cNvSpPr>
          <p:nvPr/>
        </p:nvSpPr>
        <p:spPr bwMode="auto">
          <a:xfrm>
            <a:off x="1296192" y="1668798"/>
            <a:ext cx="6551613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buFontTx/>
              <a:buChar char="•"/>
            </a:pPr>
            <a:r>
              <a:rPr lang="ru-RU" sz="2000" b="1" dirty="0">
                <a:solidFill>
                  <a:srgbClr val="FF3300"/>
                </a:solidFill>
                <a:effectLst/>
              </a:rPr>
              <a:t> </a:t>
            </a:r>
            <a:r>
              <a:rPr lang="ru-RU" sz="2000" b="1" dirty="0" smtClean="0">
                <a:solidFill>
                  <a:srgbClr val="FF3300"/>
                </a:solidFill>
                <a:effectLst/>
              </a:rPr>
              <a:t>Нравственно-патриотическое </a:t>
            </a:r>
            <a:r>
              <a:rPr lang="ru-RU" sz="2000" b="1" dirty="0">
                <a:solidFill>
                  <a:srgbClr val="FF3300"/>
                </a:solidFill>
                <a:effectLst/>
              </a:rPr>
              <a:t>воспитание:</a:t>
            </a:r>
            <a:endParaRPr lang="ru-RU" sz="2000" b="1" dirty="0">
              <a:effectLst/>
            </a:endParaRPr>
          </a:p>
          <a:p>
            <a:pPr algn="l"/>
            <a:r>
              <a:rPr lang="ru-RU" b="1" dirty="0" smtClean="0">
                <a:effectLst/>
              </a:rPr>
              <a:t>Хатанзеева С.П. «Я </a:t>
            </a:r>
            <a:r>
              <a:rPr lang="ru-RU" b="1" dirty="0">
                <a:effectLst/>
              </a:rPr>
              <a:t>и мои права»</a:t>
            </a:r>
            <a:r>
              <a:rPr lang="ru-RU" dirty="0">
                <a:effectLst/>
              </a:rPr>
              <a:t> </a:t>
            </a:r>
            <a:r>
              <a:rPr lang="ru-RU" dirty="0" smtClean="0">
                <a:effectLst/>
              </a:rPr>
              <a:t>средне старшая группа «Брусничка»</a:t>
            </a:r>
            <a:endParaRPr lang="ru-RU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94566" name="Rectangle 6"/>
          <p:cNvSpPr>
            <a:spLocks noChangeArrowheads="1"/>
          </p:cNvSpPr>
          <p:nvPr/>
        </p:nvSpPr>
        <p:spPr bwMode="auto">
          <a:xfrm>
            <a:off x="1296192" y="2996952"/>
            <a:ext cx="673218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l"/>
            <a:r>
              <a:rPr lang="ru-RU" b="1" dirty="0" smtClean="0">
                <a:effectLst/>
              </a:rPr>
              <a:t>Ткаченко А.Г. «Мы патриоты России» </a:t>
            </a:r>
            <a:r>
              <a:rPr lang="ru-RU" dirty="0" smtClean="0">
                <a:effectLst/>
              </a:rPr>
              <a:t>старшая </a:t>
            </a:r>
            <a:r>
              <a:rPr lang="ru-RU" dirty="0">
                <a:effectLst/>
              </a:rPr>
              <a:t>группа </a:t>
            </a:r>
            <a:r>
              <a:rPr lang="ru-RU" dirty="0" smtClean="0">
                <a:effectLst/>
              </a:rPr>
              <a:t>«Ромашки»</a:t>
            </a:r>
            <a:r>
              <a:rPr lang="ru-RU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ru-RU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634" name="Picture 2" descr="smile7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21600000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7635" name="WordArt 3"/>
          <p:cNvSpPr>
            <a:spLocks noChangeArrowheads="1" noChangeShapeType="1" noTextEdit="1"/>
          </p:cNvSpPr>
          <p:nvPr/>
        </p:nvSpPr>
        <p:spPr bwMode="auto">
          <a:xfrm>
            <a:off x="539750" y="260350"/>
            <a:ext cx="8166100" cy="1223963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200" kern="10" dirty="0">
                <a:ln w="9525">
                  <a:solidFill>
                    <a:srgbClr val="33CC33"/>
                  </a:solidFill>
                  <a:round/>
                  <a:headEnd/>
                  <a:tailEnd/>
                </a:ln>
                <a:solidFill>
                  <a:srgbClr val="00CCFF"/>
                </a:solidFill>
                <a:effectLst/>
                <a:latin typeface="Impact"/>
              </a:rPr>
              <a:t>Педагоги - артисты</a:t>
            </a:r>
          </a:p>
        </p:txBody>
      </p:sp>
      <p:pic>
        <p:nvPicPr>
          <p:cNvPr id="3" name="Detskie_pesni_iz_multikov_-_CHastushki_Babok_Ezhek_Iz_multika_Letuchijj_korabl_7673668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44" r="22207"/>
          <a:stretch/>
        </p:blipFill>
        <p:spPr>
          <a:xfrm>
            <a:off x="1409472" y="3980637"/>
            <a:ext cx="2016224" cy="19769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517" y="5157192"/>
            <a:ext cx="1966119" cy="16333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808" y="1325548"/>
            <a:ext cx="1962227" cy="16986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0164" y="3156940"/>
            <a:ext cx="1434072" cy="1912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01" y="3896633"/>
            <a:ext cx="1209871" cy="21449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738" y="1398151"/>
            <a:ext cx="1444655" cy="2561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973" y="1430296"/>
            <a:ext cx="1508027" cy="20044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5889" y="5157191"/>
            <a:ext cx="1996611" cy="15036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623663"/>
            <a:ext cx="1582603" cy="21101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0636" y="1430296"/>
            <a:ext cx="2102597" cy="15769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4691" y="3331645"/>
            <a:ext cx="1917840" cy="15626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1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586" name="Picture 2" descr="smile7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21600000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5593" name="Picture 9" descr="DSCI064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620000" y="-5715000"/>
            <a:ext cx="1831975" cy="1373187"/>
          </a:xfrm>
          <a:prstGeom prst="rect">
            <a:avLst/>
          </a:prstGeom>
          <a:noFill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9101" y="197365"/>
            <a:ext cx="1713302" cy="22844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92639"/>
            <a:ext cx="1683353" cy="24938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6559" y="336856"/>
            <a:ext cx="1615298" cy="21537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58876" y="238992"/>
            <a:ext cx="1636422" cy="21818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357" y="2586495"/>
            <a:ext cx="2543707" cy="19077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625" y="2550201"/>
            <a:ext cx="2492064" cy="18690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403" y="2527526"/>
            <a:ext cx="1807588" cy="20156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34" y="4756764"/>
            <a:ext cx="2316051" cy="17370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7950" y="463681"/>
            <a:ext cx="1313828" cy="17517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000" y="4543182"/>
            <a:ext cx="1665756" cy="22210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595"/>
          <a:stretch/>
        </p:blipFill>
        <p:spPr>
          <a:xfrm>
            <a:off x="4406028" y="4671637"/>
            <a:ext cx="1787593" cy="19640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22" b="27204"/>
          <a:stretch/>
        </p:blipFill>
        <p:spPr>
          <a:xfrm>
            <a:off x="7493918" y="2572213"/>
            <a:ext cx="1543050" cy="22176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658" name="Picture 2" descr="smile7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21600000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1794" y="2763845"/>
            <a:ext cx="1138238" cy="17097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8659" name="Rectangle 3"/>
          <p:cNvSpPr>
            <a:spLocks noChangeArrowheads="1"/>
          </p:cNvSpPr>
          <p:nvPr/>
        </p:nvSpPr>
        <p:spPr bwMode="auto">
          <a:xfrm>
            <a:off x="2674342" y="611475"/>
            <a:ext cx="3625850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endParaRPr lang="ru-RU" dirty="0">
              <a:effectLst/>
            </a:endParaRPr>
          </a:p>
          <a:p>
            <a:pPr algn="ctr"/>
            <a:r>
              <a:rPr lang="ru-RU" sz="1600" b="1" dirty="0">
                <a:solidFill>
                  <a:srgbClr val="0066FF"/>
                </a:solidFill>
                <a:effectLst/>
              </a:rPr>
              <a:t>Нет! Женщины не виноваты,</a:t>
            </a:r>
            <a:br>
              <a:rPr lang="ru-RU" sz="1600" b="1" dirty="0">
                <a:solidFill>
                  <a:srgbClr val="0066FF"/>
                </a:solidFill>
                <a:effectLst/>
              </a:rPr>
            </a:br>
            <a:r>
              <a:rPr lang="ru-RU" sz="1600" b="1" dirty="0">
                <a:solidFill>
                  <a:srgbClr val="0066FF"/>
                </a:solidFill>
                <a:effectLst/>
              </a:rPr>
              <a:t>Когда приходят эти даты – </a:t>
            </a:r>
            <a:br>
              <a:rPr lang="ru-RU" sz="1600" b="1" dirty="0">
                <a:solidFill>
                  <a:srgbClr val="0066FF"/>
                </a:solidFill>
                <a:effectLst/>
              </a:rPr>
            </a:br>
            <a:r>
              <a:rPr lang="ru-RU" sz="1600" b="1" dirty="0">
                <a:solidFill>
                  <a:srgbClr val="0066FF"/>
                </a:solidFill>
                <a:effectLst/>
              </a:rPr>
              <a:t>Тут календарь всему виной.</a:t>
            </a:r>
            <a:br>
              <a:rPr lang="ru-RU" sz="1600" b="1" dirty="0">
                <a:solidFill>
                  <a:srgbClr val="0066FF"/>
                </a:solidFill>
                <a:effectLst/>
              </a:rPr>
            </a:br>
            <a:r>
              <a:rPr lang="ru-RU" sz="1600" b="1" dirty="0">
                <a:solidFill>
                  <a:srgbClr val="0066FF"/>
                </a:solidFill>
                <a:effectLst/>
              </a:rPr>
              <a:t>А Вы, всем датам вопреки,</a:t>
            </a:r>
            <a:br>
              <a:rPr lang="ru-RU" sz="1600" b="1" dirty="0">
                <a:solidFill>
                  <a:srgbClr val="0066FF"/>
                </a:solidFill>
                <a:effectLst/>
              </a:rPr>
            </a:br>
            <a:r>
              <a:rPr lang="ru-RU" sz="1600" b="1" dirty="0">
                <a:solidFill>
                  <a:srgbClr val="0066FF"/>
                </a:solidFill>
                <a:effectLst/>
              </a:rPr>
              <a:t>Все так же молоды душой,</a:t>
            </a:r>
            <a:br>
              <a:rPr lang="ru-RU" sz="1600" b="1" dirty="0">
                <a:solidFill>
                  <a:srgbClr val="0066FF"/>
                </a:solidFill>
                <a:effectLst/>
              </a:rPr>
            </a:br>
            <a:r>
              <a:rPr lang="ru-RU" sz="1600" b="1" dirty="0">
                <a:solidFill>
                  <a:srgbClr val="0066FF"/>
                </a:solidFill>
                <a:effectLst/>
              </a:rPr>
              <a:t>Стройны, изящны и легки.</a:t>
            </a:r>
            <a:br>
              <a:rPr lang="ru-RU" sz="1600" b="1" dirty="0">
                <a:solidFill>
                  <a:srgbClr val="0066FF"/>
                </a:solidFill>
                <a:effectLst/>
              </a:rPr>
            </a:br>
            <a:r>
              <a:rPr lang="ru-RU" sz="1600" b="1" dirty="0">
                <a:solidFill>
                  <a:srgbClr val="0066FF"/>
                </a:solidFill>
                <a:effectLst/>
              </a:rPr>
              <a:t>Мы Вам желать не будем много,</a:t>
            </a:r>
            <a:br>
              <a:rPr lang="ru-RU" sz="1600" b="1" dirty="0">
                <a:solidFill>
                  <a:srgbClr val="0066FF"/>
                </a:solidFill>
                <a:effectLst/>
              </a:rPr>
            </a:br>
            <a:r>
              <a:rPr lang="ru-RU" sz="1600" b="1" dirty="0">
                <a:solidFill>
                  <a:srgbClr val="0066FF"/>
                </a:solidFill>
                <a:effectLst/>
              </a:rPr>
              <a:t>Достоинств Ваших всех не счесть.</a:t>
            </a:r>
            <a:br>
              <a:rPr lang="ru-RU" sz="1600" b="1" dirty="0">
                <a:solidFill>
                  <a:srgbClr val="0066FF"/>
                </a:solidFill>
                <a:effectLst/>
              </a:rPr>
            </a:br>
            <a:r>
              <a:rPr lang="ru-RU" sz="1600" b="1" dirty="0">
                <a:solidFill>
                  <a:srgbClr val="0066FF"/>
                </a:solidFill>
                <a:effectLst/>
              </a:rPr>
              <a:t>Так оставайтесь, ради Бога,</a:t>
            </a:r>
            <a:br>
              <a:rPr lang="ru-RU" sz="1600" b="1" dirty="0">
                <a:solidFill>
                  <a:srgbClr val="0066FF"/>
                </a:solidFill>
                <a:effectLst/>
              </a:rPr>
            </a:br>
            <a:r>
              <a:rPr lang="ru-RU" sz="1600" b="1" dirty="0">
                <a:solidFill>
                  <a:srgbClr val="0066FF"/>
                </a:solidFill>
                <a:effectLst/>
              </a:rPr>
              <a:t>Всегда такими, какие есть!</a:t>
            </a:r>
            <a:br>
              <a:rPr lang="ru-RU" sz="1600" b="1" dirty="0">
                <a:solidFill>
                  <a:srgbClr val="0066FF"/>
                </a:solidFill>
                <a:effectLst/>
              </a:rPr>
            </a:br>
            <a:r>
              <a:rPr lang="ru-RU" sz="1600" b="1" dirty="0">
                <a:solidFill>
                  <a:srgbClr val="0066FF"/>
                </a:solidFill>
                <a:effectLst/>
              </a:rPr>
              <a:t>А возраст – это не беда,</a:t>
            </a:r>
            <a:br>
              <a:rPr lang="ru-RU" sz="1600" b="1" dirty="0">
                <a:solidFill>
                  <a:srgbClr val="0066FF"/>
                </a:solidFill>
                <a:effectLst/>
              </a:rPr>
            </a:br>
            <a:r>
              <a:rPr lang="ru-RU" sz="1600" b="1" dirty="0">
                <a:solidFill>
                  <a:srgbClr val="0066FF"/>
                </a:solidFill>
                <a:effectLst/>
              </a:rPr>
              <a:t>Переживем все юбилеи!</a:t>
            </a:r>
            <a:br>
              <a:rPr lang="ru-RU" sz="1600" b="1" dirty="0">
                <a:solidFill>
                  <a:srgbClr val="0066FF"/>
                </a:solidFill>
                <a:effectLst/>
              </a:rPr>
            </a:br>
            <a:r>
              <a:rPr lang="ru-RU" sz="1600" b="1" dirty="0">
                <a:solidFill>
                  <a:srgbClr val="0066FF"/>
                </a:solidFill>
                <a:effectLst/>
              </a:rPr>
              <a:t>Ведь в жизни главное всегда,</a:t>
            </a:r>
            <a:br>
              <a:rPr lang="ru-RU" sz="1600" b="1" dirty="0">
                <a:solidFill>
                  <a:srgbClr val="0066FF"/>
                </a:solidFill>
                <a:effectLst/>
              </a:rPr>
            </a:br>
            <a:r>
              <a:rPr lang="ru-RU" sz="1600" b="1" dirty="0">
                <a:solidFill>
                  <a:srgbClr val="0066FF"/>
                </a:solidFill>
                <a:effectLst/>
              </a:rPr>
              <a:t>Чтобы душою не старели.</a:t>
            </a:r>
          </a:p>
          <a:p>
            <a:pPr algn="ctr"/>
            <a:r>
              <a:rPr lang="ru-RU" b="1" dirty="0">
                <a:solidFill>
                  <a:srgbClr val="0066FF"/>
                </a:solidFill>
                <a:effectLst/>
              </a:rPr>
              <a:t>***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908359"/>
            <a:ext cx="1091710" cy="16398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8660" name="WordArt 4"/>
          <p:cNvSpPr>
            <a:spLocks noChangeArrowheads="1" noChangeShapeType="1" noTextEdit="1"/>
          </p:cNvSpPr>
          <p:nvPr/>
        </p:nvSpPr>
        <p:spPr bwMode="auto">
          <a:xfrm>
            <a:off x="250825" y="0"/>
            <a:ext cx="8642350" cy="1077913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rgbClr val="00CCFF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/>
                <a:latin typeface="Impact"/>
              </a:rPr>
              <a:t>Юбилеи </a:t>
            </a:r>
            <a:r>
              <a:rPr lang="ru-RU" sz="3600" kern="10" dirty="0" smtClean="0">
                <a:ln w="9525">
                  <a:solidFill>
                    <a:srgbClr val="00CCFF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/>
                <a:latin typeface="Impact"/>
              </a:rPr>
              <a:t>-2024-25</a:t>
            </a:r>
            <a:endParaRPr lang="ru-RU" sz="3600" kern="10" dirty="0">
              <a:ln w="9525">
                <a:solidFill>
                  <a:srgbClr val="00CCFF"/>
                </a:solidFill>
                <a:round/>
                <a:headEnd/>
                <a:tailEnd/>
              </a:ln>
              <a:solidFill>
                <a:srgbClr val="FF3300"/>
              </a:solidFill>
              <a:effectLst/>
              <a:latin typeface="Impact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2976609"/>
            <a:ext cx="1091710" cy="16398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78" y="918020"/>
            <a:ext cx="1122164" cy="1685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8662" name="WordArt 6"/>
          <p:cNvSpPr>
            <a:spLocks noChangeArrowheads="1" noChangeShapeType="1" noTextEdit="1"/>
          </p:cNvSpPr>
          <p:nvPr/>
        </p:nvSpPr>
        <p:spPr bwMode="auto">
          <a:xfrm>
            <a:off x="0" y="4149725"/>
            <a:ext cx="2771800" cy="64770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20000"/>
                <a:gd name="adj2" fmla="val 0"/>
              </a:avLst>
            </a:prstTxWarp>
          </a:bodyPr>
          <a:lstStyle/>
          <a:p>
            <a:pPr algn="ctr"/>
            <a:r>
              <a:rPr lang="ru-RU" b="1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CC0066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Истомина Людмила Семеновна </a:t>
            </a:r>
            <a:r>
              <a:rPr lang="ru-RU" b="1" i="1" kern="10" dirty="0">
                <a:ln w="9525">
                  <a:noFill/>
                  <a:round/>
                  <a:headEnd/>
                  <a:tailEnd/>
                </a:ln>
                <a:solidFill>
                  <a:srgbClr val="CC0066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- </a:t>
            </a:r>
            <a:r>
              <a:rPr lang="ru-RU" b="1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CC0066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60</a:t>
            </a:r>
            <a:endParaRPr lang="ru-RU" b="1" i="1" kern="10" dirty="0">
              <a:ln w="9525">
                <a:noFill/>
                <a:round/>
                <a:headEnd/>
                <a:tailEnd/>
              </a:ln>
              <a:solidFill>
                <a:srgbClr val="CC0066"/>
              </a:solidFill>
              <a:effectLst>
                <a:outerShdw dist="53882" dir="2700000" algn="ctr" rotWithShape="0">
                  <a:srgbClr val="C0C0C0">
                    <a:alpha val="80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198664" name="WordArt 8"/>
          <p:cNvSpPr>
            <a:spLocks noChangeArrowheads="1" noChangeShapeType="1" noTextEdit="1"/>
          </p:cNvSpPr>
          <p:nvPr/>
        </p:nvSpPr>
        <p:spPr bwMode="auto">
          <a:xfrm>
            <a:off x="6300192" y="2133600"/>
            <a:ext cx="2613621" cy="64770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8807"/>
                <a:gd name="adj2" fmla="val 0"/>
              </a:avLst>
            </a:prstTxWarp>
          </a:bodyPr>
          <a:lstStyle/>
          <a:p>
            <a:pPr algn="ctr"/>
            <a:r>
              <a:rPr lang="ru-RU" b="1" i="1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CC0066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Ерошевич</a:t>
            </a:r>
            <a:r>
              <a:rPr lang="ru-RU" b="1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CC0066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 Надежда Юрьевна- 55</a:t>
            </a:r>
            <a:endParaRPr lang="ru-RU" b="1" i="1" kern="10" dirty="0">
              <a:ln w="9525">
                <a:noFill/>
                <a:round/>
                <a:headEnd/>
                <a:tailEnd/>
              </a:ln>
              <a:solidFill>
                <a:srgbClr val="CC0066"/>
              </a:solidFill>
              <a:effectLst>
                <a:outerShdw dist="53882" dir="2700000" algn="ctr" rotWithShape="0">
                  <a:srgbClr val="C0C0C0">
                    <a:alpha val="80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198667" name="WordArt 11"/>
          <p:cNvSpPr>
            <a:spLocks noChangeArrowheads="1" noChangeShapeType="1" noTextEdit="1"/>
          </p:cNvSpPr>
          <p:nvPr/>
        </p:nvSpPr>
        <p:spPr bwMode="auto">
          <a:xfrm>
            <a:off x="6156176" y="4292600"/>
            <a:ext cx="2880320" cy="64770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2264"/>
                <a:gd name="adj2" fmla="val -483"/>
              </a:avLst>
            </a:prstTxWarp>
          </a:bodyPr>
          <a:lstStyle/>
          <a:p>
            <a:pPr algn="ctr"/>
            <a:r>
              <a:rPr lang="ru-RU" b="1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CC0066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Квашнина Светлана Митрофановна- 60</a:t>
            </a:r>
            <a:endParaRPr lang="ru-RU" b="1" i="1" kern="10" dirty="0">
              <a:ln w="9525">
                <a:noFill/>
                <a:round/>
                <a:headEnd/>
                <a:tailEnd/>
              </a:ln>
              <a:solidFill>
                <a:srgbClr val="CC0066"/>
              </a:solidFill>
              <a:effectLst>
                <a:outerShdw dist="53882" dir="2700000" algn="ctr" rotWithShape="0">
                  <a:srgbClr val="C0C0C0">
                    <a:alpha val="80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198668" name="WordArt 12"/>
          <p:cNvSpPr>
            <a:spLocks noChangeArrowheads="1" noChangeShapeType="1" noTextEdit="1"/>
          </p:cNvSpPr>
          <p:nvPr/>
        </p:nvSpPr>
        <p:spPr bwMode="auto">
          <a:xfrm>
            <a:off x="0" y="2054355"/>
            <a:ext cx="2771800" cy="64770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6873"/>
                <a:gd name="adj2" fmla="val 0"/>
              </a:avLst>
            </a:prstTxWarp>
          </a:bodyPr>
          <a:lstStyle/>
          <a:p>
            <a:pPr algn="ctr"/>
            <a:r>
              <a:rPr lang="ru-RU" b="1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CC0066"/>
                </a:solidFill>
                <a:effectLst/>
                <a:latin typeface="Arial Black"/>
              </a:rPr>
              <a:t>Бондаренко Алена Алексее</a:t>
            </a:r>
            <a:r>
              <a:rPr lang="ru-RU" b="1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CC0066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вна- 45</a:t>
            </a:r>
            <a:endParaRPr lang="ru-RU" b="1" i="1" kern="10" dirty="0">
              <a:ln w="9525">
                <a:noFill/>
                <a:round/>
                <a:headEnd/>
                <a:tailEnd/>
              </a:ln>
              <a:solidFill>
                <a:srgbClr val="CC0066"/>
              </a:solidFill>
              <a:effectLst>
                <a:outerShdw dist="53882" dir="2700000" algn="ctr" rotWithShape="0">
                  <a:srgbClr val="C0C0C0">
                    <a:alpha val="80000"/>
                  </a:srgbClr>
                </a:outerShdw>
              </a:effectLst>
              <a:latin typeface="Arial Black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0832" y="4828124"/>
            <a:ext cx="2832869" cy="18900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006" y="4881658"/>
            <a:ext cx="1694504" cy="17216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531" y="4920895"/>
            <a:ext cx="1655885" cy="16823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Крокодил Гена - День рождения (remix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4339076" y="5979907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1986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198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198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98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198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198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2000"/>
                                        <p:tgtEl>
                                          <p:spTgt spid="198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50"/>
                            </p:stCondLst>
                            <p:childTnLst>
                              <p:par>
                                <p:cTn id="2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5870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1450"/>
                            </p:stCondLst>
                            <p:childTnLst>
                              <p:par>
                                <p:cTn id="26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 tmFilter="0, 0; .2, .5; .8, .5; 1, 0"/>
                                        <p:tgtEl>
                                          <p:spTgt spid="1986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1000" autoRev="1" fill="hold"/>
                                        <p:tgtEl>
                                          <p:spTgt spid="1986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198659" grpId="0"/>
      <p:bldP spid="198660" grpId="0"/>
      <p:bldP spid="198662" grpId="0" animBg="1"/>
      <p:bldP spid="198664" grpId="0" animBg="1"/>
      <p:bldP spid="198667" grpId="0" animBg="1"/>
      <p:bldP spid="19866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868" name="Picture 4" descr="smile0000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4870" name="WordArt 6"/>
          <p:cNvSpPr>
            <a:spLocks noChangeArrowheads="1" noChangeShapeType="1" noTextEdit="1"/>
          </p:cNvSpPr>
          <p:nvPr/>
        </p:nvSpPr>
        <p:spPr bwMode="auto">
          <a:xfrm>
            <a:off x="323850" y="2566988"/>
            <a:ext cx="8569325" cy="4291012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ru-RU" sz="3600" kern="10">
                <a:ln w="3810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66FF"/>
                </a:solidFill>
                <a:effectLst/>
                <a:latin typeface="Arial Black"/>
              </a:rPr>
              <a:t>Спасибо за внимание!</a:t>
            </a:r>
          </a:p>
        </p:txBody>
      </p:sp>
      <p:pic>
        <p:nvPicPr>
          <p:cNvPr id="164889" name="Picture 25" descr="f72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475" y="2420938"/>
            <a:ext cx="1897063" cy="1801812"/>
          </a:xfrm>
          <a:prstGeom prst="rect">
            <a:avLst/>
          </a:prstGeom>
          <a:noFill/>
        </p:spPr>
      </p:pic>
      <p:pic>
        <p:nvPicPr>
          <p:cNvPr id="2" name="Песни про детский сад - Хорошо у нас в саду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164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16488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63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64870" grpId="0" animBg="1"/>
    </p:bld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1649</TotalTime>
  <Words>1245</Words>
  <Application>Microsoft Office PowerPoint</Application>
  <PresentationFormat>Экран (4:3)</PresentationFormat>
  <Paragraphs>206</Paragraphs>
  <Slides>26</Slides>
  <Notes>0</Notes>
  <HiddenSlides>0</HiddenSlides>
  <MMClips>7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8" baseType="lpstr">
      <vt:lpstr>Оформление по умолчанию</vt:lpstr>
      <vt:lpstr>Диаграмма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Влад</dc:creator>
  <cp:lastModifiedBy>User</cp:lastModifiedBy>
  <cp:revision>76</cp:revision>
  <dcterms:created xsi:type="dcterms:W3CDTF">2010-05-08T04:04:22Z</dcterms:created>
  <dcterms:modified xsi:type="dcterms:W3CDTF">2025-06-18T06:23:19Z</dcterms:modified>
</cp:coreProperties>
</file>