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2" r:id="rId4"/>
    <p:sldId id="271" r:id="rId5"/>
    <p:sldId id="273" r:id="rId6"/>
    <p:sldId id="260" r:id="rId7"/>
    <p:sldId id="274" r:id="rId8"/>
    <p:sldId id="264" r:id="rId9"/>
    <p:sldId id="275" r:id="rId10"/>
    <p:sldId id="265" r:id="rId11"/>
    <p:sldId id="277" r:id="rId12"/>
    <p:sldId id="268" r:id="rId13"/>
    <p:sldId id="278" r:id="rId14"/>
    <p:sldId id="280" r:id="rId15"/>
    <p:sldId id="27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8" d="100"/>
          <a:sy n="78" d="100"/>
        </p:scale>
        <p:origin x="-2490" y="-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8;&#1088;&#1080;&#1085;&#1072;\Desktop\&#1051;&#1080;&#1089;&#1090;%20Microsoft%20Exce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5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cat>
            <c:strRef>
              <c:f>Лист1!$A$1:$A$22</c:f>
              <c:strCache>
                <c:ptCount val="22"/>
                <c:pt idx="0">
                  <c:v>Агаханян М.</c:v>
                </c:pt>
                <c:pt idx="1">
                  <c:v>Белобородова </c:v>
                </c:pt>
                <c:pt idx="2">
                  <c:v>Бугаёв</c:v>
                </c:pt>
                <c:pt idx="3">
                  <c:v>Весёлова</c:v>
                </c:pt>
                <c:pt idx="4">
                  <c:v>Василева</c:v>
                </c:pt>
                <c:pt idx="5">
                  <c:v>Гаврилова</c:v>
                </c:pt>
                <c:pt idx="6">
                  <c:v>Григорян</c:v>
                </c:pt>
                <c:pt idx="7">
                  <c:v>Ильин</c:v>
                </c:pt>
                <c:pt idx="8">
                  <c:v>Коровятникова</c:v>
                </c:pt>
                <c:pt idx="9">
                  <c:v>Кубрак</c:v>
                </c:pt>
                <c:pt idx="10">
                  <c:v>Линькова</c:v>
                </c:pt>
                <c:pt idx="11">
                  <c:v>Молозин</c:v>
                </c:pt>
                <c:pt idx="12">
                  <c:v>Ненько</c:v>
                </c:pt>
                <c:pt idx="13">
                  <c:v>Новикова</c:v>
                </c:pt>
                <c:pt idx="14">
                  <c:v>Перелыгина</c:v>
                </c:pt>
                <c:pt idx="15">
                  <c:v>Подмоков</c:v>
                </c:pt>
                <c:pt idx="16">
                  <c:v>Река</c:v>
                </c:pt>
                <c:pt idx="17">
                  <c:v>Стрекозова</c:v>
                </c:pt>
                <c:pt idx="18">
                  <c:v>Сукач</c:v>
                </c:pt>
                <c:pt idx="19">
                  <c:v>Усачёв</c:v>
                </c:pt>
                <c:pt idx="20">
                  <c:v>Цемах</c:v>
                </c:pt>
                <c:pt idx="21">
                  <c:v>Шиленко</c:v>
                </c:pt>
              </c:strCache>
            </c:strRef>
          </c:cat>
          <c:val>
            <c:numRef>
              <c:f>Лист1!$B$1:$B$22</c:f>
              <c:numCache>
                <c:formatCode>General</c:formatCode>
                <c:ptCount val="22"/>
                <c:pt idx="0">
                  <c:v>18</c:v>
                </c:pt>
                <c:pt idx="1">
                  <c:v>16</c:v>
                </c:pt>
                <c:pt idx="2">
                  <c:v>19</c:v>
                </c:pt>
                <c:pt idx="3">
                  <c:v>22</c:v>
                </c:pt>
                <c:pt idx="4">
                  <c:v>23</c:v>
                </c:pt>
                <c:pt idx="5">
                  <c:v>22</c:v>
                </c:pt>
                <c:pt idx="6">
                  <c:v>20</c:v>
                </c:pt>
                <c:pt idx="7">
                  <c:v>20</c:v>
                </c:pt>
                <c:pt idx="8">
                  <c:v>18</c:v>
                </c:pt>
                <c:pt idx="9">
                  <c:v>17</c:v>
                </c:pt>
                <c:pt idx="10">
                  <c:v>19</c:v>
                </c:pt>
                <c:pt idx="11">
                  <c:v>16</c:v>
                </c:pt>
                <c:pt idx="12">
                  <c:v>13</c:v>
                </c:pt>
                <c:pt idx="13">
                  <c:v>16</c:v>
                </c:pt>
                <c:pt idx="14">
                  <c:v>14</c:v>
                </c:pt>
                <c:pt idx="15">
                  <c:v>18</c:v>
                </c:pt>
                <c:pt idx="16">
                  <c:v>17</c:v>
                </c:pt>
                <c:pt idx="17">
                  <c:v>12</c:v>
                </c:pt>
                <c:pt idx="18">
                  <c:v>13</c:v>
                </c:pt>
                <c:pt idx="19">
                  <c:v>11</c:v>
                </c:pt>
                <c:pt idx="20">
                  <c:v>14</c:v>
                </c:pt>
                <c:pt idx="21">
                  <c:v>24</c:v>
                </c:pt>
              </c:numCache>
            </c:numRef>
          </c:val>
        </c:ser>
        <c:dLbls/>
        <c:shape val="box"/>
        <c:axId val="124560128"/>
        <c:axId val="124561664"/>
        <c:axId val="0"/>
      </c:bar3DChart>
      <c:catAx>
        <c:axId val="124560128"/>
        <c:scaling>
          <c:orientation val="minMax"/>
        </c:scaling>
        <c:axPos val="b"/>
        <c:tickLblPos val="nextTo"/>
        <c:crossAx val="124561664"/>
        <c:crosses val="autoZero"/>
        <c:auto val="1"/>
        <c:lblAlgn val="ctr"/>
        <c:lblOffset val="100"/>
      </c:catAx>
      <c:valAx>
        <c:axId val="124561664"/>
        <c:scaling>
          <c:orientation val="minMax"/>
        </c:scaling>
        <c:axPos val="l"/>
        <c:majorGridlines/>
        <c:numFmt formatCode="General" sourceLinked="1"/>
        <c:tickLblPos val="nextTo"/>
        <c:crossAx val="124560128"/>
        <c:crosses val="autoZero"/>
        <c:crossBetween val="between"/>
      </c:valAx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v>Уровень качества знаний</c:v>
          </c:tx>
          <c:cat>
            <c:strRef>
              <c:f>Лист1!$A$1:$A$26</c:f>
              <c:strCache>
                <c:ptCount val="26"/>
                <c:pt idx="0">
                  <c:v>Виндовская Кристина</c:v>
                </c:pt>
                <c:pt idx="1">
                  <c:v>Волобуева Виктория</c:v>
                </c:pt>
                <c:pt idx="2">
                  <c:v>Волошина Виктория</c:v>
                </c:pt>
                <c:pt idx="3">
                  <c:v>Галлямов Артём</c:v>
                </c:pt>
                <c:pt idx="4">
                  <c:v>Иваненко София</c:v>
                </c:pt>
                <c:pt idx="5">
                  <c:v>Игратченко Владислав</c:v>
                </c:pt>
                <c:pt idx="6">
                  <c:v>Ишанкулиева Анна</c:v>
                </c:pt>
                <c:pt idx="7">
                  <c:v>Краснояружский Сергей</c:v>
                </c:pt>
                <c:pt idx="8">
                  <c:v>Мещеряков Андрей</c:v>
                </c:pt>
                <c:pt idx="9">
                  <c:v>Мохаммад </c:v>
                </c:pt>
                <c:pt idx="10">
                  <c:v>Новиков Иван</c:v>
                </c:pt>
                <c:pt idx="11">
                  <c:v>Переверзева Есения</c:v>
                </c:pt>
                <c:pt idx="12">
                  <c:v>Першина Виктория</c:v>
                </c:pt>
                <c:pt idx="13">
                  <c:v>Полоневич Егор</c:v>
                </c:pt>
                <c:pt idx="14">
                  <c:v>Постольник Максим</c:v>
                </c:pt>
                <c:pt idx="15">
                  <c:v>Рысухина Ксения</c:v>
                </c:pt>
                <c:pt idx="16">
                  <c:v>Самородинова Дарья</c:v>
                </c:pt>
                <c:pt idx="17">
                  <c:v>Сбитнев Алексей</c:v>
                </c:pt>
                <c:pt idx="18">
                  <c:v>Сидоренко Софья</c:v>
                </c:pt>
                <c:pt idx="19">
                  <c:v>Худобина Алина</c:v>
                </c:pt>
                <c:pt idx="20">
                  <c:v>Хыдылов Максим</c:v>
                </c:pt>
                <c:pt idx="21">
                  <c:v>Чёрненькая Арина</c:v>
                </c:pt>
                <c:pt idx="22">
                  <c:v>Черникова Дарья</c:v>
                </c:pt>
                <c:pt idx="23">
                  <c:v>Чернов Антон</c:v>
                </c:pt>
                <c:pt idx="24">
                  <c:v>Яценко Виктория</c:v>
                </c:pt>
                <c:pt idx="25">
                  <c:v>Захарова Ксения</c:v>
                </c:pt>
              </c:strCache>
            </c:strRef>
          </c:cat>
          <c:val>
            <c:numRef>
              <c:f>Лист1!$B$1:$B$26</c:f>
              <c:numCache>
                <c:formatCode>General</c:formatCode>
                <c:ptCount val="26"/>
                <c:pt idx="0">
                  <c:v>4</c:v>
                </c:pt>
                <c:pt idx="1">
                  <c:v>5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3</c:v>
                </c:pt>
                <c:pt idx="6">
                  <c:v>3</c:v>
                </c:pt>
                <c:pt idx="7">
                  <c:v>2</c:v>
                </c:pt>
                <c:pt idx="8">
                  <c:v>3</c:v>
                </c:pt>
                <c:pt idx="9">
                  <c:v>3</c:v>
                </c:pt>
                <c:pt idx="10">
                  <c:v>2</c:v>
                </c:pt>
                <c:pt idx="11">
                  <c:v>4</c:v>
                </c:pt>
                <c:pt idx="12">
                  <c:v>3</c:v>
                </c:pt>
                <c:pt idx="13">
                  <c:v>3</c:v>
                </c:pt>
                <c:pt idx="14">
                  <c:v>3</c:v>
                </c:pt>
                <c:pt idx="15">
                  <c:v>3</c:v>
                </c:pt>
                <c:pt idx="16">
                  <c:v>3</c:v>
                </c:pt>
                <c:pt idx="17">
                  <c:v>3</c:v>
                </c:pt>
                <c:pt idx="18">
                  <c:v>5</c:v>
                </c:pt>
                <c:pt idx="19">
                  <c:v>4</c:v>
                </c:pt>
                <c:pt idx="20">
                  <c:v>3</c:v>
                </c:pt>
                <c:pt idx="21">
                  <c:v>4</c:v>
                </c:pt>
                <c:pt idx="22">
                  <c:v>5</c:v>
                </c:pt>
                <c:pt idx="23">
                  <c:v>3</c:v>
                </c:pt>
                <c:pt idx="24">
                  <c:v>2</c:v>
                </c:pt>
                <c:pt idx="25">
                  <c:v>3</c:v>
                </c:pt>
              </c:numCache>
            </c:numRef>
          </c:val>
        </c:ser>
        <c:dLbls/>
        <c:shape val="cylinder"/>
        <c:axId val="125789696"/>
        <c:axId val="125791232"/>
        <c:axId val="0"/>
      </c:bar3DChart>
      <c:catAx>
        <c:axId val="125789696"/>
        <c:scaling>
          <c:orientation val="minMax"/>
        </c:scaling>
        <c:axPos val="b"/>
        <c:tickLblPos val="nextTo"/>
        <c:crossAx val="125791232"/>
        <c:crosses val="autoZero"/>
        <c:auto val="1"/>
        <c:lblAlgn val="ctr"/>
        <c:lblOffset val="100"/>
      </c:catAx>
      <c:valAx>
        <c:axId val="125791232"/>
        <c:scaling>
          <c:orientation val="minMax"/>
        </c:scaling>
        <c:axPos val="l"/>
        <c:majorGridlines/>
        <c:numFmt formatCode="General" sourceLinked="1"/>
        <c:tickLblPos val="nextTo"/>
        <c:crossAx val="125789696"/>
        <c:crosses val="autoZero"/>
        <c:crossBetween val="between"/>
      </c:valAx>
    </c:plotArea>
    <c:plotVisOnly val="1"/>
    <c:dispBlanksAs val="gap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C9A92-E4F3-443F-A284-4BCADDBDB9CB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CEBF-7CA7-4A80-8F42-43150DA734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C9A92-E4F3-443F-A284-4BCADDBDB9CB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CEBF-7CA7-4A80-8F42-43150DA734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C9A92-E4F3-443F-A284-4BCADDBDB9CB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CEBF-7CA7-4A80-8F42-43150DA734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C9A92-E4F3-443F-A284-4BCADDBDB9CB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CEBF-7CA7-4A80-8F42-43150DA734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C9A92-E4F3-443F-A284-4BCADDBDB9CB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CEBF-7CA7-4A80-8F42-43150DA734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C9A92-E4F3-443F-A284-4BCADDBDB9CB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CEBF-7CA7-4A80-8F42-43150DA734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C9A92-E4F3-443F-A284-4BCADDBDB9CB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CEBF-7CA7-4A80-8F42-43150DA734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C9A92-E4F3-443F-A284-4BCADDBDB9CB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CEBF-7CA7-4A80-8F42-43150DA734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C9A92-E4F3-443F-A284-4BCADDBDB9CB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CEBF-7CA7-4A80-8F42-43150DA734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C9A92-E4F3-443F-A284-4BCADDBDB9CB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CEBF-7CA7-4A80-8F42-43150DA734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C9A92-E4F3-443F-A284-4BCADDBDB9CB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6CEBF-7CA7-4A80-8F42-43150DA734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C9A92-E4F3-443F-A284-4BCADDBDB9CB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D6CEBF-7CA7-4A80-8F42-43150DA7347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4509120"/>
            <a:ext cx="4032448" cy="936104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читель математики</a:t>
            </a:r>
            <a:b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Щупко Ирина Анатольевна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/>
          <p:cNvSpPr txBox="1">
            <a:spLocks/>
          </p:cNvSpPr>
          <p:nvPr/>
        </p:nvSpPr>
        <p:spPr>
          <a:xfrm>
            <a:off x="0" y="1785926"/>
            <a:ext cx="8892480" cy="24482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1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проекта</a:t>
            </a:r>
            <a:endParaRPr lang="en-US" sz="10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7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«Разработка и внедрение рейтинговой оценки </a:t>
            </a:r>
          </a:p>
          <a:p>
            <a:pPr>
              <a:defRPr/>
            </a:pPr>
            <a:r>
              <a:rPr lang="ru-RU" sz="47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предметных и </a:t>
            </a:r>
            <a:r>
              <a:rPr lang="ru-RU" sz="4700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метапредметных</a:t>
            </a:r>
            <a:r>
              <a:rPr lang="ru-RU" sz="47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результатов освоения </a:t>
            </a:r>
          </a:p>
          <a:p>
            <a:pPr>
              <a:defRPr/>
            </a:pPr>
            <a:r>
              <a:rPr lang="ru-RU" sz="47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ООП в 7-х классах МБОУ </a:t>
            </a:r>
            <a:r>
              <a:rPr lang="ru-RU" sz="47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«Центр образования №6 Перспектива», </a:t>
            </a:r>
            <a:r>
              <a:rPr lang="ru-RU" sz="47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средства </a:t>
            </a:r>
          </a:p>
          <a:p>
            <a:pPr>
              <a:defRPr/>
            </a:pPr>
            <a:r>
              <a:rPr lang="ru-RU" sz="47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повышения мотивации к учению» </a:t>
            </a:r>
            <a:endParaRPr lang="ru-RU" sz="47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7663" y="6357938"/>
            <a:ext cx="8510587" cy="2857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Белгород,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856"/>
            <a:ext cx="8229600" cy="1143000"/>
          </a:xfrm>
        </p:spPr>
        <p:txBody>
          <a:bodyPr/>
          <a:lstStyle/>
          <a:p>
            <a:r>
              <a:rPr lang="ru-RU" dirty="0" smtClean="0"/>
              <a:t>КАК ЕСТЬ!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124744"/>
            <a:ext cx="8229600" cy="4525963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По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ФГОС учитель должен оценивать не только знание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предмета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но и универсальные учебные действия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учащихся. Пятибалльная системы оценки знаний не позволяет в полной мере оценить уровень УУД.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2636912"/>
            <a:ext cx="6912768" cy="38884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291264" cy="5721499"/>
          </a:xfrm>
        </p:spPr>
        <p:txBody>
          <a:bodyPr/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Учащимся практически не предоставляется право 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выбора времени, формы ответа. Нет возможности 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 организовывать свою деятельность и проводить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самоанализ работы  на уроке.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2276872"/>
            <a:ext cx="7661360" cy="4309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89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7571184" cy="706090"/>
          </a:xfrm>
        </p:spPr>
        <p:txBody>
          <a:bodyPr>
            <a:norm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и результат проекта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2255273770"/>
              </p:ext>
            </p:extLst>
          </p:nvPr>
        </p:nvGraphicFramePr>
        <p:xfrm>
          <a:off x="179512" y="1268410"/>
          <a:ext cx="8856538" cy="49094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8232"/>
                <a:gridCol w="6768306"/>
              </a:tblGrid>
              <a:tr h="1656534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Цель проекта:  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4" marB="45724" anchor="ctr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совершенствовать контрольно-оценочный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компонент</a:t>
                      </a:r>
                      <a:r>
                        <a:rPr lang="ru-RU" sz="20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образовательной деятельности,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 средства повышения эффективности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процесса обучения</a:t>
                      </a:r>
                    </a:p>
                    <a:p>
                      <a:pPr lvl="0"/>
                      <a:endParaRPr kumimoji="0" lang="ru-RU" sz="18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24" marB="45724" anchor="ctr"/>
                </a:tc>
              </a:tr>
              <a:tr h="69665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Способ достижения цели: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4" marB="45724" anchor="ctr"/>
                </a:tc>
                <a:tc>
                  <a:txBody>
                    <a:bodyPr/>
                    <a:lstStyle/>
                    <a:p>
                      <a:pPr marL="0" lvl="1" algn="just" rtl="0" eaLnBrk="1" latinLnBrk="0" hangingPunct="1">
                        <a:spcAft>
                          <a:spcPts val="0"/>
                        </a:spcAft>
                      </a:pPr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оптимальный путь достижения обозначенной цели</a:t>
                      </a:r>
                      <a:endParaRPr kumimoji="0" lang="ru-RU" sz="1800" b="0" i="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24" marB="45724" anchor="ctr"/>
                </a:tc>
              </a:tr>
              <a:tr h="69665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Результат проекта: 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4" marB="45724" anchor="ctr"/>
                </a:tc>
                <a:tc>
                  <a:txBody>
                    <a:bodyPr/>
                    <a:lstStyle/>
                    <a:p>
                      <a:pPr marL="0" lvl="1" algn="just" rtl="0" eaLnBrk="1" latinLnBrk="0" hangingPunct="1">
                        <a:spcAft>
                          <a:spcPts val="0"/>
                        </a:spcAft>
                      </a:pPr>
                      <a:r>
                        <a:rPr kumimoji="0" lang="ru-RU" sz="1800" b="0" i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рейтинговая система обучения и обучающая среда</a:t>
                      </a:r>
                    </a:p>
                  </a:txBody>
                  <a:tcPr marT="45724" marB="45724" anchor="ctr"/>
                </a:tc>
              </a:tr>
              <a:tr h="1005216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Требования к результату:  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4" marB="45724" anchor="ctr"/>
                </a:tc>
                <a:tc>
                  <a:txBody>
                    <a:bodyPr/>
                    <a:lstStyle/>
                    <a:p>
                      <a:pPr marL="285750" lvl="1" indent="-285750" algn="just" rtl="0" eaLnBrk="1" latinLnBrk="0" hangingPunct="1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kumimoji="0" lang="ru-RU" sz="1800" b="0" i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повышение качества</a:t>
                      </a:r>
                      <a:r>
                        <a:rPr kumimoji="0" lang="ru-RU" sz="1800" b="0" i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знаний;</a:t>
                      </a:r>
                    </a:p>
                    <a:p>
                      <a:pPr marL="285750" lvl="1" indent="-285750" algn="just" rtl="0" eaLnBrk="1" latinLnBrk="0" hangingPunct="1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kumimoji="0" lang="ru-RU" sz="1800" b="0" i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повышение мотивации;</a:t>
                      </a:r>
                    </a:p>
                    <a:p>
                      <a:pPr marL="285750" lvl="1" indent="-285750" algn="just" rtl="0" eaLnBrk="1" latinLnBrk="0" hangingPunct="1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kumimoji="0" lang="ru-RU" sz="1800" b="0" i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развитие УУД.</a:t>
                      </a:r>
                      <a:endParaRPr kumimoji="0" lang="ru-RU" sz="1800" b="0" i="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24" marB="45724" anchor="ctr"/>
                </a:tc>
              </a:tr>
              <a:tr h="854435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Пользователи результата проекта: 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4" marB="45724" anchor="ctr"/>
                </a:tc>
                <a:tc>
                  <a:txBody>
                    <a:bodyPr/>
                    <a:lstStyle/>
                    <a:p>
                      <a:pPr marL="0" lvl="1" algn="just" rtl="0" eaLnBrk="1" latinLnBrk="0" hangingPunct="1">
                        <a:spcAft>
                          <a:spcPts val="0"/>
                        </a:spcAft>
                      </a:pPr>
                      <a:r>
                        <a:rPr kumimoji="0" lang="ru-RU" sz="1800" b="0" i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учитель</a:t>
                      </a:r>
                      <a:r>
                        <a:rPr kumimoji="0" lang="ru-RU" sz="1800" b="0" i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математики, ученики 7 «А» класса и их родители.</a:t>
                      </a:r>
                      <a:endParaRPr kumimoji="0" lang="ru-RU" sz="1800" b="0" i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24" marB="45724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902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проекта: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556792"/>
            <a:ext cx="8229600" cy="4525963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Детально изучить традиционную систему оценивания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Разработать критерии рейтинговой системы оценивания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сформировать карту успешности. Создать электронную обучающую среду для учащихся отсутствующих на уроке.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Внедрить рейтинговую систему оценки в 7 «А» классе.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Регулярно вести мониторинг эффективности 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рейтинговой системы обучения.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609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0" y="228600"/>
            <a:ext cx="8015288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b="1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cs typeface="Tahoma" pitchFamily="34" charset="0"/>
              </a:rPr>
              <a:t>Рейтинговая система 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19"/>
          <p:cNvSpPr>
            <a:spLocks noChangeArrowheads="1"/>
          </p:cNvSpPr>
          <p:nvPr/>
        </p:nvSpPr>
        <p:spPr bwMode="auto">
          <a:xfrm>
            <a:off x="373063" y="1498600"/>
            <a:ext cx="84248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latin typeface="Tahoma" pitchFamily="34" charset="0"/>
                <a:cs typeface="Tahoma" pitchFamily="34" charset="0"/>
              </a:rPr>
              <a:t>Рейтинг – это индивидуальный числовой показатель оценивания знаний учащихся.</a:t>
            </a:r>
            <a:endParaRPr lang="ru-RU" altLang="ru-RU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5" name="Группа 5"/>
          <p:cNvGrpSpPr>
            <a:grpSpLocks/>
          </p:cNvGrpSpPr>
          <p:nvPr/>
        </p:nvGrpSpPr>
        <p:grpSpPr bwMode="auto">
          <a:xfrm>
            <a:off x="1779588" y="2225675"/>
            <a:ext cx="5160962" cy="981075"/>
            <a:chOff x="0" y="1038858"/>
            <a:chExt cx="4429156" cy="1031428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0" y="1038858"/>
              <a:ext cx="4429156" cy="1031428"/>
            </a:xfrm>
            <a:prstGeom prst="roundRect">
              <a:avLst/>
            </a:prstGeom>
            <a:solidFill>
              <a:schemeClr val="accent3">
                <a:lumMod val="6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50408" y="1088927"/>
              <a:ext cx="4328339" cy="9312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45720" rIns="45720" spcCol="1270" anchor="ctr"/>
            <a:lstStyle/>
            <a:p>
              <a:pPr defTabSz="5334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8" name="Прямоугольник 17"/>
          <p:cNvSpPr>
            <a:spLocks noChangeArrowheads="1"/>
          </p:cNvSpPr>
          <p:nvPr/>
        </p:nvSpPr>
        <p:spPr bwMode="auto">
          <a:xfrm>
            <a:off x="1824038" y="2424113"/>
            <a:ext cx="5124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altLang="ru-RU" sz="3200" b="1" i="1" dirty="0">
                <a:latin typeface="Tahoma" pitchFamily="34" charset="0"/>
                <a:cs typeface="Tahoma" pitchFamily="34" charset="0"/>
              </a:rPr>
              <a:t>Традиционная система</a:t>
            </a:r>
          </a:p>
        </p:txBody>
      </p:sp>
      <p:grpSp>
        <p:nvGrpSpPr>
          <p:cNvPr id="9" name="Группа 5"/>
          <p:cNvGrpSpPr>
            <a:grpSpLocks/>
          </p:cNvGrpSpPr>
          <p:nvPr/>
        </p:nvGrpSpPr>
        <p:grpSpPr bwMode="auto">
          <a:xfrm>
            <a:off x="1471613" y="3206750"/>
            <a:ext cx="6119812" cy="981075"/>
            <a:chOff x="0" y="1038858"/>
            <a:chExt cx="4429156" cy="1031428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0" y="1038858"/>
              <a:ext cx="4429156" cy="1031428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Скругленный прямоугольник 4"/>
            <p:cNvSpPr/>
            <p:nvPr/>
          </p:nvSpPr>
          <p:spPr>
            <a:xfrm>
              <a:off x="49404" y="1088927"/>
              <a:ext cx="4330348" cy="9312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45720" rIns="45720" spcCol="1270" anchor="ctr"/>
            <a:lstStyle/>
            <a:p>
              <a:pPr defTabSz="5334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12" name="Прямоугольник 6"/>
          <p:cNvSpPr>
            <a:spLocks noChangeArrowheads="1"/>
          </p:cNvSpPr>
          <p:nvPr/>
        </p:nvSpPr>
        <p:spPr bwMode="auto">
          <a:xfrm>
            <a:off x="1855788" y="3467100"/>
            <a:ext cx="4951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altLang="ru-RU" sz="2400" b="1" i="1" dirty="0">
                <a:latin typeface="Tahoma" pitchFamily="34" charset="0"/>
                <a:cs typeface="Tahoma" pitchFamily="34" charset="0"/>
              </a:rPr>
              <a:t>изложение </a:t>
            </a:r>
            <a:r>
              <a:rPr lang="ru-RU" altLang="ru-RU" sz="2400" b="1" i="1" dirty="0">
                <a:latin typeface="Tahoma" pitchFamily="34" charset="0"/>
                <a:cs typeface="Tahoma" pitchFamily="34" charset="0"/>
                <a:sym typeface="Symbol" pitchFamily="18" charset="2"/>
              </a:rPr>
              <a:t></a:t>
            </a:r>
            <a:r>
              <a:rPr lang="ru-RU" altLang="ru-RU" sz="2400" b="1" i="1" dirty="0">
                <a:latin typeface="Tahoma" pitchFamily="34" charset="0"/>
                <a:cs typeface="Tahoma" pitchFamily="34" charset="0"/>
              </a:rPr>
              <a:t> вопрос </a:t>
            </a:r>
            <a:r>
              <a:rPr lang="ru-RU" altLang="ru-RU" sz="2400" b="1" i="1" dirty="0">
                <a:latin typeface="Tahoma" pitchFamily="34" charset="0"/>
                <a:cs typeface="Tahoma" pitchFamily="34" charset="0"/>
                <a:sym typeface="Symbol" pitchFamily="18" charset="2"/>
              </a:rPr>
              <a:t></a:t>
            </a:r>
            <a:r>
              <a:rPr lang="ru-RU" altLang="ru-RU" sz="2400" b="1" i="1" dirty="0">
                <a:latin typeface="Tahoma" pitchFamily="34" charset="0"/>
                <a:cs typeface="Tahoma" pitchFamily="34" charset="0"/>
              </a:rPr>
              <a:t> ответ</a:t>
            </a:r>
          </a:p>
        </p:txBody>
      </p:sp>
      <p:grpSp>
        <p:nvGrpSpPr>
          <p:cNvPr id="13" name="Группа 5"/>
          <p:cNvGrpSpPr>
            <a:grpSpLocks/>
          </p:cNvGrpSpPr>
          <p:nvPr/>
        </p:nvGrpSpPr>
        <p:grpSpPr bwMode="auto">
          <a:xfrm>
            <a:off x="1807002" y="4199462"/>
            <a:ext cx="5124732" cy="981075"/>
            <a:chOff x="0" y="1038858"/>
            <a:chExt cx="4429156" cy="1031428"/>
          </a:xfrm>
          <a:solidFill>
            <a:schemeClr val="accent3">
              <a:lumMod val="65000"/>
            </a:schemeClr>
          </a:solidFill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0" y="1038858"/>
              <a:ext cx="4429156" cy="1031428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Скругленный прямоугольник 4"/>
            <p:cNvSpPr/>
            <p:nvPr/>
          </p:nvSpPr>
          <p:spPr>
            <a:xfrm>
              <a:off x="49842" y="1088927"/>
              <a:ext cx="4329472" cy="931289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45720" rIns="45720" spcCol="1270" anchor="ctr"/>
            <a:lstStyle/>
            <a:p>
              <a:pPr defTabSz="5334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16" name="Прямоугольник 18"/>
          <p:cNvSpPr>
            <a:spLocks noChangeArrowheads="1"/>
          </p:cNvSpPr>
          <p:nvPr/>
        </p:nvSpPr>
        <p:spPr bwMode="auto">
          <a:xfrm>
            <a:off x="1993900" y="4397375"/>
            <a:ext cx="4749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altLang="ru-RU" sz="3200" b="1" i="1" dirty="0">
                <a:latin typeface="Tahoma" pitchFamily="34" charset="0"/>
                <a:cs typeface="Tahoma" pitchFamily="34" charset="0"/>
              </a:rPr>
              <a:t>Рейтинговая система</a:t>
            </a:r>
          </a:p>
        </p:txBody>
      </p:sp>
      <p:grpSp>
        <p:nvGrpSpPr>
          <p:cNvPr id="17" name="Группа 5"/>
          <p:cNvGrpSpPr>
            <a:grpSpLocks/>
          </p:cNvGrpSpPr>
          <p:nvPr/>
        </p:nvGrpSpPr>
        <p:grpSpPr bwMode="auto">
          <a:xfrm>
            <a:off x="1477963" y="5229225"/>
            <a:ext cx="6119812" cy="981075"/>
            <a:chOff x="0" y="1038858"/>
            <a:chExt cx="4429156" cy="1031428"/>
          </a:xfrm>
        </p:grpSpPr>
        <p:sp>
          <p:nvSpPr>
            <p:cNvPr id="18" name="Скругленный прямоугольник 17"/>
            <p:cNvSpPr/>
            <p:nvPr/>
          </p:nvSpPr>
          <p:spPr>
            <a:xfrm>
              <a:off x="0" y="1038858"/>
              <a:ext cx="4429156" cy="1031428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Скругленный прямоугольник 4"/>
            <p:cNvSpPr/>
            <p:nvPr/>
          </p:nvSpPr>
          <p:spPr>
            <a:xfrm>
              <a:off x="49404" y="1088927"/>
              <a:ext cx="4330348" cy="9312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45720" rIns="45720" spcCol="1270" anchor="ctr"/>
            <a:lstStyle/>
            <a:p>
              <a:pPr defTabSz="5334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20" name="Прямоугольник 10"/>
          <p:cNvSpPr>
            <a:spLocks noChangeArrowheads="1"/>
          </p:cNvSpPr>
          <p:nvPr/>
        </p:nvSpPr>
        <p:spPr bwMode="auto">
          <a:xfrm>
            <a:off x="1587500" y="5275263"/>
            <a:ext cx="595947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altLang="ru-RU" sz="2400" b="1" i="1" dirty="0">
                <a:latin typeface="Tahoma" pitchFamily="34" charset="0"/>
                <a:cs typeface="Tahoma" pitchFamily="34" charset="0"/>
              </a:rPr>
              <a:t>рекомендации </a:t>
            </a:r>
            <a:r>
              <a:rPr lang="ru-RU" altLang="ru-RU" sz="2400" b="1" i="1" dirty="0">
                <a:latin typeface="Tahoma" pitchFamily="34" charset="0"/>
                <a:cs typeface="Tahoma" pitchFamily="34" charset="0"/>
                <a:sym typeface="Symbol" pitchFamily="18" charset="2"/>
              </a:rPr>
              <a:t></a:t>
            </a:r>
            <a:r>
              <a:rPr lang="ru-RU" altLang="ru-RU" sz="2400" b="1" i="1" dirty="0">
                <a:latin typeface="Tahoma" pitchFamily="34" charset="0"/>
                <a:cs typeface="Tahoma" pitchFamily="34" charset="0"/>
              </a:rPr>
              <a:t> действия по</a:t>
            </a:r>
            <a:r>
              <a:rPr lang="ru-RU" altLang="ru-RU" sz="2400" b="1" dirty="0"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2400" b="1" i="1" dirty="0">
                <a:latin typeface="Tahoma" pitchFamily="34" charset="0"/>
                <a:cs typeface="Tahoma" pitchFamily="34" charset="0"/>
              </a:rPr>
              <a:t>добыванию знаний </a:t>
            </a:r>
            <a:r>
              <a:rPr lang="ru-RU" altLang="ru-RU" sz="2400" b="1" i="1" dirty="0">
                <a:latin typeface="Tahoma" pitchFamily="34" charset="0"/>
                <a:cs typeface="Tahoma" pitchFamily="34" charset="0"/>
                <a:sym typeface="Symbol" pitchFamily="18" charset="2"/>
              </a:rPr>
              <a:t></a:t>
            </a:r>
            <a:r>
              <a:rPr lang="ru-RU" altLang="ru-RU" sz="2400" b="1" i="1" dirty="0">
                <a:latin typeface="Tahoma" pitchFamily="34" charset="0"/>
                <a:cs typeface="Tahoma" pitchFamily="34" charset="0"/>
              </a:rPr>
              <a:t> ответ</a:t>
            </a:r>
            <a:endParaRPr lang="ru-RU" altLang="ru-RU" sz="2400" b="1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6620" y="260648"/>
            <a:ext cx="77297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критериев рейтинговой системы оценивания 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49421485"/>
              </p:ext>
            </p:extLst>
          </p:nvPr>
        </p:nvGraphicFramePr>
        <p:xfrm>
          <a:off x="1547664" y="1091645"/>
          <a:ext cx="5616624" cy="20162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8312"/>
                <a:gridCol w="2808312"/>
              </a:tblGrid>
              <a:tr h="672075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22-25 б.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«5»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72075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19-21 б.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«4»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72075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12-18 б.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«3»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807298" y="3140968"/>
            <a:ext cx="30973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Бонусные баллы: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3528" y="3789040"/>
            <a:ext cx="806489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заданий в электронной среде – (+3 б.);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Отработка оценки «неудовлетворительно» в течении 5 рабочих дней – (+2 б.);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Активное участие во внеурочной деятельности – (+2 б.);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олимпиадах по предмету – (+1-5 б.).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8542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88"/>
          <a:stretch>
            <a:fillRect/>
          </a:stretch>
        </p:blipFill>
        <p:spPr bwMode="auto">
          <a:xfrm>
            <a:off x="971599" y="23280"/>
            <a:ext cx="6722497" cy="664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0938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293190"/>
            <a:ext cx="67687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Внедрение рейтинговой системы оценки в 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 «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и 7 «Д» классах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459" y="1340768"/>
            <a:ext cx="40908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Традиционная системы оценивания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 «Д» классе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73060" y="1340768"/>
            <a:ext cx="39462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Рейтинговая система оценивания 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 «А» классе</a:t>
            </a:r>
          </a:p>
        </p:txBody>
      </p:sp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44889845"/>
              </p:ext>
            </p:extLst>
          </p:nvPr>
        </p:nvGraphicFramePr>
        <p:xfrm>
          <a:off x="4067944" y="2276872"/>
          <a:ext cx="5076056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237583118"/>
              </p:ext>
            </p:extLst>
          </p:nvPr>
        </p:nvGraphicFramePr>
        <p:xfrm>
          <a:off x="-540568" y="2420888"/>
          <a:ext cx="5037320" cy="34007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67929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009" r="8478"/>
          <a:stretch/>
        </p:blipFill>
        <p:spPr>
          <a:xfrm>
            <a:off x="3995936" y="633706"/>
            <a:ext cx="4450080" cy="233809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5616" y="138698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Электронная обучающая среда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524" r="10162"/>
          <a:stretch/>
        </p:blipFill>
        <p:spPr>
          <a:xfrm>
            <a:off x="-1560576" y="634905"/>
            <a:ext cx="5327904" cy="294850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938" t="815" r="11736" b="-815"/>
          <a:stretch/>
        </p:blipFill>
        <p:spPr>
          <a:xfrm>
            <a:off x="5731776" y="3865371"/>
            <a:ext cx="5428480" cy="299262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134" t="11548" r="11934"/>
          <a:stretch/>
        </p:blipFill>
        <p:spPr>
          <a:xfrm>
            <a:off x="-1116632" y="3354521"/>
            <a:ext cx="4729909" cy="285388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22105" y="2066152"/>
            <a:ext cx="5766241" cy="300079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306" r="9907"/>
          <a:stretch/>
        </p:blipFill>
        <p:spPr>
          <a:xfrm>
            <a:off x="2078931" y="5057431"/>
            <a:ext cx="4194049" cy="2301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534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71800" y="404664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будет!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05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47664" y="139554"/>
            <a:ext cx="56166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блоки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</a:p>
        </p:txBody>
      </p:sp>
      <p:graphicFrame>
        <p:nvGraphicFramePr>
          <p:cNvPr id="4" name="Group 18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90844742"/>
              </p:ext>
            </p:extLst>
          </p:nvPr>
        </p:nvGraphicFramePr>
        <p:xfrm>
          <a:off x="179512" y="548680"/>
          <a:ext cx="8820469" cy="6630442"/>
        </p:xfrm>
        <a:graphic>
          <a:graphicData uri="http://schemas.openxmlformats.org/drawingml/2006/table">
            <a:tbl>
              <a:tblPr/>
              <a:tblGrid>
                <a:gridCol w="379019"/>
                <a:gridCol w="2501516"/>
                <a:gridCol w="701683"/>
                <a:gridCol w="666254"/>
                <a:gridCol w="977389"/>
                <a:gridCol w="224663"/>
                <a:gridCol w="224663"/>
                <a:gridCol w="224663"/>
                <a:gridCol w="224663"/>
                <a:gridCol w="224663"/>
                <a:gridCol w="224663"/>
                <a:gridCol w="224663"/>
                <a:gridCol w="208244"/>
                <a:gridCol w="257501"/>
                <a:gridCol w="208244"/>
                <a:gridCol w="224663"/>
                <a:gridCol w="224663"/>
                <a:gridCol w="224663"/>
                <a:gridCol w="224663"/>
                <a:gridCol w="224663"/>
                <a:gridCol w="224663"/>
              </a:tblGrid>
              <a:tr h="25248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Длительность, дней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Начало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Оконча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ние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pitchFamily="34" charset="0"/>
                      </a:endParaRPr>
                    </a:p>
                  </a:txBody>
                  <a:tcPr marL="91428" marR="914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pitchFamily="34" charset="0"/>
                      </a:endParaRPr>
                    </a:p>
                  </a:txBody>
                  <a:tcPr marL="91428" marR="914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pitchFamily="34" charset="0"/>
                      </a:endParaRPr>
                    </a:p>
                  </a:txBody>
                  <a:tcPr marL="91428" marR="914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667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pitchFamily="34" charset="0"/>
                      </a:endParaRPr>
                    </a:p>
                  </a:txBody>
                  <a:tcPr marL="91437" marR="91437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pitchFamily="34" charset="0"/>
                      </a:endParaRPr>
                    </a:p>
                  </a:txBody>
                  <a:tcPr marL="91437" marR="91437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pitchFamily="34" charset="0"/>
                      </a:endParaRPr>
                    </a:p>
                  </a:txBody>
                  <a:tcPr marL="91437" marR="91437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pitchFamily="34" charset="0"/>
                      </a:endParaRPr>
                    </a:p>
                  </a:txBody>
                  <a:tcPr marL="91437" marR="91437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pitchFamily="34" charset="0"/>
                      </a:endParaRPr>
                    </a:p>
                  </a:txBody>
                  <a:tcPr marL="91437" marR="91437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02</a:t>
                      </a:r>
                      <a:endParaRPr kumimoji="0" lang="ru-RU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03</a:t>
                      </a:r>
                      <a:endParaRPr kumimoji="0" lang="ru-RU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04</a:t>
                      </a:r>
                      <a:endParaRPr kumimoji="0" lang="ru-RU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05</a:t>
                      </a:r>
                      <a:endParaRPr kumimoji="0" lang="ru-RU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06</a:t>
                      </a:r>
                      <a:endParaRPr kumimoji="0" lang="ru-RU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07</a:t>
                      </a:r>
                      <a:endParaRPr kumimoji="0" lang="ru-RU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08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09</a:t>
                      </a:r>
                      <a:endParaRPr kumimoji="0" lang="ru-RU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12</a:t>
                      </a:r>
                      <a:endParaRPr kumimoji="0" lang="ru-RU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01</a:t>
                      </a:r>
                      <a:endParaRPr kumimoji="0" lang="ru-RU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02</a:t>
                      </a:r>
                      <a:endParaRPr kumimoji="0" lang="ru-RU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03</a:t>
                      </a:r>
                      <a:endParaRPr kumimoji="0" lang="ru-RU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04</a:t>
                      </a:r>
                      <a:endParaRPr kumimoji="0" lang="ru-RU" sz="9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9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Изучение теоретической системы оценивания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24.07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30.07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6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Разработка критериев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31.08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07.08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6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Создание карты успешности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08.08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16.08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3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Создание обучающей среды  и размещение её на личном сайте учителя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17.08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27.08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97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Определение начального уровня предметных результатов, мотивации к учению и уровень УУД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04.09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04.09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endParaRPr kumimoji="0" lang="ru-RU" sz="18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Использование на уроках математики карты успешности для учеников 7 «А» класса  и составление их рейтинга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04.09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27.10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6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Повторный мониторинг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08.11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08.11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9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Коррекция рейтинговой системы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09.11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12.11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65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Использование рейтинговой системы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13.11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27.12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3665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1428" marR="914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77821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9751" y="163372"/>
            <a:ext cx="370676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проекта</a:t>
            </a:r>
          </a:p>
        </p:txBody>
      </p:sp>
      <p:graphicFrame>
        <p:nvGraphicFramePr>
          <p:cNvPr id="3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35322303"/>
              </p:ext>
            </p:extLst>
          </p:nvPr>
        </p:nvGraphicFramePr>
        <p:xfrm>
          <a:off x="214184" y="620688"/>
          <a:ext cx="8856664" cy="6251164"/>
        </p:xfrm>
        <a:graphic>
          <a:graphicData uri="http://schemas.openxmlformats.org/drawingml/2006/table">
            <a:tbl>
              <a:tblPr/>
              <a:tblGrid>
                <a:gridCol w="393267"/>
                <a:gridCol w="3072280"/>
                <a:gridCol w="896440"/>
                <a:gridCol w="836334"/>
                <a:gridCol w="709252"/>
                <a:gridCol w="713143"/>
                <a:gridCol w="834294"/>
                <a:gridCol w="753573"/>
                <a:gridCol w="648081"/>
              </a:tblGrid>
              <a:tr h="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Бюджет проекта, </a:t>
                      </a:r>
                      <a:b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</a:b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тыс. руб.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Бюджетные источники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Внебюджетные источники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867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федераль-ный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област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- ной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местный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средства хоз. субъекта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заем-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ные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 средства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прочие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71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1.</a:t>
                      </a:r>
                    </a:p>
                  </a:txBody>
                  <a:tcPr marL="91442" marR="91442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Изучение теоретической системы оценивания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</a:t>
                      </a:r>
                    </a:p>
                  </a:txBody>
                  <a:tcPr marL="91442" marR="91442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Разработка критериев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52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3.</a:t>
                      </a:r>
                    </a:p>
                  </a:txBody>
                  <a:tcPr marL="91442" marR="91442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Создание карты успешности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4.</a:t>
                      </a:r>
                    </a:p>
                  </a:txBody>
                  <a:tcPr marL="91442" marR="91442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Создание обучающей среды  и размещение её на личном сайте учителя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5.</a:t>
                      </a:r>
                    </a:p>
                  </a:txBody>
                  <a:tcPr marL="91442" marR="91442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Определение начального уровня предметных результатов, мотивации к учению и уровень УУД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7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6.</a:t>
                      </a:r>
                    </a:p>
                  </a:txBody>
                  <a:tcPr marL="91442" marR="91442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Использование на уроках математики карты успешности для учеников 7 «А» класса  и составление их рейтинга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7.</a:t>
                      </a:r>
                    </a:p>
                  </a:txBody>
                  <a:tcPr marL="91442" marR="91442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Повторный мониторинг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8.</a:t>
                      </a:r>
                    </a:p>
                  </a:txBody>
                  <a:tcPr marL="91442" marR="91442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Коррекция рейтинговой системы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9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9.</a:t>
                      </a:r>
                    </a:p>
                  </a:txBody>
                  <a:tcPr marL="91442" marR="91442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Использование рейтинговой системы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9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Всего:</a:t>
                      </a:r>
                    </a:p>
                  </a:txBody>
                  <a:tcPr marL="91442" marR="91442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77259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332656"/>
            <a:ext cx="3468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проекта</a:t>
            </a:r>
          </a:p>
        </p:txBody>
      </p:sp>
      <p:graphicFrame>
        <p:nvGraphicFramePr>
          <p:cNvPr id="3" name="Group 1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62147802"/>
              </p:ext>
            </p:extLst>
          </p:nvPr>
        </p:nvGraphicFramePr>
        <p:xfrm>
          <a:off x="251520" y="1628800"/>
          <a:ext cx="8713788" cy="3810432"/>
        </p:xfrm>
        <a:graphic>
          <a:graphicData uri="http://schemas.openxmlformats.org/drawingml/2006/table">
            <a:tbl>
              <a:tblPr/>
              <a:tblGrid>
                <a:gridCol w="428625"/>
                <a:gridCol w="2571750"/>
                <a:gridCol w="2857500"/>
                <a:gridCol w="2855913"/>
              </a:tblGrid>
              <a:tr h="5182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</a:txBody>
                  <a:tcPr marL="91442" marR="91442" marT="45747" marB="457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ФИО</a:t>
                      </a:r>
                    </a:p>
                  </a:txBody>
                  <a:tcPr marL="91442" marR="91442" marT="45747" marB="457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Должность и основное место работы</a:t>
                      </a:r>
                    </a:p>
                  </a:txBody>
                  <a:tcPr marL="91442" marR="91442" marT="45747" marB="457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Выполняемые в проекте работы</a:t>
                      </a:r>
                    </a:p>
                  </a:txBody>
                  <a:tcPr marL="91442" marR="91442" marT="45747" marB="457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1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L="91442" marR="91442" marT="45747" marB="457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Литвинова  Елена  Вячеславовна</a:t>
                      </a:r>
                    </a:p>
                  </a:txBody>
                  <a:tcPr marL="91442" marR="91442" marT="45747" marB="457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 директора, МБОУ «Лицей№10»</a:t>
                      </a:r>
                    </a:p>
                  </a:txBody>
                  <a:tcPr marL="91442" marR="91442" marT="45747" marB="457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Куратор проекта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Общее количество планируемых трудозатрат: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1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L="91442" marR="91442" marT="45747" marB="457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Стебловская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Лариса Станиславовна</a:t>
                      </a:r>
                    </a:p>
                  </a:txBody>
                  <a:tcPr marL="91442" marR="91442" marT="45747" marB="457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Директор, МБОУ «Лицей№10»</a:t>
                      </a:r>
                    </a:p>
                  </a:txBody>
                  <a:tcPr marL="91442" marR="91442" marT="45747" marB="457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Руководитель проекта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Общее количество планируемых трудозатрат: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1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L="91442" marR="91442" marT="45747" marB="457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747" marB="457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747" marB="457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Администратор проекта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Общее количество планируемых трудозатрат: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1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L="91442" marR="91442" marT="45747" marB="457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Калинин Евгений Анатольевич</a:t>
                      </a:r>
                    </a:p>
                  </a:txBody>
                  <a:tcPr marL="91442" marR="91442" marT="45747" marB="457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Технический специалист, МБОУ «Лицей№10»</a:t>
                      </a:r>
                    </a:p>
                  </a:txBody>
                  <a:tcPr marL="91442" marR="91442" marT="45747" marB="457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Оператор мониторинга проекта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Общее количество планируемых трудозатрат: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6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L="91442" marR="91442" marT="45747" marB="457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Щупко Ирина Анатольевна</a:t>
                      </a:r>
                    </a:p>
                  </a:txBody>
                  <a:tcPr marL="91442" marR="91442" marT="45747" marB="457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Учитель математики</a:t>
                      </a:r>
                      <a:endParaRPr kumimoji="0" 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747" marB="457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Член команды проекта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Общее количество планируемых трудозатрат: </a:t>
                      </a:r>
                    </a:p>
                  </a:txBody>
                  <a:tcPr marL="91442" marR="91442" marT="45747" marB="457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5642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3"/>
          <p:cNvSpPr txBox="1">
            <a:spLocks/>
          </p:cNvSpPr>
          <p:nvPr/>
        </p:nvSpPr>
        <p:spPr>
          <a:xfrm>
            <a:off x="611560" y="2946400"/>
            <a:ext cx="8686800" cy="1185863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mtClean="0"/>
              <a:t>Контактные данные: </a:t>
            </a:r>
            <a:br>
              <a:rPr lang="ru-RU" smtClean="0"/>
            </a:br>
            <a:endParaRPr lang="ru-RU" dirty="0"/>
          </a:p>
        </p:txBody>
      </p:sp>
      <p:sp>
        <p:nvSpPr>
          <p:cNvPr id="3" name="Объект 2"/>
          <p:cNvSpPr txBox="1">
            <a:spLocks/>
          </p:cNvSpPr>
          <p:nvPr/>
        </p:nvSpPr>
        <p:spPr>
          <a:xfrm>
            <a:off x="361950" y="3500438"/>
            <a:ext cx="8458200" cy="930275"/>
          </a:xfrm>
          <a:prstGeom prst="rect">
            <a:avLst/>
          </a:prstGeom>
        </p:spPr>
        <p:txBody>
          <a:bodyPr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algn="ctr">
              <a:defRPr/>
            </a:pPr>
            <a:r>
              <a:rPr lang="ru-RU" sz="1300" smtClean="0"/>
              <a:t>Руководитель проекта:</a:t>
            </a:r>
          </a:p>
          <a:p>
            <a:pPr marL="137160" algn="ctr">
              <a:defRPr/>
            </a:pPr>
            <a:r>
              <a:rPr lang="ru-RU" sz="1300" i="1" smtClean="0"/>
              <a:t>ФИО</a:t>
            </a:r>
          </a:p>
          <a:p>
            <a:pPr marL="137160" algn="ctr">
              <a:defRPr/>
            </a:pPr>
            <a:r>
              <a:rPr lang="ru-RU" sz="1300" smtClean="0"/>
              <a:t>тел.:</a:t>
            </a:r>
          </a:p>
          <a:p>
            <a:pPr marL="137160" algn="ctr">
              <a:defRPr/>
            </a:pPr>
            <a:r>
              <a:rPr lang="en-US" sz="1300" smtClean="0"/>
              <a:t>e-mail</a:t>
            </a:r>
            <a:r>
              <a:rPr lang="ru-RU" sz="1300" smtClean="0"/>
              <a:t>:</a:t>
            </a:r>
          </a:p>
          <a:p>
            <a:pPr marL="137160" algn="ctr">
              <a:defRPr/>
            </a:pPr>
            <a:r>
              <a:rPr lang="ru-RU" sz="1300" smtClean="0"/>
              <a:t>Администратор проекта:</a:t>
            </a:r>
          </a:p>
          <a:p>
            <a:pPr marL="137160" algn="ctr">
              <a:defRPr/>
            </a:pPr>
            <a:r>
              <a:rPr lang="ru-RU" sz="1300" i="1" smtClean="0"/>
              <a:t>ФИО</a:t>
            </a:r>
          </a:p>
          <a:p>
            <a:pPr marL="137160" algn="ctr">
              <a:defRPr/>
            </a:pPr>
            <a:r>
              <a:rPr lang="ru-RU" sz="1300" smtClean="0"/>
              <a:t>тел.:</a:t>
            </a:r>
          </a:p>
          <a:p>
            <a:pPr marL="137160" algn="ctr">
              <a:defRPr/>
            </a:pPr>
            <a:r>
              <a:rPr lang="en-US" sz="1300" smtClean="0"/>
              <a:t>e-mail</a:t>
            </a:r>
            <a:r>
              <a:rPr lang="ru-RU" sz="1300" smtClean="0"/>
              <a:t>:</a:t>
            </a:r>
          </a:p>
          <a:p>
            <a:pPr marL="137160" algn="ctr">
              <a:defRPr/>
            </a:pPr>
            <a:endParaRPr lang="ru-RU" sz="1300" dirty="0"/>
          </a:p>
        </p:txBody>
      </p:sp>
    </p:spTree>
    <p:extLst>
      <p:ext uri="{BB962C8B-B14F-4D97-AF65-F5344CB8AC3E}">
        <p14:creationId xmlns:p14="http://schemas.microsoft.com/office/powerpoint/2010/main" xmlns="" val="10747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2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366092"/>
      </a:hlink>
      <a:folHlink>
        <a:srgbClr val="24406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747</Words>
  <Application>Microsoft Office PowerPoint</Application>
  <PresentationFormat>Экран (4:3)</PresentationFormat>
  <Paragraphs>271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учитель математики Щупко Ирина Анатольевна</vt:lpstr>
      <vt:lpstr>КАК ЕСТЬ!</vt:lpstr>
      <vt:lpstr>Слайд 3</vt:lpstr>
      <vt:lpstr>Цель и результат проекта</vt:lpstr>
      <vt:lpstr>Задачи проекта: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19</cp:revision>
  <dcterms:created xsi:type="dcterms:W3CDTF">2014-07-09T08:33:20Z</dcterms:created>
  <dcterms:modified xsi:type="dcterms:W3CDTF">2022-10-14T11:45:22Z</dcterms:modified>
</cp:coreProperties>
</file>