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469" r:id="rId3"/>
    <p:sldId id="470" r:id="rId4"/>
    <p:sldId id="471" r:id="rId5"/>
    <p:sldId id="472" r:id="rId6"/>
    <p:sldId id="473" r:id="rId7"/>
    <p:sldId id="474" r:id="rId8"/>
    <p:sldId id="260" r:id="rId9"/>
    <p:sldId id="475" r:id="rId10"/>
    <p:sldId id="261" r:id="rId11"/>
    <p:sldId id="476" r:id="rId12"/>
    <p:sldId id="262" r:id="rId13"/>
    <p:sldId id="477" r:id="rId14"/>
    <p:sldId id="263" r:id="rId15"/>
    <p:sldId id="478" r:id="rId16"/>
    <p:sldId id="269" r:id="rId17"/>
    <p:sldId id="479" r:id="rId18"/>
    <p:sldId id="270" r:id="rId19"/>
    <p:sldId id="480" r:id="rId20"/>
    <p:sldId id="384" r:id="rId21"/>
    <p:sldId id="481" r:id="rId22"/>
    <p:sldId id="386" r:id="rId23"/>
    <p:sldId id="482" r:id="rId24"/>
    <p:sldId id="388" r:id="rId25"/>
    <p:sldId id="483" r:id="rId26"/>
    <p:sldId id="390" r:id="rId27"/>
    <p:sldId id="484" r:id="rId28"/>
    <p:sldId id="485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B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51" autoAdjust="0"/>
    <p:restoredTop sz="94660"/>
  </p:normalViewPr>
  <p:slideViewPr>
    <p:cSldViewPr snapToGrid="0">
      <p:cViewPr>
        <p:scale>
          <a:sx n="110" d="100"/>
          <a:sy n="110" d="100"/>
        </p:scale>
        <p:origin x="-8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DD86B-1950-40B0-8F96-6A01E291A8F8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6B7A26-557B-4F04-9C6B-3B52087A458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4922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943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4304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135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941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6228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4631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488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1453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9817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48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4868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81E29-A7DE-4833-BDF8-1C7151F699F4}" type="datetimeFigureOut">
              <a:rPr lang="ru-RU" smtClean="0"/>
              <a:t>11.03.2025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508C3-0585-4CDA-9204-7CF7B706FD0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614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61" y="692074"/>
            <a:ext cx="10058400" cy="54908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8844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2642" y="664234"/>
            <a:ext cx="104638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КРЫМСКАЯ ВЕСНА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3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  </a:t>
            </a:r>
            <a:r>
              <a:rPr lang="ru-RU" sz="3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термин, который используется для обозначения событий, произошедших в Крыму </a:t>
            </a:r>
            <a:endParaRPr lang="ru-RU" sz="32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3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3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феврале-марте 2014 года. В этот период произошли значительные политические изменения, связанные </a:t>
            </a:r>
            <a:endParaRPr lang="ru-RU" sz="32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3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3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присоединением Крыма к Российской Федерации.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622" y="3339549"/>
            <a:ext cx="5485433" cy="3255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8925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321" y="215660"/>
            <a:ext cx="1128335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ЭТАПЫ «КРЫМСКОЙ ВЕСНЫ»:</a:t>
            </a:r>
          </a:p>
          <a:p>
            <a:pPr algn="ctr"/>
            <a:endParaRPr lang="ru-RU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ctr">
              <a:buAutoNum type="arabicPeriod"/>
            </a:pPr>
            <a:r>
              <a:rPr lang="ru-RU" sz="2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Февраль </a:t>
            </a:r>
            <a:r>
              <a:rPr lang="ru-RU" sz="2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 года: На фоне политического кризиса на Украине, вызванного сменой власти в Киеве (после событий </a:t>
            </a:r>
            <a:r>
              <a:rPr lang="ru-RU" sz="2200" b="1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Евромайдана</a:t>
            </a:r>
            <a:r>
              <a:rPr lang="ru-RU" sz="2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endParaRPr lang="ru-RU" sz="22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Крыму начались массовые протесты и акции против новой украинской власти. </a:t>
            </a:r>
            <a:endParaRPr lang="ru-RU" sz="22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Местные </a:t>
            </a:r>
            <a:r>
              <a:rPr lang="ru-RU" sz="2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жители, </a:t>
            </a:r>
            <a:r>
              <a:rPr lang="ru-RU" sz="2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выражали </a:t>
            </a:r>
            <a:r>
              <a:rPr lang="ru-RU" sz="2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недовольство сменой власти </a:t>
            </a:r>
          </a:p>
          <a:p>
            <a:pPr algn="ctr"/>
            <a:r>
              <a:rPr lang="ru-RU" sz="2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Киеве и выступали за большую автономию или присоединение </a:t>
            </a:r>
            <a:r>
              <a:rPr lang="ru-RU" sz="22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</a:t>
            </a:r>
            <a:r>
              <a:rPr lang="ru-RU" sz="2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855" y="2677873"/>
            <a:ext cx="6784367" cy="4028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9842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6762" y="431321"/>
            <a:ext cx="10774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Захват </a:t>
            </a:r>
            <a:r>
              <a:rPr lang="ru-RU" sz="2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административных зданий: В конце февраля 2014 года группы вооружённых людей, позже идентифицированных как российские военные без опознавательных знаков ("зелёные человечки"), взяли под контроль ключевые административные здания, включая здание Верховного Совета Крыма и аэропорты.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62" y="2723251"/>
            <a:ext cx="5858774" cy="3295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545" y="2757756"/>
            <a:ext cx="4672610" cy="3248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66562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068" y="370936"/>
            <a:ext cx="112143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Референдум </a:t>
            </a:r>
            <a:r>
              <a:rPr lang="ru-RU" sz="2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марта 2014 года: В Крыму был проведён референдум, на котором жителям предложили выбрать между присоединением к России или восстановлением Конституции Крыма 1992 года, что фактически означало бы большую автономию в составе Украины. По официальным данным, большинство участников референдума (около 96%) проголосовали за присоединение к России.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17" y="2714085"/>
            <a:ext cx="5710688" cy="3561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549" y="2714084"/>
            <a:ext cx="5808945" cy="3561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1488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8574" y="293298"/>
            <a:ext cx="112660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Присоединение </a:t>
            </a:r>
            <a:r>
              <a:rPr lang="ru-RU" sz="2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России: 18 марта 2014 года был подписан договор о вхождении Республики Крым и города Севастополя в состав Российской Федерации. Это событие было воспринято в России </a:t>
            </a:r>
            <a:endParaRPr lang="ru-RU" sz="24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воссоединение </a:t>
            </a:r>
            <a:r>
              <a:rPr lang="ru-RU" sz="2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Крыма </a:t>
            </a:r>
            <a:r>
              <a:rPr lang="ru-RU" sz="2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Россией</a:t>
            </a:r>
            <a:r>
              <a:rPr lang="ru-RU" sz="2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034" y="1862958"/>
            <a:ext cx="7159923" cy="4624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5878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0717" y="793630"/>
            <a:ext cx="102740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Значение "Крымской весны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":</a:t>
            </a:r>
          </a:p>
          <a:p>
            <a:pPr algn="ctr"/>
            <a:endParaRPr lang="ru-RU" sz="24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</a:t>
            </a:r>
            <a:r>
              <a:rPr lang="ru-RU" sz="2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России это событие стало символом восстановления исторической справедливости и укрепления национального единства.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109" y="2510288"/>
            <a:ext cx="7444597" cy="3925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1823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3024510"/>
              </p:ext>
            </p:extLst>
          </p:nvPr>
        </p:nvGraphicFramePr>
        <p:xfrm>
          <a:off x="855619" y="1318490"/>
          <a:ext cx="10515600" cy="3770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1060382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Что такое "Крымская весна"?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1178203">
                <a:tc>
                  <a:txBody>
                    <a:bodyPr/>
                    <a:lstStyle/>
                    <a:p>
                      <a:pPr lvl="0" algn="ctr"/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а) Время года в Крыму</a:t>
                      </a: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б) Историческое событие, связанное с воссоединением Крыма с Россией</a:t>
                      </a: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1531663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Название крымского праздника цветов</a:t>
                      </a: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vl="0" algn="ctr"/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705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4127" y="2829464"/>
            <a:ext cx="92820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Историческое событие, связанное </a:t>
            </a:r>
            <a:endParaRPr lang="ru-RU" sz="2800" b="1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воссоединением Крыма с Россией</a:t>
            </a:r>
            <a:r>
              <a:rPr lang="ru-RU" sz="2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1971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705245"/>
              </p:ext>
            </p:extLst>
          </p:nvPr>
        </p:nvGraphicFramePr>
        <p:xfrm>
          <a:off x="941881" y="2025857"/>
          <a:ext cx="1051560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каком году произошло воссоединение Крыма с Россией?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/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а) 2010</a:t>
                      </a: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б) 2014</a:t>
                      </a: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2018</a:t>
                      </a: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557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4511" y="2872595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2014.</a:t>
            </a:r>
          </a:p>
        </p:txBody>
      </p:sp>
    </p:spTree>
    <p:extLst>
      <p:ext uri="{BB962C8B-B14F-4D97-AF65-F5344CB8AC3E}">
        <p14:creationId xmlns:p14="http://schemas.microsoft.com/office/powerpoint/2010/main" val="2841716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994810"/>
              </p:ext>
            </p:extLst>
          </p:nvPr>
        </p:nvGraphicFramePr>
        <p:xfrm>
          <a:off x="855618" y="2655586"/>
          <a:ext cx="10515600" cy="161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ru-RU" sz="4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Какой город является столицей Крыма?</a:t>
                      </a:r>
                      <a:endParaRPr lang="ru-RU" sz="4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а) Севастополь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/>
                        <a:t>б) Ялта</a:t>
                      </a:r>
                      <a:endParaRPr lang="ru-RU" sz="2400" b="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в) Симферополь</a:t>
                      </a:r>
                      <a:endParaRPr lang="ru-RU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vl="0" algn="ctr"/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167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4127" y="503149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Симферополь.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28" y="1227107"/>
            <a:ext cx="10058400" cy="5193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83070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565605"/>
              </p:ext>
            </p:extLst>
          </p:nvPr>
        </p:nvGraphicFramePr>
        <p:xfrm>
          <a:off x="898751" y="2138000"/>
          <a:ext cx="10515600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Какой полуостров воссоединился с Россией в 2014 году?</a:t>
                      </a:r>
                      <a:endParaRPr lang="ru-RU" sz="4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b="0" dirty="0" smtClean="0"/>
                        <a:t>а) Таманский</a:t>
                      </a:r>
                      <a:endParaRPr lang="ru-RU" sz="32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б) Крымский</a:t>
                      </a:r>
                      <a:endParaRPr lang="ru-RU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Балканский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6674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9621" y="425512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Крымский.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397" y="1224440"/>
            <a:ext cx="7772400" cy="5176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37047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5354875"/>
              </p:ext>
            </p:extLst>
          </p:nvPr>
        </p:nvGraphicFramePr>
        <p:xfrm>
          <a:off x="803860" y="1741184"/>
          <a:ext cx="10515600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 называется мост, который соединяет Крым с материковой Россией?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а) Крымский мост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б) Севастопольский мост</a:t>
                      </a:r>
                      <a:endParaRPr lang="ru-RU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0" dirty="0" smtClean="0"/>
                        <a:t>в) Черноморский мост</a:t>
                      </a:r>
                      <a:endParaRPr lang="ru-RU" sz="3200" b="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vl="0" algn="ctr"/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7398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5501" y="744689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Крымский мост.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991" y="1631470"/>
            <a:ext cx="8635042" cy="4533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3277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6562462"/>
              </p:ext>
            </p:extLst>
          </p:nvPr>
        </p:nvGraphicFramePr>
        <p:xfrm>
          <a:off x="924630" y="1422008"/>
          <a:ext cx="10515600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Какой праздник отмечается в России 18 марта в честь воссоединения Крыма?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а) День России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3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б) День народного единства</a:t>
                      </a:r>
                      <a:endParaRPr lang="ru-RU" sz="3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День воссоединения Крыма с Россией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vl="0" algn="ctr"/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17536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7040" y="572161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День воссоединения Крыма с Россией.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209" y="1811547"/>
            <a:ext cx="6843684" cy="3856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18738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63ECC37-8E83-F676-9183-7491D9E0A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25D3EF5-474A-F8E3-C8A9-FE16523790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4948672"/>
              </p:ext>
            </p:extLst>
          </p:nvPr>
        </p:nvGraphicFramePr>
        <p:xfrm>
          <a:off x="803859" y="1930966"/>
          <a:ext cx="10515600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Какое море омывает берега Крыма?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а) Азовское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б) Черное</a:t>
                      </a:r>
                      <a:endParaRPr lang="ru-RU" sz="3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Оба варианта верны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1371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4731" y="529029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Оба варианта </a:t>
            </a:r>
            <a:r>
              <a:rPr lang="ru-RU" sz="2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верны.</a:t>
            </a:r>
            <a:endParaRPr lang="ru-RU" sz="28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63" y="1682151"/>
            <a:ext cx="5230483" cy="3916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282" y="1704255"/>
            <a:ext cx="5253488" cy="3894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441699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2615613-CF0A-5DB8-010C-ABD8B2E96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67BF4827-96DA-39C7-ED14-026F26C56F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4836370"/>
              </p:ext>
            </p:extLst>
          </p:nvPr>
        </p:nvGraphicFramePr>
        <p:xfrm>
          <a:off x="795234" y="1905087"/>
          <a:ext cx="10515600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Какой известный крымский город славится своими дворцами и парками?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/>
                      <a:r>
                        <a:rPr lang="ru-RU" sz="3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а) Керчь</a:t>
                      </a:r>
                      <a:endParaRPr lang="ru-RU" sz="3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б) Ялта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Феодосия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8523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9621" y="529029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</a:t>
            </a:r>
            <a:r>
              <a:rPr lang="ru-RU" sz="2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Ялта.</a:t>
            </a:r>
            <a:endParaRPr lang="ru-RU" sz="28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00" y="1406105"/>
            <a:ext cx="5476818" cy="47100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525" y="1406105"/>
            <a:ext cx="5486399" cy="47100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2787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DFB9B29-8287-DCFC-B43C-039CB0BCF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258B339E-0456-204F-7DFF-08C1A750DE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8868981"/>
              </p:ext>
            </p:extLst>
          </p:nvPr>
        </p:nvGraphicFramePr>
        <p:xfrm>
          <a:off x="916004" y="2068989"/>
          <a:ext cx="1051560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Какой исторический символ Крыма изображен на его гербе?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/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а) Грифон</a:t>
                      </a:r>
                      <a:endParaRPr lang="ru-RU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б) Орел</a:t>
                      </a:r>
                      <a:endParaRPr lang="ru-RU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lvl="0" algn="ctr"/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Лев</a:t>
                      </a:r>
                      <a:endParaRPr lang="ru-RU" sz="2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vl="0" algn="ctr"/>
                      <a:endParaRPr lang="ru-RU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481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2368" y="623919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</a:t>
            </a:r>
            <a:r>
              <a:rPr lang="ru-RU" sz="2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Грифон.</a:t>
            </a:r>
            <a:endParaRPr lang="ru-RU" sz="28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42" y="1777042"/>
            <a:ext cx="5710093" cy="4287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821" y="1777042"/>
            <a:ext cx="4435563" cy="4287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103485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B16C78C-B754-3BE3-0F8C-F2B15E6A9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5A8714D2-6E63-242E-CE1C-82CE321098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7861369"/>
              </p:ext>
            </p:extLst>
          </p:nvPr>
        </p:nvGraphicFramePr>
        <p:xfrm>
          <a:off x="795233" y="2155253"/>
          <a:ext cx="10515600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="" xmlns:a16="http://schemas.microsoft.com/office/drawing/2014/main" val="4157351701"/>
                    </a:ext>
                  </a:extLst>
                </a:gridCol>
                <a:gridCol w="5257800">
                  <a:extLst>
                    <a:ext uri="{9D8B030D-6E8A-4147-A177-3AD203B41FA5}">
                      <a16:colId xmlns="" xmlns:a16="http://schemas.microsoft.com/office/drawing/2014/main" val="93163984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 </a:t>
                      </a:r>
                      <a:r>
                        <a:rPr lang="ru-RU" sz="4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Какой крымский город имеет статус города-героя?</a:t>
                      </a:r>
                      <a:endParaRPr lang="ru-RU" sz="4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15034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/>
                      <a:r>
                        <a:rPr lang="ru-RU" sz="3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а) Севастополь</a:t>
                      </a:r>
                      <a:endParaRPr lang="ru-RU" sz="3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б) Евпатория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284220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в) Алушта</a:t>
                      </a: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855751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24411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0610" y="606666"/>
            <a:ext cx="928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</a:t>
            </a:r>
            <a:r>
              <a:rPr lang="ru-RU" sz="28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Севастополь.</a:t>
            </a:r>
            <a:endParaRPr lang="ru-RU" sz="28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132" y="1561381"/>
            <a:ext cx="7755147" cy="4451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61500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562" y="327804"/>
            <a:ext cx="114213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Крым —</a:t>
            </a:r>
            <a:r>
              <a:rPr lang="ru-RU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это уникальный регион, где переплелись культуры разных народов: греков, татар, армян, славян и других. Здесь сохранились древние памятники, такие как Херсонес, Генуэзская крепость в Судаке, Бахчисарайский дворец и многие другие.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476" y="2294626"/>
            <a:ext cx="6461184" cy="4028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28449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3970</TotalTime>
  <Words>587</Words>
  <Application>Microsoft Office PowerPoint</Application>
  <PresentationFormat>Произвольный</PresentationFormat>
  <Paragraphs>68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polin</dc:creator>
  <cp:lastModifiedBy>Пользователь Windows</cp:lastModifiedBy>
  <cp:revision>68</cp:revision>
  <dcterms:created xsi:type="dcterms:W3CDTF">2024-01-17T10:43:35Z</dcterms:created>
  <dcterms:modified xsi:type="dcterms:W3CDTF">2025-03-11T09:48:38Z</dcterms:modified>
</cp:coreProperties>
</file>