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B4A357-DC8D-4B84-BADE-32E4F2333273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BBEA9D-9628-49B4-B600-8D1CB7BAD1D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24744"/>
            <a:ext cx="7772400" cy="1470025"/>
          </a:xfrm>
        </p:spPr>
        <p:txBody>
          <a:bodyPr/>
          <a:lstStyle/>
          <a:p>
            <a:r>
              <a:rPr lang="ru-RU" dirty="0" smtClean="0"/>
              <a:t>Животные </a:t>
            </a:r>
            <a:r>
              <a:rPr lang="ru-RU" dirty="0" smtClean="0"/>
              <a:t>Якутии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31640" y="3356992"/>
            <a:ext cx="6400800" cy="1752600"/>
          </a:xfrm>
        </p:spPr>
        <p:txBody>
          <a:bodyPr>
            <a:normAutofit/>
          </a:bodyPr>
          <a:lstStyle/>
          <a:p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охота\1291307356_lo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5934" y="260649"/>
            <a:ext cx="4896545" cy="3672408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51520" y="0"/>
            <a:ext cx="3816424" cy="46802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a typeface="Calibri"/>
                <a:cs typeface="Times New Roman"/>
              </a:rPr>
              <a:t>Л</a:t>
            </a:r>
            <a:r>
              <a:rPr lang="ru-RU" sz="2800" b="1" dirty="0" smtClean="0">
                <a:ea typeface="Calibri"/>
                <a:cs typeface="Times New Roman"/>
              </a:rPr>
              <a:t>ось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a typeface="Calibri"/>
                <a:cs typeface="Times New Roman"/>
              </a:rPr>
              <a:t>Средний </a:t>
            </a:r>
            <a:r>
              <a:rPr lang="ru-RU" sz="2800" dirty="0">
                <a:ea typeface="Calibri"/>
                <a:cs typeface="Times New Roman"/>
              </a:rPr>
              <a:t>вес самцов енисейских лосей составляет около 300кг и достигает у отдельных особей до 500 и более кг. Вес самок несколько меньше. 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51520" y="4509120"/>
            <a:ext cx="8712968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solidFill>
                  <a:prstClr val="black"/>
                </a:solidFill>
                <a:ea typeface="Calibri"/>
                <a:cs typeface="Times New Roman"/>
              </a:rPr>
              <a:t>Зоологи выделяют на территории Красноярского края два вида лося: европейский (на левобережье Енисея) и более крупный по части </a:t>
            </a:r>
            <a:r>
              <a:rPr lang="ru-RU" sz="2800" dirty="0" err="1">
                <a:solidFill>
                  <a:prstClr val="black"/>
                </a:solidFill>
                <a:ea typeface="Calibri"/>
                <a:cs typeface="Times New Roman"/>
              </a:rPr>
              <a:t>восточно-сибирский</a:t>
            </a:r>
            <a:r>
              <a:rPr lang="ru-RU" sz="2800" dirty="0">
                <a:solidFill>
                  <a:prstClr val="black"/>
                </a:solidFill>
                <a:ea typeface="Calibri"/>
                <a:cs typeface="Times New Roman"/>
              </a:rPr>
              <a:t> (к востоку от Енисея).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332657"/>
            <a:ext cx="8964488" cy="63401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ea typeface="Calibri"/>
                <a:cs typeface="Times New Roman"/>
              </a:rPr>
              <a:t>Рога имеют только самцы. Типичный рог </a:t>
            </a:r>
            <a:r>
              <a:rPr lang="ru-RU" sz="3200" dirty="0" smtClean="0">
                <a:ea typeface="Calibri"/>
                <a:cs typeface="Times New Roman"/>
              </a:rPr>
              <a:t>имеет короткий ствол и "лопату", обрамленную отростками, число которых может варьировать от 8 до 20. Возрастная и индивидуальная изменчивость рогов шире, чем у других оленьих</a:t>
            </a:r>
            <a:r>
              <a:rPr lang="ru-RU" dirty="0" smtClean="0">
                <a:ea typeface="Calibri"/>
                <a:cs typeface="Times New Roman"/>
              </a:rPr>
              <a:t>: </a:t>
            </a:r>
            <a:r>
              <a:rPr lang="ru-RU" sz="3200" dirty="0" smtClean="0">
                <a:ea typeface="Calibri"/>
                <a:cs typeface="Times New Roman"/>
              </a:rPr>
              <a:t>Сроки роста и развитие рогов нередко отражают физическое состояние животных, хотя в одной и той же местности при равных условиях жизни у разных животных могут развиваться разные по форме и весу рога. Первые рога у молодых лосей начинают расти в конце первого года жизни. </a:t>
            </a:r>
            <a:endParaRPr lang="ru-RU" sz="3200" dirty="0" smtClean="0"/>
          </a:p>
          <a:p>
            <a:endParaRPr lang="ru-RU" dirty="0" smtClean="0"/>
          </a:p>
          <a:p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692696"/>
            <a:ext cx="7920880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У взрослых самцов молодые рога начинают расти в апреле, к августу они окостеневают, с середины августа очищаются от кожи. Спадают рога в декабре - январе. Лось имеет волосяной покров который состоит из длинных остевых волос, полых внутри, и мягких пуховых волос, окрас у этих животных на верхней части туловища бурых и темно-бурых тонов. У </a:t>
            </a:r>
            <a:r>
              <a:rPr lang="ru-RU" sz="2800" dirty="0" err="1" smtClean="0">
                <a:ea typeface="Calibri"/>
                <a:cs typeface="Times New Roman"/>
              </a:rPr>
              <a:t>восточно-сибирских</a:t>
            </a:r>
            <a:r>
              <a:rPr lang="ru-RU" sz="2800" dirty="0" smtClean="0">
                <a:ea typeface="Calibri"/>
                <a:cs typeface="Times New Roman"/>
              </a:rPr>
              <a:t> лосей по спине нередко черная полоса. Задняя часть живота и внутренние поверхности ног более светлые.</a:t>
            </a:r>
            <a:endParaRPr lang="ru-RU" sz="2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548680"/>
            <a:ext cx="4104456" cy="56712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>
                <a:ea typeface="Calibri"/>
                <a:cs typeface="Times New Roman"/>
              </a:rPr>
              <a:t>Манок на лося – их виды и правила пользования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>
                <a:ea typeface="Calibri"/>
                <a:cs typeface="Times New Roman"/>
              </a:rPr>
              <a:t>В течение многих веков манок на лосей широко используется охотниками для привлечения зверей и птиц. Лосиный манок имитирует брачные звуки животного или звуки, которые схожи с кормовыми сигналами. 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139952" y="4077072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В ряде случаев данное устройство в несколько раз может увеличить шансы охотника на успех, в том числе и в охоте на лося.</a:t>
            </a:r>
            <a:endParaRPr lang="ru-RU" sz="2800" dirty="0"/>
          </a:p>
        </p:txBody>
      </p:sp>
      <p:pic>
        <p:nvPicPr>
          <p:cNvPr id="2052" name="Picture 4" descr="C:\Users\1\Desktop\охота\1326199007_los-na-rev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404664"/>
            <a:ext cx="4476997" cy="34219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417646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/>
              <a:t>Обитание лося</a:t>
            </a:r>
          </a:p>
          <a:p>
            <a:r>
              <a:rPr lang="ru-RU" dirty="0"/>
              <a:t> </a:t>
            </a:r>
            <a:r>
              <a:rPr lang="ru-RU" sz="2800" dirty="0"/>
              <a:t>Он обитатель равнинной, слегка заболоченной тайги со старых широких, поросших кустарниками речных долин, стариц, озер типичные обитание лося широко распространены в средней верной тайге левобережья </a:t>
            </a:r>
            <a:r>
              <a:rPr lang="ru-RU" sz="2800" dirty="0" smtClean="0"/>
              <a:t>Енисея. </a:t>
            </a:r>
            <a:endParaRPr lang="ru-RU" sz="2800" dirty="0"/>
          </a:p>
        </p:txBody>
      </p:sp>
      <p:pic>
        <p:nvPicPr>
          <p:cNvPr id="3074" name="Picture 2" descr="C:\Users\1\Desktop\охота\1294225604_obinatie_lo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427984" y="332656"/>
            <a:ext cx="4536504" cy="3240360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251520" y="5013176"/>
            <a:ext cx="684076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В</a:t>
            </a:r>
            <a:r>
              <a:rPr lang="ru-RU" sz="2800" dirty="0" smtClean="0"/>
              <a:t>полне комфортно чувствует он и в тайге </a:t>
            </a:r>
            <a:r>
              <a:rPr lang="ru-RU" sz="2800" dirty="0" err="1" smtClean="0"/>
              <a:t>Средне-Сибирского</a:t>
            </a:r>
            <a:r>
              <a:rPr lang="ru-RU" sz="2800" dirty="0" smtClean="0"/>
              <a:t> плоскогорья, населяя долины рек и водоразделы. </a:t>
            </a:r>
            <a:endParaRPr lang="ru-RU" sz="2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260648"/>
            <a:ext cx="8964488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Отмечена летняя привязанность лосей к водоемам стоячей или тихо бегущей водой, богатым водной растительностью которую они охотно употребляют в пищу. Здесь же они нередко спаса в воде от кровососущих насекомых.</a:t>
            </a:r>
            <a:r>
              <a:rPr lang="ru-RU" sz="2800" dirty="0" smtClean="0">
                <a:ea typeface="Calibri"/>
                <a:cs typeface="Times New Roman"/>
              </a:rPr>
              <a:t> Охота на лося на реву считается одним из самых интересных и популярных способов охоты на это животное. Примечательно, что ревом называют стон лося, который совсем не похож на рев лося, а больше соответствует глубокому вздоху. Кстати, лоси могут издавать и другие звуки. Так, например, когда лайки задерживают лося, то он издает глубокое бормотание и сильно фукает, что напоминает звуки свирепого медведя или кабана.</a:t>
            </a:r>
            <a:r>
              <a:rPr lang="ru-RU" sz="2800" dirty="0" smtClean="0"/>
              <a:t> </a:t>
            </a:r>
            <a:endParaRPr lang="ru-RU" sz="2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60648"/>
            <a:ext cx="864096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/>
              <a:t>Данный </a:t>
            </a:r>
            <a:r>
              <a:rPr lang="ru-RU" sz="2800" dirty="0"/>
              <a:t>вид охоты на лосей на реву проходит в сентябре, когда у лосей начинается брачный период, однако его начало зависит и от погодных условий и климатических особенностей региона. Так, в начале сентября довольно часто повышается температура воздуха, что отрицательно влияет на лосей, поэтому гон может начаться немного позже. А в дождь или в сильные ветер рев лося практически невозможно услышать</a:t>
            </a:r>
            <a:r>
              <a:rPr lang="ru-RU" sz="2800" dirty="0" smtClean="0"/>
              <a:t>.</a:t>
            </a:r>
            <a:r>
              <a:rPr lang="ru-RU" sz="2800" dirty="0"/>
              <a:t> Тем не менее, первые признаки гона, чащи всего, появляются в середине августа, когда рева еще практически нет, однако лоси начинают сражаться с деревьями, воспринимая их за противника</a:t>
            </a:r>
            <a:r>
              <a:rPr lang="ru-RU" sz="2800" dirty="0" smtClean="0"/>
              <a:t>.</a:t>
            </a:r>
            <a:r>
              <a:rPr lang="ru-RU" sz="2800" dirty="0"/>
              <a:t> Опытный охотник это может легко определить по поломанным веткам или обильно содранной коре на деревьях.</a:t>
            </a:r>
          </a:p>
          <a:p>
            <a:endParaRPr lang="ru-RU" sz="2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24874"/>
            <a:ext cx="4680520" cy="6733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3200" b="1" dirty="0" smtClean="0">
                <a:ea typeface="Calibri"/>
                <a:cs typeface="Times New Roman"/>
              </a:rPr>
              <a:t>Бурый медведь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a typeface="Calibri"/>
                <a:cs typeface="Times New Roman"/>
              </a:rPr>
              <a:t>Внешний облик бурого медведя общеизвестен: массивное толстое туловище на широко расставленных крепких ногах, на толстой мускулистой шее посажена крупная голова с довольно большой и подвижной мочкой носа, короткими, мохнатыми ушами и относительно маленькими карими глазами. </a:t>
            </a:r>
            <a:endParaRPr lang="ru-RU" sz="2800" dirty="0">
              <a:ea typeface="Calibri"/>
              <a:cs typeface="Times New Roman"/>
            </a:endParaRPr>
          </a:p>
        </p:txBody>
      </p:sp>
      <p:pic>
        <p:nvPicPr>
          <p:cNvPr id="1026" name="Picture 2" descr="C:\Users\1\Desktop\охота\1296481182_medved-buryj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60648"/>
            <a:ext cx="4032448" cy="3481347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788024" y="4221088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Стопоходящие пятипалые лапы медведя снабжены сильными </a:t>
            </a:r>
            <a:r>
              <a:rPr lang="ru-RU" sz="2800" dirty="0" err="1" smtClean="0">
                <a:ea typeface="Calibri"/>
                <a:cs typeface="Times New Roman"/>
              </a:rPr>
              <a:t>невтяжными</a:t>
            </a:r>
            <a:r>
              <a:rPr lang="ru-RU" sz="2800" dirty="0" smtClean="0">
                <a:ea typeface="Calibri"/>
                <a:cs typeface="Times New Roman"/>
              </a:rPr>
              <a:t> когтями длиной от 5 до 12 см.</a:t>
            </a:r>
            <a:endParaRPr lang="ru-RU" sz="2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8568952" cy="56933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a typeface="Calibri"/>
                <a:cs typeface="Times New Roman"/>
              </a:rPr>
              <a:t>Для взрослых самцов медведей Западного </a:t>
            </a:r>
            <a:r>
              <a:rPr lang="ru-RU" sz="2800" dirty="0" err="1" smtClean="0">
                <a:ea typeface="Calibri"/>
                <a:cs typeface="Times New Roman"/>
              </a:rPr>
              <a:t>Саяна</a:t>
            </a:r>
            <a:r>
              <a:rPr lang="ru-RU" sz="2800" dirty="0" smtClean="0">
                <a:ea typeface="Calibri"/>
                <a:cs typeface="Times New Roman"/>
              </a:rPr>
              <a:t> специалисты указывают длину тела 197-216 см, высоту в холке - 116-139 см. По оценке разных авторов, средний вес бурых медведей старше пяти лет составляет от 150 до 250 кг, в зависимости от </a:t>
            </a:r>
            <a:r>
              <a:rPr lang="ru-RU" sz="2800" dirty="0" err="1" smtClean="0">
                <a:ea typeface="Calibri"/>
                <a:cs typeface="Times New Roman"/>
              </a:rPr>
              <a:t>нажировки</a:t>
            </a:r>
            <a:r>
              <a:rPr lang="ru-RU" sz="2800" dirty="0" smtClean="0">
                <a:ea typeface="Calibri"/>
                <a:cs typeface="Times New Roman"/>
              </a:rPr>
              <a:t>, а средний вес самок такого же возраста - от 100 до 150 кг. Самый крупный бурый медведь обитает на Камчатке, их вес достигает 600 кг.</a:t>
            </a:r>
            <a:r>
              <a:rPr lang="ru-RU" sz="2800" dirty="0" smtClean="0"/>
              <a:t> Вероятно, вес медведей Западного </a:t>
            </a:r>
            <a:r>
              <a:rPr lang="ru-RU" sz="2800" dirty="0" err="1" smtClean="0"/>
              <a:t>Саяна</a:t>
            </a:r>
            <a:r>
              <a:rPr lang="ru-RU" sz="2800" dirty="0" smtClean="0"/>
              <a:t> может достигать 400 кг.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200" dirty="0" smtClean="0"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ru-RU" sz="1200" dirty="0"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332656"/>
            <a:ext cx="4608512" cy="41847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ea typeface="Calibri"/>
                <a:cs typeface="Times New Roman"/>
              </a:rPr>
              <a:t>Медведь в берлоге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a typeface="Calibri"/>
                <a:cs typeface="Times New Roman"/>
              </a:rPr>
              <a:t> Когда он ложится то и прекращает питаться, полностью освобождая кишечник от остатков пищи. Вероятно, он употребляет на заключительном этапе хвою ели для очистки кишечника. </a:t>
            </a:r>
            <a:endParaRPr lang="ru-RU" sz="4400" dirty="0"/>
          </a:p>
        </p:txBody>
      </p:sp>
      <p:pic>
        <p:nvPicPr>
          <p:cNvPr id="2050" name="Picture 2" descr="C:\Users\1\Desktop\охота\1326526638_medved-v-berloge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4008" y="0"/>
            <a:ext cx="4327203" cy="3475285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395536" y="4581128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Медведь в берлоге вначале бодрствует, потом чутко спит, с наступлением морозов спит крепко, однако не цепенеет, а сохранят способность к быстрому пробуждению и активным действиям.</a:t>
            </a:r>
            <a:endParaRPr lang="ru-RU" sz="280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9512" y="188640"/>
            <a:ext cx="4104456" cy="6076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ea typeface="Calibri"/>
                <a:cs typeface="Times New Roman"/>
              </a:rPr>
              <a:t>Питание медведя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a typeface="Calibri"/>
                <a:cs typeface="Times New Roman"/>
              </a:rPr>
              <a:t> Медведь всеяден, однако основу его питания составляют растительные корма. Весной питание бурого медведя, после выхода из берлог, медведи направляются на бесснежные участки и первые проталины, </a:t>
            </a:r>
            <a:endParaRPr lang="ru-RU" sz="3200" dirty="0" smtClean="0">
              <a:ea typeface="Calibri"/>
              <a:cs typeface="Times New Roman"/>
            </a:endParaRPr>
          </a:p>
          <a:p>
            <a:endParaRPr lang="ru-RU" dirty="0"/>
          </a:p>
        </p:txBody>
      </p:sp>
      <p:pic>
        <p:nvPicPr>
          <p:cNvPr id="3074" name="Picture 2" descr="C:\Users\1\Documents\Природа\1288786410_046_28968_bears_4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60648"/>
            <a:ext cx="4737111" cy="316835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23928" y="4005064"/>
            <a:ext cx="4572000" cy="181588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где питаются появляющейся зеленью, луковицами растений, нередко и ветошью. 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83568" y="548680"/>
            <a:ext cx="748883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В горной местности они переходят на поляны южных, </a:t>
            </a:r>
            <a:r>
              <a:rPr lang="ru-RU" sz="2800" dirty="0" err="1" smtClean="0">
                <a:ea typeface="Calibri"/>
                <a:cs typeface="Times New Roman"/>
              </a:rPr>
              <a:t>солнцепечных</a:t>
            </a:r>
            <a:r>
              <a:rPr lang="ru-RU" sz="2800" dirty="0" smtClean="0">
                <a:ea typeface="Calibri"/>
                <a:cs typeface="Times New Roman"/>
              </a:rPr>
              <a:t> склонов, где к моменту выхода из берлог снег уже сходит, а земля частично оттаивает. В этот период медведи активно отыскивают оставшиеся с осени подснежные ягоды для питания, паданку кедровых орехов, падаль, при наличии наста охотятся за копытными животными. Питание медведя в </a:t>
            </a:r>
            <a:r>
              <a:rPr lang="ru-RU" sz="2800" dirty="0" err="1" smtClean="0">
                <a:ea typeface="Calibri"/>
                <a:cs typeface="Times New Roman"/>
              </a:rPr>
              <a:t>Путорана</a:t>
            </a:r>
            <a:r>
              <a:rPr lang="ru-RU" sz="2800" dirty="0" smtClean="0">
                <a:ea typeface="Calibri"/>
                <a:cs typeface="Times New Roman"/>
              </a:rPr>
              <a:t> выход бурых медведей из берлог приурочен к весенней миграции диких северных оленей, за которыми они активно охотятся и подбирают остатки волчьих жертв.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\Desktop\охота\1292253039_lis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55976" y="332656"/>
            <a:ext cx="4286250" cy="279082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548680"/>
            <a:ext cx="4104457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Лиса это красивый стройный зверь с удлиненным телом, пушистым длинным хвостом и удлиненной, заостренной мордой. 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67544" y="3284984"/>
            <a:ext cx="8028384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Лиса имеет крупные, стоячие, остроконечные, черные с задней стороны уши, зрачки глаз овальной формы. Клыки - длинные и тонкие, верхние выступают снаружи за нижнюю челюсть, хищнические зубы довольно мощные. На передних лапах пять, на задних - четыре пальца с </a:t>
            </a:r>
            <a:r>
              <a:rPr lang="ru-RU" sz="2800" dirty="0" err="1" smtClean="0">
                <a:ea typeface="Calibri"/>
                <a:cs typeface="Times New Roman"/>
              </a:rPr>
              <a:t>невтяжными</a:t>
            </a:r>
            <a:r>
              <a:rPr lang="ru-RU" sz="2800" dirty="0" smtClean="0">
                <a:ea typeface="Calibri"/>
                <a:cs typeface="Times New Roman"/>
              </a:rPr>
              <a:t> острыми коготками. 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331640" y="188640"/>
            <a:ext cx="176973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ea typeface="Calibri"/>
                <a:cs typeface="Times New Roman"/>
              </a:rPr>
              <a:t>Лиса</a:t>
            </a:r>
            <a:endParaRPr lang="ru-RU" sz="2800" b="1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332656"/>
            <a:ext cx="3960440" cy="59708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Зимой ступни ног, за исключением пяточной мозоли и кончиков пальцев, опушены жесткой шерстью. Лисы имеют среднюю длину - около 60 см, высота в плечах - 40 см, длина хвоста - 35-40 см, масса тела - 4-6 кг. Максимальная длина тела достигает 75 см, масса - 7-8 кг.</a:t>
            </a:r>
            <a:r>
              <a:rPr lang="ru-RU" sz="1100" dirty="0" smtClean="0">
                <a:ea typeface="Calibri"/>
                <a:cs typeface="Times New Roman"/>
              </a:rPr>
              <a:t/>
            </a:r>
            <a:br>
              <a:rPr lang="ru-RU" sz="1100" dirty="0" smtClean="0">
                <a:ea typeface="Calibri"/>
                <a:cs typeface="Times New Roman"/>
              </a:rPr>
            </a:br>
            <a:endParaRPr lang="ru-RU" dirty="0"/>
          </a:p>
        </p:txBody>
      </p:sp>
      <p:pic>
        <p:nvPicPr>
          <p:cNvPr id="2050" name="Picture 2" descr="C:\Users\1\Documents\Природа\1320029474_001_28749_animals_0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3" y="332657"/>
            <a:ext cx="4680520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Desktop\охота\1292253064_no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52811" y="404664"/>
            <a:ext cx="4377447" cy="345638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9512" y="0"/>
            <a:ext cx="4464496" cy="6748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ea typeface="Calibri"/>
                <a:cs typeface="Times New Roman"/>
              </a:rPr>
              <a:t>Норы </a:t>
            </a:r>
            <a:endParaRPr lang="ru-RU" sz="2800" dirty="0" smtClean="0">
              <a:ea typeface="Calibri"/>
              <a:cs typeface="Times New Roman"/>
            </a:endParaRPr>
          </a:p>
          <a:p>
            <a:r>
              <a:rPr lang="ru-RU" sz="2800" dirty="0" smtClean="0">
                <a:ea typeface="Calibri"/>
                <a:cs typeface="Times New Roman"/>
              </a:rPr>
              <a:t>Чаще обнаруживается на сухих возвышенных местах, исключающих подтопление грунтовыми водами, - это склоны заросших кустарниками оврагов, небольших холмов и холмиков, пологие борта ручьев и речек. Обычно нора лисы с виду простая по устройству и имеют 2-3 прямых или изогнутых прохода диаметром 25-30 см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788024" y="4293096"/>
            <a:ext cx="39604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ведущих к гнездовой камере (логову), расположенной под землей на глубине 1-2 м. </a:t>
            </a:r>
            <a:endParaRPr lang="ru-RU" sz="4400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908720"/>
            <a:ext cx="8424936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Более старые и сложные норы лисы представляют собой подземный лабиринт с несколькими соединяющимися между собой ходами к логову, со слепыми </a:t>
            </a:r>
            <a:r>
              <a:rPr lang="ru-RU" sz="2800" dirty="0" err="1" smtClean="0">
                <a:ea typeface="Calibri"/>
                <a:cs typeface="Times New Roman"/>
              </a:rPr>
              <a:t>отнорками</a:t>
            </a:r>
            <a:r>
              <a:rPr lang="ru-RU" sz="2800" dirty="0" smtClean="0">
                <a:ea typeface="Calibri"/>
                <a:cs typeface="Times New Roman"/>
              </a:rPr>
              <a:t>, идущими от логова и от ходов. Нередко, а скорее часто, лисы занимают барсучьи норы, тогда на поверхность может выходить до десятка </a:t>
            </a:r>
            <a:r>
              <a:rPr lang="ru-RU" sz="2800" dirty="0" err="1" smtClean="0">
                <a:ea typeface="Calibri"/>
                <a:cs typeface="Times New Roman"/>
              </a:rPr>
              <a:t>отнорков</a:t>
            </a:r>
            <a:r>
              <a:rPr lang="ru-RU" sz="2800" dirty="0" smtClean="0">
                <a:ea typeface="Calibri"/>
                <a:cs typeface="Times New Roman"/>
              </a:rPr>
              <a:t>, а подземный лабиринт, проложенный на глубине 2-3 м, может состоять из нескольких коридоров и множества слепых </a:t>
            </a:r>
            <a:r>
              <a:rPr lang="ru-RU" sz="2800" dirty="0" err="1" smtClean="0">
                <a:ea typeface="Calibri"/>
                <a:cs typeface="Times New Roman"/>
              </a:rPr>
              <a:t>отнорков</a:t>
            </a:r>
            <a:r>
              <a:rPr lang="ru-RU" sz="2800" dirty="0" smtClean="0">
                <a:ea typeface="Calibri"/>
                <a:cs typeface="Times New Roman"/>
              </a:rPr>
              <a:t> общей протяженностью до 30-40 м</a:t>
            </a:r>
            <a:endParaRPr lang="ru-RU" sz="4400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1\Desktop\охота\1292253060_mex-lis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332656"/>
            <a:ext cx="3209925" cy="428625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260648"/>
            <a:ext cx="5040560" cy="5024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ea typeface="Calibri"/>
                <a:cs typeface="Times New Roman"/>
              </a:rPr>
              <a:t>Мех лисы</a:t>
            </a:r>
            <a:endParaRPr lang="ru-RU" sz="2800" dirty="0" smtClean="0">
              <a:ea typeface="Calibri"/>
              <a:cs typeface="Times New Roman"/>
            </a:endParaRPr>
          </a:p>
          <a:p>
            <a:r>
              <a:rPr lang="ru-RU" sz="2800" dirty="0" smtClean="0">
                <a:ea typeface="Calibri"/>
                <a:cs typeface="Times New Roman"/>
              </a:rPr>
              <a:t>Зимой лисий мех имеет желтовато серый оттенок, либо красноватый цвет. Более ярко окрашены спина и бока, живот более серый или буроватый, иногда с темно-бурым пятном посредине, грудь белая, иногда сероватая, на нижней части ног - черные пятна, кончик хвоста белый. 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75656" y="4869160"/>
            <a:ext cx="745232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Как правило, лисицы из лесных районов более яркие, рыжие, иногда меха лисы огненно-рыжего цвета, степные - более светлые, белесые, сероватых оттенков.</a:t>
            </a:r>
            <a:endParaRPr lang="ru-RU" sz="28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412776"/>
            <a:ext cx="7776864" cy="356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dirty="0" smtClean="0">
                <a:ea typeface="Calibri"/>
                <a:cs typeface="Times New Roman"/>
              </a:rPr>
              <a:t>Изредка встречаются лисицы с более темной окраской спины или частей тела, так называемые сиводушки, крестовки и черно-бурые. У сиводушки волосяной покров на огузке и хребте буроватого или сероватого цвета, грудь (душка) и черево бурые или темно-бурые, паха более светлые, лапы обычно бурые.</a:t>
            </a:r>
            <a:endParaRPr lang="ru-RU" sz="2800" dirty="0">
              <a:ea typeface="Calibri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1\Desktop\охота\1292252996_lisa-na-ohote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7944" y="260648"/>
            <a:ext cx="4773907" cy="331236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51520" y="188640"/>
            <a:ext cx="3672408" cy="63822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2800" b="1" dirty="0" smtClean="0">
                <a:ea typeface="Calibri"/>
                <a:cs typeface="Times New Roman"/>
              </a:rPr>
              <a:t>Лиса охотится в таежной местности</a:t>
            </a:r>
            <a:endParaRPr lang="ru-RU" sz="2800" dirty="0" smtClean="0">
              <a:ea typeface="Calibri"/>
              <a:cs typeface="Times New Roman"/>
            </a:endParaRPr>
          </a:p>
          <a:p>
            <a:r>
              <a:rPr lang="ru-RU" sz="2800" dirty="0" smtClean="0">
                <a:ea typeface="Calibri"/>
                <a:cs typeface="Times New Roman"/>
              </a:rPr>
              <a:t>Лиса начинает охотиться обычно ближе к вечеру, насытившись, ложатся на отдых, на рассвете охота повторяется, после чего зверь уходит на дневную лежку. Ход на лежку обычно прямой, хотя иногда зверь делает перед  лежкой петлю. </a:t>
            </a:r>
            <a:endParaRPr lang="ru-RU" sz="4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923928" y="3717032"/>
            <a:ext cx="543609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Длина зимнего суточного хода может составлять от 10 до 30 км, хотя при обилии мышевидных грызунов лиса может ограничиться в течение суток одним полем. </a:t>
            </a:r>
            <a:endParaRPr lang="ru-RU" sz="2800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3528" y="1196752"/>
            <a:ext cx="8496944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ea typeface="Calibri"/>
                <a:cs typeface="Times New Roman"/>
              </a:rPr>
              <a:t>Для </a:t>
            </a:r>
            <a:r>
              <a:rPr lang="ru-RU" sz="2800" dirty="0" smtClean="0"/>
              <a:t> лежки, как правило, выбирается возвышенное место с хорошим обзором, местом лежки птиц, линяющие птицы, круглый год лиса охотится по возможности за зайцами, может убить и </a:t>
            </a:r>
            <a:r>
              <a:rPr lang="ru-RU" sz="2800" dirty="0" err="1" smtClean="0"/>
              <a:t>косуленка</a:t>
            </a:r>
            <a:r>
              <a:rPr lang="ru-RU" sz="2800" dirty="0" smtClean="0"/>
              <a:t>. В летнее время кал лис, особенно лисят, нередко состоит их одних хитиновых остатков майских и навозных жуков, кузнечиков, саранчи и других насекомых. В период выхода из нор молодых сусликов лисы переключаются на охоту за ними.</a:t>
            </a:r>
            <a:endParaRPr lang="ru-RU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1372</Words>
  <Application>Microsoft Office PowerPoint</Application>
  <PresentationFormat>Экран (4:3)</PresentationFormat>
  <Paragraphs>42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5" baseType="lpstr">
      <vt:lpstr>Arial</vt:lpstr>
      <vt:lpstr>Calibri</vt:lpstr>
      <vt:lpstr>Times New Roman</vt:lpstr>
      <vt:lpstr>Тема Office</vt:lpstr>
      <vt:lpstr>Животные Якутии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Описание животных Якутии</dc:title>
  <dc:creator>1</dc:creator>
  <cp:lastModifiedBy>User</cp:lastModifiedBy>
  <cp:revision>12</cp:revision>
  <dcterms:created xsi:type="dcterms:W3CDTF">2013-05-15T08:22:58Z</dcterms:created>
  <dcterms:modified xsi:type="dcterms:W3CDTF">2021-10-27T03:56:28Z</dcterms:modified>
</cp:coreProperties>
</file>