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6" r:id="rId2"/>
    <p:sldId id="261" r:id="rId3"/>
    <p:sldId id="257" r:id="rId4"/>
    <p:sldId id="263" r:id="rId5"/>
    <p:sldId id="262" r:id="rId6"/>
    <p:sldId id="260" r:id="rId7"/>
    <p:sldId id="264" r:id="rId8"/>
    <p:sldId id="259" r:id="rId9"/>
    <p:sldId id="268" r:id="rId10"/>
    <p:sldId id="266" r:id="rId11"/>
    <p:sldId id="258" r:id="rId12"/>
    <p:sldId id="267" r:id="rId13"/>
    <p:sldId id="270" r:id="rId14"/>
    <p:sldId id="265" r:id="rId15"/>
    <p:sldId id="269" r:id="rId16"/>
    <p:sldId id="271" r:id="rId17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283214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4" d="100"/>
          <a:sy n="54" d="100"/>
        </p:scale>
        <p:origin x="-2340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AF6B7-3454-48AB-B5CB-68B72F405BBF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526F27-1844-450B-BC8B-A11DAE9BC3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0438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drive/folders/1NUJD93623ZScJvhH9MYUoOP93JhtghMf?usp=sharin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&#1084;&#1086;&#1090;&#1080;&#1074;&#1072;&#1094;&#1080;&#1086;&#1085;&#1085;&#1099;&#1081;%20&#1101;&#1090;&#1072;&#1087;.mp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&#1055;&#1091;&#1090;&#1077;&#1096;&#1077;&#1089;&#1090;&#1074;&#1080;&#1077;%20&#1087;&#1083;&#1072;&#1089;&#1090;&#1080;&#1082;&#1086;&#1081;%20&#1073;&#1091;&#1090;&#1099;&#1083;&#1082;&#1080;.mp4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4872" y="188640"/>
            <a:ext cx="828760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20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униципальное </a:t>
            </a:r>
            <a:r>
              <a:rPr lang="ru-RU" sz="20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бюджетное общеобразовательное учреждение</a:t>
            </a:r>
          </a:p>
          <a:p>
            <a:pPr algn="ctr">
              <a:spcBef>
                <a:spcPts val="0"/>
              </a:spcBef>
            </a:pPr>
            <a:r>
              <a:rPr lang="ru-RU" sz="20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«Средняя общеобразовательная </a:t>
            </a:r>
            <a:r>
              <a:rPr lang="ru-RU" sz="20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20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0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  <a:p>
            <a:pPr algn="ctr">
              <a:spcBef>
                <a:spcPts val="0"/>
              </a:spcBef>
            </a:pPr>
            <a:r>
              <a:rPr lang="ru-RU" sz="20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ru-RU" sz="20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углубленным изучением английского языка» </a:t>
            </a:r>
          </a:p>
          <a:p>
            <a:pPr algn="ctr">
              <a:spcBef>
                <a:spcPts val="0"/>
              </a:spcBef>
            </a:pPr>
            <a:r>
              <a:rPr lang="ru-RU" sz="20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Находкинского городского округа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07704" y="2132856"/>
            <a:ext cx="51135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МОДЕЛЬНЫЙ ПРАКТИКУМ</a:t>
            </a:r>
            <a:endParaRPr lang="ru-RU" sz="2800" b="1" dirty="0">
              <a:solidFill>
                <a:srgbClr val="28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23927" y="4102848"/>
            <a:ext cx="49397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20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Тыщенко Татьяна Юрьевна,</a:t>
            </a:r>
          </a:p>
          <a:p>
            <a:pPr algn="ctr">
              <a:spcBef>
                <a:spcPts val="0"/>
              </a:spcBef>
            </a:pPr>
            <a:r>
              <a:rPr lang="ru-RU" sz="20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истории и обществознания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9111" y="3053699"/>
            <a:ext cx="838455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«Воздействие </a:t>
            </a:r>
            <a:r>
              <a:rPr lang="ru-RU" sz="38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 на </a:t>
            </a:r>
            <a:r>
              <a:rPr lang="ru-RU" sz="3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природу»</a:t>
            </a:r>
            <a:endParaRPr lang="ru-RU" sz="3800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47864" y="5408349"/>
            <a:ext cx="55446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drive.google.com/drive/folders/1NUJD93623ZScJvhH9MYUoOP93JhtghMf?usp=sharing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2123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2141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sz="28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урока:</a:t>
            </a:r>
            <a:endParaRPr lang="ru-RU" sz="2800" dirty="0">
              <a:solidFill>
                <a:srgbClr val="28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59035" y="260648"/>
            <a:ext cx="6016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«Воздействие человека на природу»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527" y="789200"/>
            <a:ext cx="15840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Класс: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2800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527" y="1455167"/>
            <a:ext cx="7755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Предметные области, отдельные учебные </a:t>
            </a:r>
            <a:r>
              <a:rPr lang="ru-RU" sz="24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предметы:   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«Обществознание»</a:t>
            </a:r>
            <a:r>
              <a:rPr lang="ru-RU" sz="2000" dirty="0" smtClean="0"/>
              <a:t> </a:t>
            </a:r>
            <a:endParaRPr lang="ru-RU" sz="2000" dirty="0">
              <a:solidFill>
                <a:srgbClr val="28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527" y="2433456"/>
            <a:ext cx="52290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урока</a:t>
            </a:r>
            <a:r>
              <a:rPr lang="ru-RU" sz="2400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открытия </a:t>
            </a:r>
            <a:r>
              <a:rPr lang="ru-RU" sz="24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нового знания</a:t>
            </a:r>
            <a:endParaRPr lang="ru-RU" sz="2400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5123" y="2956676"/>
            <a:ext cx="81305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Продукты, эффекты образовательной деятельности </a:t>
            </a:r>
            <a:r>
              <a:rPr lang="ru-RU" sz="20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обучающихся:</a:t>
            </a:r>
          </a:p>
          <a:p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Фотоколлаж или фотофильм</a:t>
            </a:r>
          </a:p>
          <a:p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Список авторов «Рассказы о природе»</a:t>
            </a:r>
          </a:p>
          <a:p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Схема «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Угрозы экологического кризиса»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0835" y="4326345"/>
            <a:ext cx="807049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Используемые площадки проведения </a:t>
            </a:r>
            <a:r>
              <a:rPr lang="ru-RU" sz="24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урока:</a:t>
            </a:r>
          </a:p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Учебный класс</a:t>
            </a:r>
          </a:p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Школьная библиотека</a:t>
            </a:r>
          </a:p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Пришкольная территория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2964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2163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8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урока:</a:t>
            </a:r>
            <a:endParaRPr lang="ru-RU" sz="2800" dirty="0">
              <a:solidFill>
                <a:srgbClr val="28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11760" y="199093"/>
            <a:ext cx="61926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о 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воздействии человека на природу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глобальной экологической угрозе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5636" y="1584088"/>
            <a:ext cx="25485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урока: </a:t>
            </a:r>
            <a:endParaRPr lang="ru-RU" sz="2800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524" y="2134131"/>
            <a:ext cx="812592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Подвести обучающихся к мысли о том, что мир стоит у роковой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черты.</a:t>
            </a:r>
            <a:endParaRPr lang="ru-RU" sz="2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Продолжить развитие у обучающихся умений критически мыслить, нестандартно решать поставленные проблемы, аргументировать свою позицию.</a:t>
            </a:r>
          </a:p>
          <a:p>
            <a:r>
              <a:rPr lang="ru-RU" sz="26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Сформировать активную экологическую позицию обучающихся по охране окружающей среды.</a:t>
            </a:r>
          </a:p>
        </p:txBody>
      </p:sp>
    </p:spTree>
    <p:extLst>
      <p:ext uri="{BB962C8B-B14F-4D97-AF65-F5344CB8AC3E}">
        <p14:creationId xmlns:p14="http://schemas.microsoft.com/office/powerpoint/2010/main" val="38603733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06239"/>
              </p:ext>
            </p:extLst>
          </p:nvPr>
        </p:nvGraphicFramePr>
        <p:xfrm>
          <a:off x="395536" y="1340768"/>
          <a:ext cx="8352928" cy="3874760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4176464"/>
                <a:gridCol w="4176464"/>
              </a:tblGrid>
              <a:tr h="720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i="1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Предметные</a:t>
                      </a:r>
                      <a:endParaRPr lang="ru-RU" sz="2800" b="1" i="1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6923" marR="5692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i="1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Личностные</a:t>
                      </a:r>
                      <a:endParaRPr lang="ru-RU" sz="2800" b="1" i="1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6923" marR="56923" marT="0" marB="0" anchor="ctr"/>
                </a:tc>
              </a:tr>
              <a:tr h="19248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Научатся: определять, что такое экологическая угроза; характеризовать взаимодействие человека и природы.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Получат возможность научиться: осуществлять поиск нужной информации; анализировать объекты; выделять главное; проводить сравнение.</a:t>
                      </a:r>
                      <a:endParaRPr lang="ru-RU" sz="2000" b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6923" marR="56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Формулировать собственную точку зрения;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Выбирать, как поступить, в </a:t>
                      </a:r>
                      <a:r>
                        <a:rPr lang="ru-RU" sz="2000" b="0" dirty="0" smtClean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</a:t>
                      </a:r>
                      <a:r>
                        <a:rPr lang="ru-RU" sz="2000" b="0" baseline="0" dirty="0" smtClean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числе</a:t>
                      </a:r>
                      <a:r>
                        <a:rPr lang="ru-RU" sz="2000" b="0" dirty="0" smtClean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неоднозначных ситуациях, (моральные проблемы) и отвечать за свой выбор.</a:t>
                      </a:r>
                      <a:endParaRPr lang="ru-RU" sz="2000" b="0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6923" marR="56923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51520" y="332656"/>
            <a:ext cx="8305865" cy="6132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Планируемые образовательные результаты</a:t>
            </a:r>
            <a:endParaRPr lang="ru-RU" sz="3200" b="1" dirty="0">
              <a:solidFill>
                <a:srgbClr val="283214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4386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58989"/>
              </p:ext>
            </p:extLst>
          </p:nvPr>
        </p:nvGraphicFramePr>
        <p:xfrm>
          <a:off x="323528" y="260647"/>
          <a:ext cx="8352928" cy="5387164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2456743"/>
                <a:gridCol w="3018285"/>
                <a:gridCol w="2877900"/>
              </a:tblGrid>
              <a:tr h="576065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err="1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Метапредметные</a:t>
                      </a:r>
                      <a:endParaRPr lang="ru-RU" sz="2400" b="1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Регулятивные:</a:t>
                      </a:r>
                      <a:endParaRPr lang="ru-RU" sz="2400" b="1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Познавательные:</a:t>
                      </a:r>
                      <a:endParaRPr lang="ru-RU" sz="2400" b="1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Коммуникативные:</a:t>
                      </a:r>
                      <a:endParaRPr lang="ru-RU" sz="2400" b="1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1630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Определять возможные роли в совместной деятельности.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Определять цель, проблему в деятельности: учебной и жизненно-практической.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Выдвигать версии, выбирать средства достижения цели в группе и индивидуально.</a:t>
                      </a:r>
                      <a:endParaRPr lang="ru-RU" sz="1600" b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Обозначить символом и знаком предмет и (или) явление.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Определять понятия.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Отыскивать причины явлений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Находить (в учебниках и др. источниках, в </a:t>
                      </a:r>
                      <a:r>
                        <a:rPr lang="ru-RU" sz="1600" b="0" dirty="0" err="1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6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используя ИКТ) достоверную информацию, необходимую для решения учебных и  жизненных задач.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Представлять информацию в разных формах (рисунок, текст, таблица, план, схема, тезисы), в </a:t>
                      </a:r>
                      <a:r>
                        <a:rPr lang="ru-RU" sz="1600" b="0" dirty="0" err="1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6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используя ИКТ</a:t>
                      </a:r>
                      <a:endParaRPr lang="ru-RU" sz="1600" b="0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Ставить цель деятельности на основе определённой проблемы и существующих возможностей.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Вступать в речевое общение;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Создавать устные и письменные тексты для решения разных задач общения – с помощью и самостоятельно.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4339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332656"/>
            <a:ext cx="5960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b="1" u="sng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Мотивационно-целевой </a:t>
            </a:r>
            <a:r>
              <a:rPr lang="ru-RU" sz="3200" b="1" u="sng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 </a:t>
            </a:r>
            <a:endParaRPr lang="ru-RU" sz="3200" u="sng" dirty="0">
              <a:solidFill>
                <a:srgbClr val="28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52736"/>
            <a:ext cx="2529167" cy="1693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9026" y="2159732"/>
            <a:ext cx="80021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96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55571" y="2410448"/>
            <a:ext cx="653071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Сформулируйте тему  урока .......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думаете, какие вопросы будут затронуты на нашем уроке….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Какая форма работы, на ваш взгляд будет самой приемлемой …..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55352" y="3006461"/>
            <a:ext cx="80021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9600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8730" y="3964720"/>
            <a:ext cx="80021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9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24491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на конференцию\мастер класс\материалы\ПРИРОД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6316">
            <a:off x="492135" y="1088512"/>
            <a:ext cx="3946362" cy="4386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51920" y="917430"/>
            <a:ext cx="4831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понятия</a:t>
            </a:r>
            <a:r>
              <a:rPr lang="ru-RU" sz="24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термины:</a:t>
            </a:r>
            <a:endParaRPr lang="ru-RU" sz="2400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63654" y="1346537"/>
            <a:ext cx="3463320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кологическое правило</a:t>
            </a:r>
            <a:endParaRPr lang="ru-RU"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«Вторая природа»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Исчерпаемые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ресурсы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Неисчерпаемые </a:t>
            </a: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Техногенная авария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Биосфера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27070" y="366052"/>
            <a:ext cx="42811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u="sng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Актуализация знаний</a:t>
            </a:r>
            <a:endParaRPr lang="ru-RU" sz="3200" u="sng" dirty="0">
              <a:solidFill>
                <a:srgbClr val="28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0895611">
            <a:off x="267969" y="2440050"/>
            <a:ext cx="19848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</a:t>
            </a:r>
          </a:p>
        </p:txBody>
      </p:sp>
    </p:spTree>
    <p:extLst>
      <p:ext uri="{BB962C8B-B14F-4D97-AF65-F5344CB8AC3E}">
        <p14:creationId xmlns:p14="http://schemas.microsoft.com/office/powerpoint/2010/main" val="10241045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Соберите пословицу</a:t>
            </a:r>
            <a:endParaRPr lang="ru-RU" i="1" dirty="0">
              <a:solidFill>
                <a:srgbClr val="C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6651678"/>
              </p:ext>
            </p:extLst>
          </p:nvPr>
        </p:nvGraphicFramePr>
        <p:xfrm>
          <a:off x="611560" y="980728"/>
          <a:ext cx="7776864" cy="4464496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3888432"/>
                <a:gridCol w="3888432"/>
              </a:tblGrid>
              <a:tr h="834403">
                <a:tc>
                  <a:txBody>
                    <a:bodyPr/>
                    <a:lstStyle/>
                    <a:p>
                      <a:pPr marL="180340" marR="1035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Растения</a:t>
                      </a:r>
                      <a:endParaRPr lang="ru-RU" sz="1100" b="1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340" marR="1035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Всему свету краса</a:t>
                      </a:r>
                      <a:endParaRPr lang="ru-RU" sz="11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34403">
                <a:tc>
                  <a:txBody>
                    <a:bodyPr/>
                    <a:lstStyle/>
                    <a:p>
                      <a:pPr marL="180340" marR="1035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Рощи да леса</a:t>
                      </a:r>
                      <a:endParaRPr lang="ru-RU" sz="1100" b="1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340" marR="1035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 всех учит</a:t>
                      </a:r>
                      <a:endParaRPr lang="ru-RU" sz="11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34403">
                <a:tc>
                  <a:txBody>
                    <a:bodyPr/>
                    <a:lstStyle/>
                    <a:p>
                      <a:pPr marL="180340" marR="1035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Лес не школа</a:t>
                      </a:r>
                      <a:endParaRPr lang="ru-RU" sz="1100" b="1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340" marR="1035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Чем она способна дать</a:t>
                      </a:r>
                      <a:endParaRPr lang="ru-RU" sz="11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34403">
                <a:tc>
                  <a:txBody>
                    <a:bodyPr/>
                    <a:lstStyle/>
                    <a:p>
                      <a:pPr marL="180340" marR="1035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лесу ходи</a:t>
                      </a:r>
                      <a:endParaRPr lang="ru-RU" sz="1100" b="1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340" marR="1035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Земли украшение</a:t>
                      </a:r>
                      <a:endParaRPr lang="ru-RU" sz="11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126884">
                <a:tc>
                  <a:txBody>
                    <a:bodyPr/>
                    <a:lstStyle/>
                    <a:p>
                      <a:pPr marL="180340" marR="103505">
                        <a:spcAft>
                          <a:spcPts val="750"/>
                        </a:spcAft>
                      </a:pPr>
                      <a:r>
                        <a:rPr lang="ru-RU" sz="2400" b="1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Нельзя требовать от природы больше                                </a:t>
                      </a:r>
                      <a:endParaRPr lang="ru-RU" sz="1100" b="1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340" marR="1035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 ноги гляди</a:t>
                      </a:r>
                      <a:endParaRPr lang="ru-RU" sz="11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84701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4211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r>
              <a:rPr lang="ru-RU" sz="2800" b="1" i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i="1" dirty="0">
              <a:solidFill>
                <a:srgbClr val="C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663914"/>
              </p:ext>
            </p:extLst>
          </p:nvPr>
        </p:nvGraphicFramePr>
        <p:xfrm>
          <a:off x="611560" y="855875"/>
          <a:ext cx="7776864" cy="3489999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7776864"/>
              </a:tblGrid>
              <a:tr h="644676">
                <a:tc>
                  <a:txBody>
                    <a:bodyPr/>
                    <a:lstStyle/>
                    <a:p>
                      <a:pPr marL="180340" marR="1035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Растения </a:t>
                      </a:r>
                      <a:r>
                        <a:rPr lang="ru-RU" sz="2400" i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земли украшение</a:t>
                      </a:r>
                    </a:p>
                  </a:txBody>
                  <a:tcPr marL="68580" marR="68580" marT="0" marB="0" anchor="ctr"/>
                </a:tc>
              </a:tr>
              <a:tr h="716308">
                <a:tc>
                  <a:txBody>
                    <a:bodyPr/>
                    <a:lstStyle/>
                    <a:p>
                      <a:pPr marL="180340" marR="1035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Рощи да 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леса </a:t>
                      </a:r>
                      <a:r>
                        <a:rPr lang="ru-RU" sz="2400" i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всему свету краса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64069">
                <a:tc>
                  <a:txBody>
                    <a:bodyPr/>
                    <a:lstStyle/>
                    <a:p>
                      <a:pPr marL="180340" marR="1035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Лес не 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школа, а всех учит 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48072">
                <a:tc>
                  <a:txBody>
                    <a:bodyPr/>
                    <a:lstStyle/>
                    <a:p>
                      <a:pPr marL="180340" marR="1035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лесу 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ходи </a:t>
                      </a:r>
                      <a:r>
                        <a:rPr lang="ru-RU" sz="2400" i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2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 ноги гляди 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916874">
                <a:tc>
                  <a:txBody>
                    <a:bodyPr/>
                    <a:lstStyle/>
                    <a:p>
                      <a:pPr marL="180340" marR="103505" algn="ctr">
                        <a:spcAft>
                          <a:spcPts val="75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Нельзя требовать от природы </a:t>
                      </a:r>
                      <a:r>
                        <a:rPr lang="ru-RU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больше, чем она способна дать</a:t>
                      </a:r>
                      <a:endParaRPr lang="ru-RU" sz="24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75048" y="4634519"/>
            <a:ext cx="7741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Среди этих пословиц зашифровано великое экологическое правило. Найдите и озвучьте его.</a:t>
            </a:r>
            <a:endParaRPr lang="ru-RU" sz="2400" i="1" dirty="0">
              <a:solidFill>
                <a:srgbClr val="C0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666272"/>
              </p:ext>
            </p:extLst>
          </p:nvPr>
        </p:nvGraphicFramePr>
        <p:xfrm>
          <a:off x="377280" y="3178583"/>
          <a:ext cx="8136904" cy="1455936"/>
        </p:xfrm>
        <a:graphic>
          <a:graphicData uri="http://schemas.openxmlformats.org/drawingml/2006/table">
            <a:tbl>
              <a:tblPr firstRow="1" bandRow="1">
                <a:solidFill>
                  <a:srgbClr val="92D050"/>
                </a:solidFill>
                <a:tableStyleId>{C083E6E3-FA7D-4D7B-A595-EF9225AFEA82}</a:tableStyleId>
              </a:tblPr>
              <a:tblGrid>
                <a:gridCol w="8136904"/>
              </a:tblGrid>
              <a:tr h="14559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dirty="0" smtClean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Нельзя требовать от природы больше,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dirty="0" smtClean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чем она способна дать</a:t>
                      </a:r>
                      <a:endParaRPr lang="ru-RU" sz="3600" b="1" dirty="0" smtClean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54564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9832" y="188640"/>
            <a:ext cx="548842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ПРАВИЛА РАБОТЫ В ГРУППЕ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(распределение обязанностей)</a:t>
            </a:r>
            <a:endParaRPr lang="ru-RU" sz="28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031829"/>
              </p:ext>
            </p:extLst>
          </p:nvPr>
        </p:nvGraphicFramePr>
        <p:xfrm>
          <a:off x="323528" y="1286763"/>
          <a:ext cx="8136904" cy="4374485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176464"/>
                <a:gridCol w="3960440"/>
              </a:tblGrid>
              <a:tr h="2476357">
                <a:tc>
                  <a:txBody>
                    <a:bodyPr/>
                    <a:lstStyle/>
                    <a:p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Старший группы: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Распределяет обязанности между членами группы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Руководит выполнением задания и обсуждением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Помогает членам группы в выполнении задания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Следит за дисциплиной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Назначает докладчика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Секретарь: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Фиксирует все идеи, ответы, вопросы группы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Участвует в создании сообщения докладчика или иной формы выступления</a:t>
                      </a:r>
                      <a:endParaRPr lang="ru-RU" dirty="0">
                        <a:solidFill>
                          <a:srgbClr val="0033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14165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Хранитель</a:t>
                      </a:r>
                      <a:r>
                        <a:rPr lang="ru-RU" b="1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времени: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b="1" baseline="0" dirty="0" smtClean="0">
                          <a:solidFill>
                            <a:srgbClr val="28321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Следит за временем работы группы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b="1" baseline="0" dirty="0" smtClean="0">
                          <a:solidFill>
                            <a:srgbClr val="283214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Участвует в работе группы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Докладчик: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b="1" dirty="0" smtClean="0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Подбирает материалы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b="1" dirty="0" smtClean="0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Анализирует материалы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b="1" dirty="0" smtClean="0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Отбирает информацию для выступления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b="1" dirty="0" smtClean="0">
                          <a:solidFill>
                            <a:srgbClr val="0033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Выступает от имени группы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28171" y="247647"/>
            <a:ext cx="2860014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Процессуальный этап</a:t>
            </a:r>
            <a:endParaRPr lang="ru-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(изучение </a:t>
            </a:r>
            <a:r>
              <a:rPr lang="ru-RU" sz="16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нового </a:t>
            </a:r>
            <a:r>
              <a:rPr lang="ru-RU" sz="16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материала)</a:t>
            </a:r>
            <a:endParaRPr lang="ru-RU" sz="1600" dirty="0">
              <a:solidFill>
                <a:srgbClr val="28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2793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06071" y="188640"/>
            <a:ext cx="4234684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Процессуальный этап</a:t>
            </a:r>
            <a:endParaRPr lang="ru-RU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(изучение </a:t>
            </a:r>
            <a:r>
              <a:rPr lang="ru-RU" sz="2400" b="1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нового </a:t>
            </a:r>
            <a:r>
              <a:rPr lang="ru-RU" sz="24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материала)</a:t>
            </a:r>
            <a:endParaRPr lang="ru-RU" sz="2400" dirty="0">
              <a:solidFill>
                <a:srgbClr val="28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139406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групповой деятельности учащихся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28820" y="1601071"/>
            <a:ext cx="8136904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Задание для 1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группы: </a:t>
            </a:r>
            <a:r>
              <a:rPr kumimoji="0" lang="ru-RU" altLang="ru-RU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работая в группах расскажите об экологическом состоянии нашего города, улицы, территории школы. Выделите причины загрязнения отдельных частей биосферы и опасных последствиях этого загрязнения для человечества, ответы запишите в соответствующие графы</a:t>
            </a:r>
            <a:r>
              <a:rPr kumimoji="0" lang="ru-RU" altLang="ru-RU" b="1" i="1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таблицы. </a:t>
            </a:r>
            <a:endParaRPr kumimoji="0" lang="ru-RU" altLang="ru-RU" sz="105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954114"/>
              </p:ext>
            </p:extLst>
          </p:nvPr>
        </p:nvGraphicFramePr>
        <p:xfrm>
          <a:off x="328820" y="3645024"/>
          <a:ext cx="8208912" cy="2205520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2551102"/>
                <a:gridCol w="2828905"/>
                <a:gridCol w="2828905"/>
              </a:tblGrid>
              <a:tr h="5189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Сфера</a:t>
                      </a:r>
                      <a:endParaRPr lang="ru-RU" sz="1400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Причины (источники)</a:t>
                      </a:r>
                      <a:endParaRPr lang="ru-RU" sz="1400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загрязнения</a:t>
                      </a:r>
                      <a:endParaRPr lang="ru-RU" sz="1400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Последствия для человечества</a:t>
                      </a:r>
                      <a:endParaRPr lang="ru-RU" sz="1400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0687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загрязнение атмосферы </a:t>
                      </a:r>
                      <a:endParaRPr lang="ru-RU" sz="1600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687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загрязнение воды </a:t>
                      </a:r>
                      <a:endParaRPr lang="ru-RU" sz="1600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687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283214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загрязнение почвы</a:t>
                      </a:r>
                      <a:endParaRPr lang="ru-RU" sz="1600" dirty="0">
                        <a:solidFill>
                          <a:srgbClr val="283214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372937" y="715606"/>
            <a:ext cx="22772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Время: </a:t>
            </a:r>
            <a:r>
              <a:rPr lang="ru-RU" alt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 минут</a:t>
            </a:r>
            <a:endParaRPr lang="ru-RU" altLang="ru-RU" sz="105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9940" y="2982724"/>
            <a:ext cx="79981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выполнения своей работы необходимо представить в </a:t>
            </a:r>
            <a:r>
              <a:rPr lang="ru-RU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форме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Схемы «Угрозы 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экологического кризиса»</a:t>
            </a:r>
            <a:r>
              <a:rPr lang="ru-RU" b="1" i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62648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740587"/>
            <a:ext cx="79928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0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Задание для </a:t>
            </a:r>
            <a:r>
              <a:rPr lang="ru-RU" altLang="ru-RU" sz="20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altLang="ru-RU" sz="20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группы: </a:t>
            </a:r>
            <a:r>
              <a:rPr lang="ru-RU" alt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работая </a:t>
            </a:r>
            <a:r>
              <a:rPr lang="ru-RU" alt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школьной библиотеке, необходимо составить список авторов детских книг по теме «Рассказы о природе». Результат работы вписать в таблицу:</a:t>
            </a:r>
            <a:endParaRPr lang="ru-RU" sz="20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100" y="2756250"/>
            <a:ext cx="3866551" cy="29549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994821"/>
              </p:ext>
            </p:extLst>
          </p:nvPr>
        </p:nvGraphicFramePr>
        <p:xfrm>
          <a:off x="445157" y="2756250"/>
          <a:ext cx="4248472" cy="1284838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950118"/>
                <a:gridCol w="2298354"/>
              </a:tblGrid>
              <a:tr h="61899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Ф.И.О. автора</a:t>
                      </a:r>
                      <a:endParaRPr lang="ru-RU" sz="1800" dirty="0">
                        <a:solidFill>
                          <a:srgbClr val="28321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книги</a:t>
                      </a:r>
                      <a:endParaRPr lang="ru-RU" sz="1800" dirty="0">
                        <a:solidFill>
                          <a:srgbClr val="28321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665847"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rgbClr val="28321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rgbClr val="283214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18951" y="5188015"/>
            <a:ext cx="2493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Время: </a:t>
            </a:r>
            <a:r>
              <a:rPr lang="ru-RU" alt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 минут</a:t>
            </a:r>
            <a:endParaRPr lang="ru-RU" altLang="ru-RU" sz="105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3176" y="411888"/>
            <a:ext cx="426347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altLang="ru-RU" sz="2400" b="1" i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«Люди перестают мыслить, </a:t>
            </a:r>
          </a:p>
          <a:p>
            <a:pPr algn="r"/>
            <a:r>
              <a:rPr lang="ru-RU" altLang="ru-RU" sz="2400" b="1" i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когда перестают читать»</a:t>
            </a:r>
          </a:p>
          <a:p>
            <a:pPr algn="r"/>
            <a:r>
              <a:rPr lang="ru-RU" altLang="ru-RU" sz="2400" b="1" i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Д. Дидро </a:t>
            </a:r>
            <a:endParaRPr lang="ru-RU" sz="2400" dirty="0">
              <a:solidFill>
                <a:srgbClr val="0033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0298" y="4172352"/>
            <a:ext cx="38903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Оказать помощь в  оформлении книжную выставку на экологическую тему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1408436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303735"/>
            <a:ext cx="50309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Общие требования к группам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1470" y="826955"/>
            <a:ext cx="7776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выполнения своей работы необходимо представить в форме: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785860"/>
            <a:ext cx="792088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Фотоколлаж или фотофильм </a:t>
            </a:r>
            <a:r>
              <a:rPr lang="ru-RU" sz="28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1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altLang="ru-RU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группы</a:t>
            </a:r>
            <a:r>
              <a:rPr lang="ru-RU" altLang="ru-RU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разместить в сети интернет под </a:t>
            </a:r>
            <a:r>
              <a:rPr lang="ru-RU" altLang="ru-RU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хэштегом</a:t>
            </a:r>
            <a:endParaRPr lang="ru-RU" altLang="ru-RU" sz="2800" b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sz="3600" b="1" dirty="0" smtClean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#экология</a:t>
            </a:r>
            <a:endParaRPr lang="ru-RU" sz="3600" b="1" dirty="0">
              <a:solidFill>
                <a:srgbClr val="28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F:\картинки\экология\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361" y="3227715"/>
            <a:ext cx="6415991" cy="257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58342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картинки\экология\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9692"/>
            <a:ext cx="2794413" cy="263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9669" y="734916"/>
            <a:ext cx="56262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u="sng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Ш. </a:t>
            </a:r>
            <a:r>
              <a:rPr lang="ru-RU" sz="2800" b="1" u="sng" dirty="0">
                <a:solidFill>
                  <a:srgbClr val="28321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file"/>
              </a:rPr>
              <a:t>Рефлексивно-оценочный этап</a:t>
            </a:r>
            <a:endParaRPr lang="ru-RU" sz="2800" u="sng" dirty="0">
              <a:solidFill>
                <a:srgbClr val="28321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8690" y="1628800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Выступление групп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Ответы 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Высказывание и (или)                    отстаивание своей точки зрения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Запись в рабочую тетрадь схемы                    «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Угрозы экологического кризиса»</a:t>
            </a:r>
            <a:r>
              <a:rPr lang="ru-RU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44" y="52852"/>
            <a:ext cx="788891" cy="775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527068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332656"/>
            <a:ext cx="37326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u="sng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800" b="1" u="sng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</a:t>
            </a:r>
            <a:r>
              <a:rPr lang="ru-RU" sz="2800" b="1" u="sng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sz="2800" u="sng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124744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15 (читать), 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Стр. 131 – 132 № 1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  (подготовить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сообщение о любом животном или растении из Красной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книги)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F:\картинки\экология\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09740"/>
            <a:ext cx="6018052" cy="3385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56366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2198" y="594266"/>
            <a:ext cx="51977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ВНИМАНИЕ!!!</a:t>
            </a:r>
            <a:endParaRPr lang="ru-RU" sz="2800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 descr="C:\Users\User\Desktop\защита\рзное 3\Банки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400" y="1218908"/>
            <a:ext cx="5665936" cy="41404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6822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775</Words>
  <Application>Microsoft Office PowerPoint</Application>
  <PresentationFormat>Экран (4:3)</PresentationFormat>
  <Paragraphs>152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26</cp:revision>
  <cp:lastPrinted>2019-05-14T20:26:35Z</cp:lastPrinted>
  <dcterms:created xsi:type="dcterms:W3CDTF">2018-03-28T17:10:18Z</dcterms:created>
  <dcterms:modified xsi:type="dcterms:W3CDTF">2022-01-30T14:41:59Z</dcterms:modified>
</cp:coreProperties>
</file>