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9.xml" ContentType="application/vnd.openxmlformats-officedocument.presentationml.slide+xml"/>
  <Override PartName="/ppt/slides/slide13.xml" ContentType="application/vnd.openxmlformats-officedocument.presentationml.slide+xml"/>
  <Override PartName="/ppt/slides/slide6.xml" ContentType="application/vnd.openxmlformats-officedocument.presentationml.slide+xml"/>
  <Override PartName="/ppt/slides/slide10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18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s/slide22.xml" ContentType="application/vnd.openxmlformats-officedocument.presentationml.slide+xml"/>
  <Override PartName="/ppt/slideLayouts/slideLayout6.xml" ContentType="application/vnd.openxmlformats-officedocument.presentationml.slideLayout+xml"/>
  <Override PartName="/docProps/app.xml" ContentType="application/vnd.openxmlformats-officedocument.extended-properties+xml"/>
  <Override PartName="/ppt/slides/slide8.xml" ContentType="application/vnd.openxmlformats-officedocument.presentationml.slide+xml"/>
  <Override PartName="/ppt/slides/slide29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21.xml" ContentType="application/vnd.openxmlformats-officedocument.presentationml.slide+xml"/>
  <Override PartName="/docProps/core.xml" ContentType="application/vnd.openxmlformats-package.core-properties+xml"/>
  <Override PartName="/ppt/slides/slide4.xml" ContentType="application/vnd.openxmlformats-officedocument.presentationml.slide+xml"/>
  <Override PartName="/ppt/slides/slide19.xml" ContentType="application/vnd.openxmlformats-officedocument.presentationml.slide+xml"/>
  <Override PartName="/ppt/viewProps.xml" ContentType="application/vnd.openxmlformats-officedocument.presentationml.viewProps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s/slide7.xml" ContentType="application/vnd.openxmlformats-officedocument.presentationml.slide+xml"/>
  <Override PartName="/ppt/slides/slide11.xml" ContentType="application/vnd.openxmlformats-officedocument.presentationml.slide+xml"/>
  <Override PartName="/ppt/slides/slide25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presentation.xml" ContentType="application/vnd.openxmlformats-officedocument.presentationml.presentation.main+xml"/>
  <Override PartName="/ppt/theme/theme1.xml" ContentType="application/vnd.openxmlformats-officedocument.theme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</p:sldIdLst>
  <p:sldSz cx="9144000" cy="6858000" type="screen4x3"/>
  <p:notesSz cx="9144000" cy="6858000"/>
  <p:defaultTextStyle>
    <a:defPPr>
      <a:defRPr lang="ru-RU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>
      <p:cViewPr varScale="1">
        <p:scale>
          <a:sx n="60" d="100"/>
          <a:sy n="60" d="100"/>
        </p:scale>
        <p:origin x="-1456" y="-184"/>
      </p:cViewPr>
      <p:guideLst>
        <p:guide pos="2160" orient="horz"/>
        <p:guide pos="2880"/>
      </p:guideLst>
    </p:cSldViewPr>
  </p:slideViewPr>
  <p:gridSpacing cx="72008" cy="72008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30" Type="http://schemas.openxmlformats.org/officeDocument/2006/relationships/slide" Target="slides/slide28.xml"/><Relationship Id="rId31" Type="http://schemas.openxmlformats.org/officeDocument/2006/relationships/slide" Target="slides/slide29.xml"/><Relationship Id="rId32" Type="http://schemas.openxmlformats.org/officeDocument/2006/relationships/presProps" Target="presProps.xml" /><Relationship Id="rId33" Type="http://schemas.openxmlformats.org/officeDocument/2006/relationships/tableStyles" Target="tableStyles.xml" /><Relationship Id="rId34" Type="http://schemas.openxmlformats.org/officeDocument/2006/relationships/viewProps" Target="viewProps.xml" /></Relationship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itle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685800" y="2130425"/>
            <a:ext cx="7772400" cy="1470025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1371600" y="3886200"/>
            <a:ext cx="6400800" cy="17525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5C3263B-A4A5-4395-9BF7-BB1E087B01EA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1EB5D346-C55F-4676-993B-9647D6488DA7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obj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5C3263B-A4A5-4395-9BF7-BB1E087B01EA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1EB5D346-C55F-4676-993B-9647D6488DA7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secHead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5C3263B-A4A5-4395-9BF7-BB1E087B01EA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1EB5D346-C55F-4676-993B-9647D6488DA7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woObj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 bwMode="auto"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5C3263B-A4A5-4395-9BF7-BB1E087B01EA}" type="datetimeFigureOut">
              <a:rPr lang="ru-RU"/>
              <a:t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1EB5D346-C55F-4676-993B-9647D6488DA7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woTxTwoObj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 bwMode="auto"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 bwMode="auto"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5C3263B-A4A5-4395-9BF7-BB1E087B01EA}" type="datetimeFigureOut">
              <a:rPr lang="ru-RU"/>
              <a:t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1EB5D346-C55F-4676-993B-9647D6488DA7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itleOnly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5C3263B-A4A5-4395-9BF7-BB1E087B01EA}" type="datetimeFigureOut">
              <a:rPr lang="ru-RU"/>
              <a:t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1EB5D346-C55F-4676-993B-9647D6488DA7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blank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5C3263B-A4A5-4395-9BF7-BB1E087B01EA}" type="datetimeFigureOut">
              <a:rPr lang="ru-RU"/>
              <a:t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1EB5D346-C55F-4676-993B-9647D6488DA7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objTx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5C3263B-A4A5-4395-9BF7-BB1E087B01EA}" type="datetimeFigureOut">
              <a:rPr lang="ru-RU"/>
              <a:t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1EB5D346-C55F-4676-993B-9647D6488DA7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picTx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 bwMode="auto"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5C3263B-A4A5-4395-9BF7-BB1E087B01EA}" type="datetimeFigureOut">
              <a:rPr lang="ru-RU"/>
              <a:t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1EB5D346-C55F-4676-993B-9647D6488DA7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vertTx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5C3263B-A4A5-4395-9BF7-BB1E087B01EA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1EB5D346-C55F-4676-993B-9647D6488DA7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vertTitleAndTx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6629400" y="274638"/>
            <a:ext cx="2057400" cy="5851525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457200" y="274638"/>
            <a:ext cx="6019800" cy="5851525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5C3263B-A4A5-4395-9BF7-BB1E087B01EA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1EB5D346-C55F-4676-993B-9647D6488DA7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0">
  <p:cSld name="">
    <p:bg>
      <p:bgPr shadeToTitle="0">
        <a:blipFill>
          <a:blip r:embed="rId13">
            <a:lum/>
          </a:blip>
          <a:stretch/>
        </a:blip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5C3263B-A4A5-4395-9BF7-BB1E087B01EA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EB5D346-C55F-4676-993B-9647D6488DA7}" type="slidenum">
              <a:rPr lang="ru-RU"/>
              <a:t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>
        <a:spcBef>
          <a:spcPts val="0"/>
        </a:spcBef>
        <a:buFont typeface="Arial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>
        <a:spcBef>
          <a:spcPts val="0"/>
        </a:spcBef>
        <a:buFont typeface="Arial"/>
        <a:buChar char="–"/>
        <a:defRPr sz="28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spcBef>
          <a:spcPts val="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spcBef>
          <a:spcPts val="0"/>
        </a:spcBef>
        <a:buFont typeface="Arial"/>
        <a:buChar char="–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spcBef>
          <a:spcPts val="0"/>
        </a:spcBef>
        <a:buFont typeface="Arial"/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Relationship Id="rId3" Type="http://schemas.openxmlformats.org/officeDocument/2006/relationships/image" Target="../media/image3.jpg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Relationship Id="rId3" Type="http://schemas.openxmlformats.org/officeDocument/2006/relationships/image" Target="../media/image6.jpg"/><Relationship Id="rId4" Type="http://schemas.openxmlformats.org/officeDocument/2006/relationships/image" Target="../media/image7.jpg"/><Relationship Id="rId5" Type="http://schemas.openxmlformats.org/officeDocument/2006/relationships/image" Target="../media/image8.jpg"/><Relationship Id="rId6" Type="http://schemas.openxmlformats.org/officeDocument/2006/relationships/image" Target="../media/image3.jpg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3.jpg"/><Relationship Id="rId4" Type="http://schemas.openxmlformats.org/officeDocument/2006/relationships/image" Target="../media/image10.jpg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g"/><Relationship Id="rId3" Type="http://schemas.openxmlformats.org/officeDocument/2006/relationships/image" Target="../media/image3.jpg"/></Relationships>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g"/></Relationships>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Relationship Id="rId3" Type="http://schemas.openxmlformats.org/officeDocument/2006/relationships/image" Target="../media/image3.jpg"/></Relationships>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g"/></Relationships>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Relationship Id="rId3" Type="http://schemas.openxmlformats.org/officeDocument/2006/relationships/image" Target="../media/image3.jpg"/><Relationship Id="rId4" Type="http://schemas.openxmlformats.org/officeDocument/2006/relationships/image" Target="../media/image16.jpg"/></Relationships>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g"/><Relationship Id="rId3" Type="http://schemas.openxmlformats.org/officeDocument/2006/relationships/image" Target="../media/image3.jpg"/></Relationships>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Relationship Id="rId3" Type="http://schemas.openxmlformats.org/officeDocument/2006/relationships/image" Target="../media/image3.jpg"/></Relationships>
</file>

<file path=ppt/slides/_rels/slide2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
</file>

<file path=ppt/slides/_rels/slide2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g"/><Relationship Id="rId3" Type="http://schemas.openxmlformats.org/officeDocument/2006/relationships/image" Target="../media/image3.jpg"/></Relationships>
</file>

<file path=ppt/slides/_rels/slide2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Relationship Id="rId3" Type="http://schemas.openxmlformats.org/officeDocument/2006/relationships/image" Target="../media/image6.jpg"/><Relationship Id="rId4" Type="http://schemas.openxmlformats.org/officeDocument/2006/relationships/image" Target="../media/image7.jpg"/><Relationship Id="rId5" Type="http://schemas.openxmlformats.org/officeDocument/2006/relationships/image" Target="../media/image8.jpg"/><Relationship Id="rId6" Type="http://schemas.openxmlformats.org/officeDocument/2006/relationships/image" Target="../media/image3.jpg"/></Relationships>
</file>

<file path=ppt/slides/_rels/slide2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jpg"/><Relationship Id="rId3" Type="http://schemas.openxmlformats.org/officeDocument/2006/relationships/image" Target="../media/image3.jpg"/></Relationships>
</file>

<file path=ppt/slides/_rels/slide2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Relationship Id="rId3" Type="http://schemas.openxmlformats.org/officeDocument/2006/relationships/image" Target="../media/image20.png"/><Relationship Id="rId4" Type="http://schemas.openxmlformats.org/officeDocument/2006/relationships/image" Target="../media/image21.png"/><Relationship Id="rId5" Type="http://schemas.openxmlformats.org/officeDocument/2006/relationships/image" Target="../media/image22.jpg"/><Relationship Id="rId6" Type="http://schemas.openxmlformats.org/officeDocument/2006/relationships/image" Target="../media/image3.jpg"/></Relationships>
</file>

<file path=ppt/slides/_rels/slide2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
</file>

<file path=ppt/slides/_rels/slide2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g"/><Relationship Id="rId3" Type="http://schemas.openxmlformats.org/officeDocument/2006/relationships/image" Target="../media/image3.jpg"/></Relationships>
</file>

<file path=ppt/slides/_rels/slide2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jpg"/><Relationship Id="rId3" Type="http://schemas.openxmlformats.org/officeDocument/2006/relationships/image" Target="../media/image3.jpg"/><Relationship Id="rId4" Type="http://schemas.openxmlformats.org/officeDocument/2006/relationships/image" Target="../media/image11.jpg"/></Relationships>
</file>

<file path=ppt/slides/_rels/slide2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ordart.com/edit/7697t7yipmjr" TargetMode="External"/><Relationship Id="rId3" Type="http://schemas.openxmlformats.org/officeDocument/2006/relationships/image" Target="../media/image24.jpg"/></Relationships>
</file>

<file path=ppt/slides/_rels/slide2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832048" y="692696"/>
            <a:ext cx="7772400" cy="3096343"/>
          </a:xfrm>
        </p:spPr>
        <p:txBody>
          <a:bodyPr>
            <a:noAutofit/>
          </a:bodyPr>
          <a:lstStyle/>
          <a:p>
            <a:pPr>
              <a:defRPr/>
            </a:pPr>
            <a:br>
              <a:rPr lang="ru-RU" sz="3200" b="1" i="1"/>
            </a:br>
            <a:br>
              <a:rPr lang="ru-RU" sz="3200"/>
            </a:br>
            <a:r>
              <a:rPr lang="ru-RU" sz="3200"/>
              <a:t>Урок </a:t>
            </a:r>
            <a:r>
              <a:rPr lang="ru-RU" sz="3200"/>
              <a:t>математики в 1 классе</a:t>
            </a:r>
            <a:br>
              <a:rPr lang="ru-RU" sz="3200"/>
            </a:br>
            <a:r>
              <a:rPr lang="ru-RU" sz="3200" b="1"/>
              <a:t>«Прибавление </a:t>
            </a:r>
            <a:r>
              <a:rPr lang="ru-RU" sz="3200" b="1"/>
              <a:t>чисел 7,8,9»</a:t>
            </a:r>
            <a:endParaRPr lang="ru-RU" sz="320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611560" y="4437112"/>
            <a:ext cx="7520880" cy="1584175"/>
          </a:xfrm>
        </p:spPr>
        <p:txBody>
          <a:bodyPr>
            <a:normAutofit fontScale="85000" lnSpcReduction="20000"/>
          </a:bodyPr>
          <a:lstStyle/>
          <a:p>
            <a:pPr algn="r">
              <a:defRPr/>
            </a:pPr>
            <a:r>
              <a:rPr lang="ru-RU" sz="2400" b="1">
                <a:solidFill>
                  <a:schemeClr val="tx1"/>
                </a:solidFill>
              </a:rPr>
              <a:t>Автор-разработчик: </a:t>
            </a:r>
            <a:endParaRPr/>
          </a:p>
          <a:p>
            <a:pPr algn="r">
              <a:defRPr/>
            </a:pPr>
            <a:r>
              <a:rPr lang="ru-RU" sz="2400" b="1">
                <a:solidFill>
                  <a:schemeClr val="tx1"/>
                </a:solidFill>
              </a:rPr>
              <a:t>Гребнева </a:t>
            </a:r>
            <a:r>
              <a:rPr lang="ru-RU" sz="2400" b="1">
                <a:solidFill>
                  <a:schemeClr val="tx1"/>
                </a:solidFill>
              </a:rPr>
              <a:t>Анна Александровна,</a:t>
            </a:r>
            <a:endParaRPr/>
          </a:p>
          <a:p>
            <a:pPr algn="r">
              <a:defRPr/>
            </a:pPr>
            <a:r>
              <a:rPr lang="ru-RU" sz="2400" b="1">
                <a:solidFill>
                  <a:schemeClr val="tx1"/>
                </a:solidFill>
              </a:rPr>
              <a:t>учитель начальных </a:t>
            </a:r>
            <a:r>
              <a:rPr lang="ru-RU" sz="2400" b="1">
                <a:solidFill>
                  <a:schemeClr val="tx1"/>
                </a:solidFill>
              </a:rPr>
              <a:t>классов</a:t>
            </a:r>
            <a:endParaRPr/>
          </a:p>
          <a:p>
            <a:pPr algn="r">
              <a:defRPr/>
            </a:pPr>
            <a:r>
              <a:rPr lang="ru-RU" sz="2400" b="1">
                <a:solidFill>
                  <a:schemeClr val="tx1"/>
                </a:solidFill>
              </a:rPr>
              <a:t>МБОУ «Гимназия №1 </a:t>
            </a:r>
            <a:endParaRPr/>
          </a:p>
          <a:p>
            <a:pPr algn="r">
              <a:defRPr/>
            </a:pPr>
            <a:r>
              <a:rPr lang="ru-RU" sz="2400" b="1">
                <a:solidFill>
                  <a:schemeClr val="tx1"/>
                </a:solidFill>
              </a:rPr>
              <a:t>имени Героя РФ А.В. </a:t>
            </a:r>
            <a:r>
              <a:rPr lang="ru-RU" sz="2400" b="1">
                <a:solidFill>
                  <a:schemeClr val="tx1"/>
                </a:solidFill>
              </a:rPr>
              <a:t>Баландина</a:t>
            </a:r>
            <a:r>
              <a:rPr lang="ru-RU" sz="2400" b="1">
                <a:solidFill>
                  <a:schemeClr val="tx1"/>
                </a:solidFill>
              </a:rPr>
              <a:t>»</a:t>
            </a:r>
            <a:endParaRPr lang="ru-RU" sz="2400" b="1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1">
        <p:split orient="vert" dir="out"/>
      </p:transition>
    </mc:Choice>
    <mc:Fallback>
      <p:transition spd="slow" advClick="1">
        <p:split orient="vert" dir="ou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1043608" y="764704"/>
            <a:ext cx="7416824" cy="2520280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ru-RU" sz="2800" b="1">
                <a:latin typeface="Times New Roman"/>
                <a:cs typeface="Times New Roman"/>
              </a:rPr>
              <a:t>УМК: </a:t>
            </a:r>
            <a:r>
              <a:rPr lang="ru-RU" sz="2800" i="1">
                <a:latin typeface="Times New Roman"/>
                <a:cs typeface="Times New Roman"/>
              </a:rPr>
              <a:t>«Начальная школа </a:t>
            </a:r>
            <a:r>
              <a:rPr lang="en-US" sz="2800" i="1">
                <a:latin typeface="Times New Roman"/>
                <a:cs typeface="Times New Roman"/>
              </a:rPr>
              <a:t>XXI </a:t>
            </a:r>
            <a:r>
              <a:rPr lang="ru-RU" sz="2800" i="1">
                <a:latin typeface="Times New Roman"/>
                <a:cs typeface="Times New Roman"/>
              </a:rPr>
              <a:t>века»</a:t>
            </a:r>
            <a:endParaRPr/>
          </a:p>
          <a:p>
            <a:pPr marL="0" indent="0">
              <a:buNone/>
              <a:defRPr/>
            </a:pPr>
            <a:r>
              <a:rPr lang="ru-RU" sz="2800" b="1">
                <a:latin typeface="Times New Roman"/>
                <a:cs typeface="Times New Roman"/>
              </a:rPr>
              <a:t>Тип  </a:t>
            </a:r>
            <a:r>
              <a:rPr lang="ru-RU" sz="2800" b="1">
                <a:latin typeface="Times New Roman"/>
                <a:cs typeface="Times New Roman"/>
              </a:rPr>
              <a:t>урока</a:t>
            </a:r>
            <a:r>
              <a:rPr lang="ru-RU" sz="2800">
                <a:latin typeface="Times New Roman"/>
                <a:cs typeface="Times New Roman"/>
              </a:rPr>
              <a:t>: </a:t>
            </a:r>
            <a:r>
              <a:rPr lang="ru-RU" sz="2800" i="1">
                <a:latin typeface="Times New Roman"/>
                <a:cs typeface="Times New Roman"/>
              </a:rPr>
              <a:t>урок открытия новых знаний, обретения новых умений и навыков.</a:t>
            </a:r>
            <a:endParaRPr/>
          </a:p>
          <a:p>
            <a:pPr marL="0" indent="0">
              <a:buNone/>
              <a:defRPr/>
            </a:pPr>
            <a:r>
              <a:rPr lang="ru-RU" sz="2800" b="1">
                <a:latin typeface="Times New Roman"/>
                <a:cs typeface="Times New Roman"/>
              </a:rPr>
              <a:t>Цель </a:t>
            </a:r>
            <a:r>
              <a:rPr lang="ru-RU" sz="2800" b="1">
                <a:latin typeface="Times New Roman"/>
                <a:cs typeface="Times New Roman"/>
              </a:rPr>
              <a:t>урока: </a:t>
            </a:r>
            <a:r>
              <a:rPr lang="ru-RU" sz="2800" i="1">
                <a:latin typeface="Times New Roman"/>
                <a:cs typeface="Times New Roman"/>
              </a:rPr>
              <a:t>формирование </a:t>
            </a:r>
            <a:r>
              <a:rPr lang="ru-RU" sz="2800" i="1">
                <a:latin typeface="Times New Roman"/>
                <a:cs typeface="Times New Roman"/>
              </a:rPr>
              <a:t>умения прибавлять числа 7,8,9.</a:t>
            </a:r>
            <a:endParaRPr/>
          </a:p>
          <a:p>
            <a:pPr marL="0" indent="0">
              <a:buNone/>
              <a:defRPr/>
            </a:pPr>
            <a:endParaRPr lang="ru-RU" sz="2800" b="1">
              <a:latin typeface="Times New Roman"/>
              <a:cs typeface="Times New Roman"/>
            </a:endParaRPr>
          </a:p>
          <a:p>
            <a:pPr>
              <a:defRPr/>
            </a:pPr>
            <a:endParaRPr lang="ru-RU"/>
          </a:p>
        </p:txBody>
      </p:sp>
      <p:pic>
        <p:nvPicPr>
          <p:cNvPr id="2050" name="Picture 2" descr="https://beauty.mypartnershop.ru/pictures/1015243613.jp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2267744" y="3167875"/>
            <a:ext cx="4520696" cy="30891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971599" y="764704"/>
            <a:ext cx="7725544" cy="5472608"/>
          </a:xfrm>
        </p:spPr>
        <p:txBody>
          <a:bodyPr>
            <a:noAutofit/>
          </a:bodyPr>
          <a:lstStyle/>
          <a:p>
            <a:pPr marL="0" indent="0" algn="ctr">
              <a:buNone/>
              <a:defRPr/>
            </a:pPr>
            <a:r>
              <a:rPr lang="ru-RU" sz="3000" b="1" i="1">
                <a:latin typeface="Times New Roman"/>
                <a:cs typeface="Times New Roman"/>
              </a:rPr>
              <a:t>Задачи:</a:t>
            </a:r>
            <a:endParaRPr/>
          </a:p>
          <a:p>
            <a:pPr marL="0" indent="0">
              <a:buNone/>
              <a:defRPr/>
            </a:pPr>
            <a:r>
              <a:rPr lang="ru-RU" sz="2100">
                <a:latin typeface="Times New Roman"/>
                <a:cs typeface="Times New Roman"/>
              </a:rPr>
              <a:t>      </a:t>
            </a:r>
            <a:r>
              <a:rPr lang="ru-RU" sz="2100" b="1" i="1" u="sng">
                <a:latin typeface="Times New Roman"/>
                <a:cs typeface="Times New Roman"/>
              </a:rPr>
              <a:t>Предметные:</a:t>
            </a:r>
            <a:endParaRPr/>
          </a:p>
          <a:p>
            <a:pPr lvl="0">
              <a:defRPr/>
            </a:pPr>
            <a:r>
              <a:rPr lang="ru-RU" sz="2100">
                <a:latin typeface="Times New Roman"/>
                <a:cs typeface="Times New Roman"/>
              </a:rPr>
              <a:t>познакомятся с приемами прибавления чисел 7,8,9;</a:t>
            </a:r>
            <a:endParaRPr/>
          </a:p>
          <a:p>
            <a:pPr lvl="0">
              <a:defRPr/>
            </a:pPr>
            <a:r>
              <a:rPr lang="ru-RU" sz="2100">
                <a:latin typeface="Times New Roman"/>
                <a:cs typeface="Times New Roman"/>
              </a:rPr>
              <a:t>научатся воспроизводить по памяти результаты табличного сложения двух однозначных чисел.</a:t>
            </a:r>
            <a:endParaRPr/>
          </a:p>
          <a:p>
            <a:pPr marL="0" lvl="0" indent="0">
              <a:buNone/>
              <a:defRPr/>
            </a:pPr>
            <a:endParaRPr lang="ru-RU" sz="2100">
              <a:latin typeface="Times New Roman"/>
              <a:cs typeface="Times New Roman"/>
            </a:endParaRPr>
          </a:p>
          <a:p>
            <a:pPr marL="0" lvl="0" indent="0">
              <a:buNone/>
              <a:defRPr/>
            </a:pPr>
            <a:r>
              <a:rPr lang="ru-RU" sz="2100" b="1" i="1" u="sng">
                <a:latin typeface="Times New Roman"/>
                <a:cs typeface="Times New Roman"/>
              </a:rPr>
              <a:t>Метапредметные</a:t>
            </a:r>
            <a:r>
              <a:rPr lang="ru-RU" sz="2100" b="1" i="1" u="sng">
                <a:latin typeface="Times New Roman"/>
                <a:cs typeface="Times New Roman"/>
              </a:rPr>
              <a:t>:</a:t>
            </a:r>
            <a:endParaRPr/>
          </a:p>
          <a:p>
            <a:pPr marL="0" indent="0">
              <a:buNone/>
              <a:defRPr/>
            </a:pPr>
            <a:r>
              <a:rPr lang="ru-RU" sz="2100" i="1">
                <a:latin typeface="Times New Roman"/>
                <a:cs typeface="Times New Roman"/>
              </a:rPr>
              <a:t>       </a:t>
            </a:r>
            <a:r>
              <a:rPr lang="ru-RU" sz="2100" i="1" u="sng">
                <a:latin typeface="Times New Roman"/>
                <a:cs typeface="Times New Roman"/>
              </a:rPr>
              <a:t>Познавательные:</a:t>
            </a:r>
            <a:r>
              <a:rPr lang="ru-RU" sz="2100" u="sng">
                <a:latin typeface="Times New Roman"/>
                <a:cs typeface="Times New Roman"/>
              </a:rPr>
              <a:t> </a:t>
            </a:r>
            <a:endParaRPr/>
          </a:p>
          <a:p>
            <a:pPr lvl="0">
              <a:defRPr/>
            </a:pPr>
            <a:r>
              <a:rPr lang="ru-RU" sz="2100">
                <a:latin typeface="Times New Roman"/>
                <a:cs typeface="Times New Roman"/>
              </a:rPr>
              <a:t>осуществлять синтез;</a:t>
            </a:r>
            <a:endParaRPr/>
          </a:p>
          <a:p>
            <a:pPr lvl="0">
              <a:defRPr/>
            </a:pPr>
            <a:r>
              <a:rPr lang="ru-RU" sz="2100">
                <a:latin typeface="Times New Roman"/>
                <a:cs typeface="Times New Roman"/>
              </a:rPr>
              <a:t>логически обосновывать выполняемые действия с помощью общих правил.</a:t>
            </a:r>
            <a:endParaRPr/>
          </a:p>
          <a:p>
            <a:pPr marL="0" indent="0">
              <a:buNone/>
              <a:defRPr/>
            </a:pPr>
            <a:r>
              <a:rPr lang="ru-RU" sz="2100">
                <a:latin typeface="Times New Roman"/>
                <a:cs typeface="Times New Roman"/>
              </a:rPr>
              <a:t>       </a:t>
            </a:r>
            <a:r>
              <a:rPr lang="ru-RU" sz="2100" i="1" u="sng">
                <a:latin typeface="Times New Roman"/>
                <a:cs typeface="Times New Roman"/>
              </a:rPr>
              <a:t>Регулятивные: </a:t>
            </a:r>
            <a:endParaRPr/>
          </a:p>
          <a:p>
            <a:pPr lvl="0">
              <a:defRPr/>
            </a:pPr>
            <a:r>
              <a:rPr lang="ru-RU" sz="2100">
                <a:latin typeface="Times New Roman"/>
                <a:cs typeface="Times New Roman"/>
              </a:rPr>
              <a:t>учитывать правило в планировании контроле способа решения.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1115616" y="692696"/>
            <a:ext cx="7128792" cy="5400600"/>
          </a:xfrm>
        </p:spPr>
        <p:txBody>
          <a:bodyPr>
            <a:noAutofit/>
          </a:bodyPr>
          <a:lstStyle/>
          <a:p>
            <a:pPr marL="0" indent="0" algn="ctr">
              <a:buNone/>
              <a:defRPr/>
            </a:pPr>
            <a:r>
              <a:rPr lang="ru-RU" sz="3000" b="1" i="1">
                <a:latin typeface="Times New Roman"/>
                <a:cs typeface="Times New Roman"/>
              </a:rPr>
              <a:t>Задачи:</a:t>
            </a:r>
            <a:endParaRPr/>
          </a:p>
          <a:p>
            <a:pPr marL="0" indent="0">
              <a:buNone/>
              <a:defRPr/>
            </a:pPr>
            <a:r>
              <a:rPr lang="ru-RU" sz="2100" i="1">
                <a:latin typeface="Times New Roman"/>
                <a:cs typeface="Times New Roman"/>
              </a:rPr>
              <a:t> </a:t>
            </a:r>
            <a:r>
              <a:rPr lang="ru-RU" sz="2100">
                <a:latin typeface="Times New Roman"/>
                <a:cs typeface="Times New Roman"/>
              </a:rPr>
              <a:t>     </a:t>
            </a:r>
            <a:r>
              <a:rPr lang="ru-RU" sz="2100" i="1" u="sng">
                <a:latin typeface="Times New Roman"/>
                <a:cs typeface="Times New Roman"/>
              </a:rPr>
              <a:t>Коммуникативные: </a:t>
            </a:r>
            <a:endParaRPr/>
          </a:p>
          <a:p>
            <a:pPr lvl="0">
              <a:defRPr/>
            </a:pPr>
            <a:r>
              <a:rPr lang="ru-RU" sz="2100">
                <a:latin typeface="Times New Roman"/>
                <a:cs typeface="Times New Roman"/>
              </a:rPr>
              <a:t>уметь договариваться и приходить к общему решению в совместной деятельности.</a:t>
            </a:r>
            <a:endParaRPr/>
          </a:p>
          <a:p>
            <a:pPr marL="0" indent="0">
              <a:buNone/>
              <a:defRPr/>
            </a:pPr>
            <a:r>
              <a:rPr lang="ru-RU" sz="2100">
                <a:latin typeface="Times New Roman"/>
                <a:cs typeface="Times New Roman"/>
              </a:rPr>
              <a:t>      </a:t>
            </a:r>
            <a:r>
              <a:rPr lang="ru-RU" sz="2100" i="1" u="sng">
                <a:latin typeface="Times New Roman"/>
                <a:cs typeface="Times New Roman"/>
              </a:rPr>
              <a:t>Личностные:</a:t>
            </a:r>
            <a:endParaRPr/>
          </a:p>
          <a:p>
            <a:pPr>
              <a:defRPr/>
            </a:pPr>
            <a:r>
              <a:rPr lang="ru-RU" sz="2100">
                <a:latin typeface="Times New Roman"/>
                <a:cs typeface="Times New Roman"/>
              </a:rPr>
              <a:t>п</a:t>
            </a:r>
            <a:r>
              <a:rPr lang="ru-RU" sz="2100">
                <a:latin typeface="Times New Roman"/>
                <a:cs typeface="Times New Roman"/>
              </a:rPr>
              <a:t>роявлять интерес </a:t>
            </a:r>
            <a:r>
              <a:rPr lang="ru-RU" sz="2100">
                <a:latin typeface="Times New Roman"/>
                <a:cs typeface="Times New Roman"/>
              </a:rPr>
              <a:t>и положительное отношение к изучению </a:t>
            </a:r>
            <a:r>
              <a:rPr lang="ru-RU" sz="2100">
                <a:latin typeface="Times New Roman"/>
                <a:cs typeface="Times New Roman"/>
              </a:rPr>
              <a:t>математики. </a:t>
            </a:r>
            <a:endParaRPr lang="ru-RU" sz="1600">
              <a:latin typeface="Times New Roman"/>
              <a:cs typeface="Times New Roman"/>
            </a:endParaRPr>
          </a:p>
          <a:p>
            <a:pPr marL="0" indent="0">
              <a:buNone/>
              <a:defRPr/>
            </a:pPr>
            <a:r>
              <a:rPr lang="ru-RU" sz="3000" b="1" i="1">
                <a:latin typeface="Times New Roman"/>
                <a:cs typeface="Times New Roman"/>
              </a:rPr>
              <a:t>Оборудование:  </a:t>
            </a:r>
            <a:r>
              <a:rPr lang="ru-RU" sz="2100">
                <a:latin typeface="Times New Roman"/>
                <a:cs typeface="Times New Roman"/>
              </a:rPr>
              <a:t>интерактивная доска, меловая доска, карточки с заданиями и этапами работы; изображение зефира для рефлексии</a:t>
            </a:r>
            <a:r>
              <a:rPr lang="ru-RU" sz="2100">
                <a:latin typeface="Times New Roman"/>
                <a:cs typeface="Times New Roman"/>
              </a:rPr>
              <a:t>.</a:t>
            </a:r>
            <a:endParaRPr/>
          </a:p>
          <a:p>
            <a:pPr marL="0" indent="0">
              <a:buNone/>
              <a:defRPr/>
            </a:pPr>
            <a:r>
              <a:rPr lang="ru-RU" sz="3000" b="1" i="1">
                <a:latin typeface="Times New Roman"/>
                <a:cs typeface="Times New Roman"/>
              </a:rPr>
              <a:t>Образовательные ресурсы</a:t>
            </a:r>
            <a:r>
              <a:rPr lang="ru-RU" sz="3000" b="1" i="1">
                <a:latin typeface="Times New Roman"/>
                <a:cs typeface="Times New Roman"/>
              </a:rPr>
              <a:t>: </a:t>
            </a:r>
            <a:r>
              <a:rPr lang="ru-RU" sz="2100">
                <a:latin typeface="Times New Roman"/>
                <a:cs typeface="Times New Roman"/>
              </a:rPr>
              <a:t>учебник, тетрадь в клетку, рабочая тетрадь к учебнику, презентация, облако слов (сервис </a:t>
            </a:r>
            <a:r>
              <a:rPr lang="en-US" sz="2100">
                <a:latin typeface="Times New Roman"/>
                <a:cs typeface="Times New Roman"/>
              </a:rPr>
              <a:t>WordArt</a:t>
            </a:r>
            <a:r>
              <a:rPr lang="ru-RU" sz="2100">
                <a:latin typeface="Times New Roman"/>
                <a:cs typeface="Times New Roman"/>
              </a:rPr>
              <a:t>.</a:t>
            </a:r>
            <a:r>
              <a:rPr lang="en-US" sz="2100">
                <a:latin typeface="Times New Roman"/>
                <a:cs typeface="Times New Roman"/>
              </a:rPr>
              <a:t>com</a:t>
            </a:r>
            <a:r>
              <a:rPr lang="ru-RU" sz="2100">
                <a:latin typeface="Times New Roman"/>
                <a:cs typeface="Times New Roman"/>
              </a:rPr>
              <a:t>).</a:t>
            </a:r>
            <a:endParaRPr lang="ru-RU" sz="2100"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67544" y="620688"/>
            <a:ext cx="8229600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3200" b="1" i="1">
                <a:latin typeface="Times New Roman"/>
                <a:cs typeface="Times New Roman"/>
              </a:rPr>
              <a:t>Мотивация к учебной деятельности</a:t>
            </a:r>
            <a:endParaRPr lang="ru-RU" sz="3200" i="1">
              <a:latin typeface="Times New Roman"/>
              <a:cs typeface="Times New Roman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2771800" y="1988839"/>
            <a:ext cx="3672408" cy="36416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 advClick="1">
        <p:fade thruBlk="0"/>
      </p:transition>
    </mc:Choice>
    <mc:Fallback>
      <p:transition spd="med" advClick="1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6" name="Рисунок 15"/>
          <p:cNvPicPr>
            <a:picLocks noChangeAspect="1"/>
          </p:cNvPicPr>
          <p:nvPr/>
        </p:nvPicPr>
        <p:blipFill>
          <a:blip r:embed="rId2"/>
          <a:srcRect l="0" t="0" r="0" b="17159"/>
          <a:stretch/>
        </p:blipFill>
        <p:spPr bwMode="auto">
          <a:xfrm>
            <a:off x="1907704" y="1484784"/>
            <a:ext cx="4904290" cy="468499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67544" y="620688"/>
            <a:ext cx="8229600" cy="72008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3200" b="1" i="1">
                <a:latin typeface="Times New Roman"/>
                <a:cs typeface="Times New Roman"/>
              </a:rPr>
              <a:t>Актуализация </a:t>
            </a:r>
            <a:r>
              <a:rPr lang="ru-RU" sz="3200" b="1" i="1">
                <a:latin typeface="Times New Roman"/>
                <a:cs typeface="Times New Roman"/>
              </a:rPr>
              <a:t>знаний</a:t>
            </a:r>
            <a:endParaRPr lang="ru-RU" sz="3200" i="1">
              <a:latin typeface="Times New Roman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3619095" y="5445224"/>
            <a:ext cx="1516041" cy="432048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400" b="1">
                <a:latin typeface="Times New Roman"/>
                <a:cs typeface="Times New Roman"/>
              </a:rPr>
              <a:t>7 + 4</a:t>
            </a:r>
            <a:endParaRPr lang="ru-RU" sz="2400" b="1">
              <a:latin typeface="Times New Roman"/>
              <a:cs typeface="Times New Roman"/>
            </a:endParaRPr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3627309" y="4653136"/>
            <a:ext cx="1516041" cy="432048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400" b="1">
                <a:solidFill>
                  <a:schemeClr val="tx1"/>
                </a:solidFill>
                <a:latin typeface="Times New Roman"/>
                <a:cs typeface="Times New Roman"/>
              </a:rPr>
              <a:t>6 + 5</a:t>
            </a:r>
            <a:endParaRPr lang="ru-RU" sz="2400" b="1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3627309" y="3827281"/>
            <a:ext cx="1516041" cy="432048"/>
          </a:xfrm>
          <a:prstGeom prst="rect">
            <a:avLst/>
          </a:prstGeom>
          <a:solidFill>
            <a:srgbClr val="0070C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400" b="1">
                <a:latin typeface="Times New Roman"/>
                <a:cs typeface="Times New Roman"/>
              </a:rPr>
              <a:t>9 + 6</a:t>
            </a:r>
            <a:endParaRPr lang="ru-RU" sz="2400" b="1">
              <a:latin typeface="Times New Roman"/>
              <a:cs typeface="Times New Roman"/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6811994" y="4611922"/>
            <a:ext cx="2365303" cy="2345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 advClick="1">
        <p:fade thruBlk="0"/>
      </p:transition>
    </mc:Choice>
    <mc:Fallback>
      <p:transition spd="med" advClick="1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611560" y="476672"/>
            <a:ext cx="8229600" cy="72008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3200" b="1" i="1">
                <a:latin typeface="Times New Roman"/>
                <a:cs typeface="Times New Roman"/>
              </a:rPr>
              <a:t>Определение сложностей в изучении</a:t>
            </a:r>
            <a:endParaRPr lang="ru-RU" sz="3200" i="1">
              <a:latin typeface="Times New Roman"/>
              <a:cs typeface="Times New Roman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rcRect l="2820" t="0" r="4813" b="68302"/>
          <a:stretch/>
        </p:blipFill>
        <p:spPr bwMode="auto">
          <a:xfrm>
            <a:off x="2915816" y="4756673"/>
            <a:ext cx="3143858" cy="133662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rcRect l="0" t="0" r="25893" b="71318"/>
          <a:stretch/>
        </p:blipFill>
        <p:spPr bwMode="auto">
          <a:xfrm>
            <a:off x="3059831" y="3959958"/>
            <a:ext cx="2808312" cy="121567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rcRect l="0" t="0" r="25549" b="72673"/>
          <a:stretch/>
        </p:blipFill>
        <p:spPr bwMode="auto">
          <a:xfrm>
            <a:off x="3259204" y="2924944"/>
            <a:ext cx="2519297" cy="133214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rcRect l="0" t="0" r="47589" b="52947"/>
          <a:stretch/>
        </p:blipFill>
        <p:spPr bwMode="auto">
          <a:xfrm>
            <a:off x="3419872" y="1052736"/>
            <a:ext cx="2160239" cy="2273554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6535103" y="4356484"/>
            <a:ext cx="2622901" cy="2600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Прямоугольник 12"/>
          <p:cNvSpPr/>
          <p:nvPr/>
        </p:nvSpPr>
        <p:spPr bwMode="auto">
          <a:xfrm>
            <a:off x="3760831" y="2636912"/>
            <a:ext cx="1516041" cy="432048"/>
          </a:xfrm>
          <a:prstGeom prst="rect">
            <a:avLst/>
          </a:prstGeom>
          <a:solidFill>
            <a:srgbClr val="F5A1E9"/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400" b="1">
                <a:latin typeface="Times New Roman"/>
                <a:cs typeface="Times New Roman"/>
              </a:rPr>
              <a:t>8</a:t>
            </a:r>
            <a:r>
              <a:rPr lang="ru-RU" sz="2400" b="1">
                <a:latin typeface="Times New Roman"/>
                <a:cs typeface="Times New Roman"/>
              </a:rPr>
              <a:t> + 7</a:t>
            </a:r>
            <a:endParaRPr lang="ru-RU" sz="2400" b="1">
              <a:latin typeface="Times New Roman"/>
              <a:cs typeface="Times New Roman"/>
            </a:endParaRPr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3781576" y="2009492"/>
            <a:ext cx="1474551" cy="360040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400" b="1">
                <a:latin typeface="Times New Roman"/>
                <a:cs typeface="Times New Roman"/>
              </a:rPr>
              <a:t>9 + 8</a:t>
            </a:r>
            <a:endParaRPr lang="ru-RU" sz="2400" b="1">
              <a:latin typeface="Times New Roman"/>
              <a:cs typeface="Times New Roman"/>
            </a:endParaRPr>
          </a:p>
        </p:txBody>
      </p:sp>
      <p:sp>
        <p:nvSpPr>
          <p:cNvPr id="15" name="Прямоугольник 14"/>
          <p:cNvSpPr/>
          <p:nvPr/>
        </p:nvSpPr>
        <p:spPr bwMode="auto">
          <a:xfrm>
            <a:off x="4015284" y="1412776"/>
            <a:ext cx="1007134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400" b="1">
                <a:latin typeface="Times New Roman"/>
                <a:cs typeface="Times New Roman"/>
              </a:rPr>
              <a:t>9 + 9</a:t>
            </a:r>
            <a:endParaRPr lang="ru-RU" sz="2400" b="1"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 advClick="1">
        <p:fade thruBlk="0"/>
      </p:transition>
    </mc:Choice>
    <mc:Fallback>
      <p:transition spd="med" advClick="1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475656" y="742176"/>
            <a:ext cx="6501408" cy="936104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3200" b="1" i="1">
                <a:latin typeface="Times New Roman"/>
                <a:cs typeface="Times New Roman"/>
              </a:rPr>
              <a:t>Открытие нового знания, </a:t>
            </a:r>
            <a:br>
              <a:rPr lang="ru-RU" sz="3200" b="1" i="1">
                <a:latin typeface="Times New Roman"/>
                <a:cs typeface="Times New Roman"/>
              </a:rPr>
            </a:br>
            <a:r>
              <a:rPr lang="ru-RU" sz="3200" b="1" i="1">
                <a:latin typeface="Times New Roman"/>
                <a:cs typeface="Times New Roman"/>
              </a:rPr>
              <a:t>способа действия</a:t>
            </a:r>
            <a:endParaRPr lang="ru-RU" sz="3200" b="1" i="1">
              <a:latin typeface="Times New Roman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1331640" y="1700808"/>
            <a:ext cx="3168351" cy="7200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400" b="1">
                <a:solidFill>
                  <a:schemeClr val="tx1"/>
                </a:solidFill>
              </a:rPr>
              <a:t>Решение примеров и задач по данной теме</a:t>
            </a:r>
            <a:endParaRPr lang="ru-RU" sz="2400" b="1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5292080" y="1700808"/>
            <a:ext cx="280831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400" b="1">
                <a:solidFill>
                  <a:schemeClr val="tx1"/>
                </a:solidFill>
              </a:rPr>
              <a:t>Подведение итогов работы</a:t>
            </a:r>
            <a:endParaRPr lang="ru-RU" sz="2400" b="1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 bwMode="auto">
          <a:xfrm>
            <a:off x="1331640" y="2636912"/>
            <a:ext cx="3168351" cy="5040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400" b="1">
                <a:solidFill>
                  <a:schemeClr val="tx1"/>
                </a:solidFill>
              </a:rPr>
              <a:t>Проверка себя</a:t>
            </a:r>
            <a:endParaRPr lang="ru-RU" sz="2400" b="1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5292080" y="2636912"/>
            <a:ext cx="280831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400" b="1">
                <a:solidFill>
                  <a:schemeClr val="tx1"/>
                </a:solidFill>
              </a:rPr>
              <a:t>Вспомнить состав чисел 7,8,9</a:t>
            </a:r>
            <a:endParaRPr lang="ru-RU" sz="2400" b="1">
              <a:solidFill>
                <a:schemeClr val="tx1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6696236" y="4497502"/>
            <a:ext cx="2480690" cy="24598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 advClick="1">
        <p:pull dir="l"/>
      </p:transition>
    </mc:Choice>
    <mc:Fallback>
      <p:transition spd="med" advClick="1">
        <p:pull dir="l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37034E-6 L -0.22448 0.099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33" y="49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45293E-6 L 0.18889 0.3252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44" y="162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93245E-6 L 0.19688 0.299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44" y="149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07356E-6 L -0.21649 0.5195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833" y="25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1763687" y="1772816"/>
            <a:ext cx="3888432" cy="41764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475656" y="692696"/>
            <a:ext cx="6501408" cy="936104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3200" b="1" i="1">
                <a:latin typeface="Times New Roman"/>
                <a:cs typeface="Times New Roman"/>
              </a:rPr>
              <a:t>Открытие нового знания, </a:t>
            </a:r>
            <a:br>
              <a:rPr lang="ru-RU" sz="3200" b="1" i="1">
                <a:latin typeface="Times New Roman"/>
                <a:cs typeface="Times New Roman"/>
              </a:rPr>
            </a:br>
            <a:r>
              <a:rPr lang="ru-RU" sz="3200" b="1" i="1">
                <a:latin typeface="Times New Roman"/>
                <a:cs typeface="Times New Roman"/>
              </a:rPr>
              <a:t>способа действия</a:t>
            </a:r>
            <a:endParaRPr lang="ru-RU" sz="3200" b="1" i="1">
              <a:latin typeface="Times New Roman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1763687" y="2996952"/>
            <a:ext cx="3168351" cy="7200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400" b="1">
                <a:solidFill>
                  <a:schemeClr val="tx1"/>
                </a:solidFill>
              </a:rPr>
              <a:t>Решение примеров и задач по данной теме</a:t>
            </a:r>
            <a:endParaRPr lang="ru-RU" sz="2400" b="1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763687" y="5090425"/>
            <a:ext cx="280831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400" b="1">
                <a:solidFill>
                  <a:schemeClr val="tx1"/>
                </a:solidFill>
              </a:rPr>
              <a:t>Подведение итогов работы</a:t>
            </a:r>
            <a:endParaRPr lang="ru-RU" sz="2400" b="1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 bwMode="auto">
          <a:xfrm>
            <a:off x="1763687" y="4224788"/>
            <a:ext cx="3168351" cy="5040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400" b="1">
                <a:solidFill>
                  <a:schemeClr val="tx1"/>
                </a:solidFill>
              </a:rPr>
              <a:t>Проверка себя</a:t>
            </a:r>
            <a:endParaRPr lang="ru-RU" sz="2400" b="1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1763687" y="1988840"/>
            <a:ext cx="280831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400" b="1">
                <a:solidFill>
                  <a:schemeClr val="tx1"/>
                </a:solidFill>
              </a:rPr>
              <a:t>Вспомнить состав чисел 7,8,9</a:t>
            </a:r>
            <a:endParaRPr lang="ru-RU" sz="2400" b="1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 bwMode="auto">
          <a:xfrm>
            <a:off x="4572000" y="1988840"/>
            <a:ext cx="64807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4932040" y="2996952"/>
            <a:ext cx="648072" cy="72007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4572000" y="5090425"/>
            <a:ext cx="64807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4932040" y="4221088"/>
            <a:ext cx="648072" cy="5040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6660232" y="4446792"/>
            <a:ext cx="2483767" cy="24629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 advClick="1">
        <p:pull dir="l"/>
      </p:transition>
    </mc:Choice>
    <mc:Fallback>
      <p:transition spd="med" advClick="1">
        <p:pull dir="l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/>
          <p:nvPr/>
        </p:nvSpPr>
        <p:spPr bwMode="auto">
          <a:xfrm>
            <a:off x="1403648" y="719033"/>
            <a:ext cx="6501408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>
              <a:spcBef>
                <a:spcPts val="0"/>
              </a:spcBef>
              <a:buNone/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3200" b="1" i="1">
                <a:latin typeface="Times New Roman"/>
                <a:cs typeface="Times New Roman"/>
              </a:rPr>
              <a:t>Открытие нового знания, </a:t>
            </a:r>
            <a:br>
              <a:rPr lang="ru-RU" sz="3200" b="1" i="1">
                <a:latin typeface="Times New Roman"/>
                <a:cs typeface="Times New Roman"/>
              </a:rPr>
            </a:br>
            <a:r>
              <a:rPr lang="ru-RU" sz="3200" b="1" i="1">
                <a:latin typeface="Times New Roman"/>
                <a:cs typeface="Times New Roman"/>
              </a:rPr>
              <a:t>способа действия</a:t>
            </a:r>
            <a:endParaRPr lang="ru-RU" sz="3200" b="1" i="1">
              <a:latin typeface="Times New Roman"/>
              <a:cs typeface="Times New Roman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27396" t="15556" r="32604" b="6852"/>
          <a:stretch/>
        </p:blipFill>
        <p:spPr bwMode="auto">
          <a:xfrm>
            <a:off x="1426819" y="1636730"/>
            <a:ext cx="4067866" cy="443863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6660232" y="4446792"/>
            <a:ext cx="2483767" cy="24629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5724128" y="1844824"/>
            <a:ext cx="3275856" cy="2456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 advClick="1">
        <p:pull dir="l"/>
      </p:transition>
    </mc:Choice>
    <mc:Fallback>
      <p:transition spd="med" advClick="1">
        <p:pull dir="l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475656" y="692696"/>
            <a:ext cx="6501408" cy="936104"/>
          </a:xfrm>
        </p:spPr>
        <p:txBody>
          <a:bodyPr>
            <a:noAutofit/>
          </a:bodyPr>
          <a:lstStyle/>
          <a:p>
            <a:pPr>
              <a:defRPr/>
            </a:pPr>
            <a:endParaRPr lang="ru-RU" sz="3200" b="1" i="1">
              <a:latin typeface="Times New Roman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1763687" y="2996952"/>
            <a:ext cx="3168351" cy="7200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400" b="1">
                <a:solidFill>
                  <a:schemeClr val="tx1"/>
                </a:solidFill>
              </a:rPr>
              <a:t>Решение примеров и задач по данной теме</a:t>
            </a:r>
            <a:endParaRPr lang="ru-RU" sz="2400" b="1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763687" y="4941168"/>
            <a:ext cx="280831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400" b="1">
                <a:solidFill>
                  <a:schemeClr val="tx1"/>
                </a:solidFill>
              </a:rPr>
              <a:t>Подведение итогов работы</a:t>
            </a:r>
            <a:endParaRPr lang="ru-RU" sz="2400" b="1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 bwMode="auto">
          <a:xfrm>
            <a:off x="1763687" y="4110800"/>
            <a:ext cx="3168351" cy="5040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400" b="1">
                <a:solidFill>
                  <a:schemeClr val="tx1"/>
                </a:solidFill>
              </a:rPr>
              <a:t>Проверка себя</a:t>
            </a:r>
            <a:endParaRPr lang="ru-RU" sz="2400" b="1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1763687" y="1988840"/>
            <a:ext cx="280831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400" b="1">
                <a:solidFill>
                  <a:schemeClr val="tx1"/>
                </a:solidFill>
              </a:rPr>
              <a:t>Вспомнить состав чисел 7,8,9</a:t>
            </a:r>
            <a:endParaRPr lang="ru-RU" sz="2400" b="1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 bwMode="auto">
          <a:xfrm>
            <a:off x="4572000" y="1988840"/>
            <a:ext cx="64807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600" b="1">
                <a:solidFill>
                  <a:schemeClr val="tx1"/>
                </a:solidFill>
                <a:latin typeface="Times New Roman"/>
                <a:cs typeface="Times New Roman"/>
              </a:rPr>
              <a:t>V</a:t>
            </a:r>
            <a:endParaRPr lang="ru-RU" sz="3600" b="1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4932040" y="2996952"/>
            <a:ext cx="648072" cy="72007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4572000" y="4941168"/>
            <a:ext cx="64807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4932040" y="4110800"/>
            <a:ext cx="648072" cy="50108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6660232" y="4446792"/>
            <a:ext cx="2483767" cy="24629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 advClick="1">
        <p:pull dir="l"/>
      </p:transition>
    </mc:Choice>
    <mc:Fallback>
      <p:transition spd="med" advClick="1">
        <p:pull dir="l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/>
          <p:nvPr/>
        </p:nvSpPr>
        <p:spPr bwMode="auto">
          <a:xfrm>
            <a:off x="1403648" y="719033"/>
            <a:ext cx="6501408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>
              <a:spcBef>
                <a:spcPts val="0"/>
              </a:spcBef>
              <a:buNone/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endParaRPr lang="ru-RU" sz="3200" b="1" i="1">
              <a:latin typeface="Times New Roman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 bwMode="auto">
          <a:xfrm>
            <a:off x="3218956" y="1655137"/>
            <a:ext cx="2870791" cy="438156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rcRect l="21731" t="0" r="59905" b="67768"/>
          <a:stretch/>
        </p:blipFill>
        <p:spPr bwMode="auto">
          <a:xfrm>
            <a:off x="3237363" y="1684956"/>
            <a:ext cx="1068823" cy="140696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6660232" y="4446792"/>
            <a:ext cx="2483767" cy="24629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 advClick="1">
        <p:pull dir="l"/>
      </p:transition>
    </mc:Choice>
    <mc:Fallback>
      <p:transition spd="med" advClick="1">
        <p:pull dir="l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1475656" y="692696"/>
            <a:ext cx="6501408" cy="936104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3200" b="1" i="1">
                <a:latin typeface="Times New Roman"/>
                <a:cs typeface="Times New Roman"/>
              </a:rPr>
              <a:t>Физическая пауза</a:t>
            </a:r>
            <a:endParaRPr lang="ru-RU" sz="3200" b="1" i="1">
              <a:latin typeface="Times New Roman"/>
              <a:cs typeface="Times New Roman"/>
            </a:endParaRPr>
          </a:p>
        </p:txBody>
      </p:sp>
      <p:pic>
        <p:nvPicPr>
          <p:cNvPr id="2050" name="Picture 2" descr="https://static.tildacdn.com/tild6639-3031-4838-a231-643532646232/zarjadka.jp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1331640" y="1844824"/>
            <a:ext cx="6571727" cy="3528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539552" y="548680"/>
            <a:ext cx="8229600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3200" b="1" i="1">
                <a:latin typeface="Times New Roman"/>
                <a:cs typeface="Times New Roman"/>
              </a:rPr>
              <a:t>Работа по теме урока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1331640" y="1565669"/>
            <a:ext cx="1800200" cy="2116831"/>
          </a:xfrm>
        </p:spPr>
        <p:txBody>
          <a:bodyPr>
            <a:noAutofit/>
          </a:bodyPr>
          <a:lstStyle/>
          <a:p>
            <a:pPr marL="0" indent="0" algn="ctr">
              <a:buNone/>
              <a:defRPr/>
            </a:pPr>
            <a:r>
              <a:rPr lang="ru-RU" sz="4000" b="1">
                <a:latin typeface="Times New Roman"/>
                <a:cs typeface="Times New Roman"/>
              </a:rPr>
              <a:t>9 + 9</a:t>
            </a:r>
            <a:endParaRPr/>
          </a:p>
          <a:p>
            <a:pPr marL="0" indent="0" algn="ctr">
              <a:buNone/>
              <a:defRPr/>
            </a:pPr>
            <a:r>
              <a:rPr lang="ru-RU" sz="4000" b="1">
                <a:latin typeface="Times New Roman"/>
                <a:cs typeface="Times New Roman"/>
              </a:rPr>
              <a:t>9 + 7</a:t>
            </a:r>
            <a:endParaRPr/>
          </a:p>
          <a:p>
            <a:pPr marL="0" indent="0" algn="ctr">
              <a:buNone/>
              <a:defRPr/>
            </a:pPr>
            <a:r>
              <a:rPr lang="ru-RU" sz="4000" b="1">
                <a:latin typeface="Times New Roman"/>
                <a:cs typeface="Times New Roman"/>
              </a:rPr>
              <a:t>7 + 8</a:t>
            </a:r>
            <a:endParaRPr lang="ru-RU" sz="4000" b="1">
              <a:latin typeface="Times New Roman"/>
              <a:cs typeface="Times New Roman"/>
            </a:endParaRPr>
          </a:p>
        </p:txBody>
      </p:sp>
      <p:sp>
        <p:nvSpPr>
          <p:cNvPr id="5" name="Объект 2"/>
          <p:cNvSpPr txBox="1"/>
          <p:nvPr/>
        </p:nvSpPr>
        <p:spPr bwMode="auto">
          <a:xfrm>
            <a:off x="3491880" y="1565669"/>
            <a:ext cx="1872208" cy="21168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>
              <a:spcBef>
                <a:spcPts val="0"/>
              </a:spcBef>
              <a:buFont typeface="Arial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>
              <a:spcBef>
                <a:spcPts val="0"/>
              </a:spcBef>
              <a:buFont typeface="Arial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>
              <a:spcBef>
                <a:spcPts val="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>
              <a:spcBef>
                <a:spcPts val="0"/>
              </a:spcBef>
              <a:buFont typeface="Arial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>
              <a:spcBef>
                <a:spcPts val="0"/>
              </a:spcBef>
              <a:buFont typeface="Arial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spcBef>
                <a:spcPts val="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spcBef>
                <a:spcPts val="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spcBef>
                <a:spcPts val="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spcBef>
                <a:spcPts val="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  <a:defRPr/>
            </a:pPr>
            <a:r>
              <a:rPr lang="ru-RU" sz="4000" b="1">
                <a:latin typeface="Times New Roman"/>
                <a:cs typeface="Times New Roman"/>
              </a:rPr>
              <a:t>6 + 9</a:t>
            </a:r>
            <a:endParaRPr/>
          </a:p>
          <a:p>
            <a:pPr marL="0" indent="0" algn="ctr">
              <a:buFont typeface="Arial"/>
              <a:buNone/>
              <a:defRPr/>
            </a:pPr>
            <a:r>
              <a:rPr lang="ru-RU" sz="4000" b="1">
                <a:latin typeface="Times New Roman"/>
                <a:cs typeface="Times New Roman"/>
              </a:rPr>
              <a:t>9 + 8</a:t>
            </a:r>
            <a:endParaRPr/>
          </a:p>
          <a:p>
            <a:pPr marL="0" indent="0" algn="ctr">
              <a:buFont typeface="Arial"/>
              <a:buNone/>
              <a:defRPr/>
            </a:pPr>
            <a:r>
              <a:rPr lang="ru-RU" sz="4000" b="1">
                <a:latin typeface="Times New Roman"/>
                <a:cs typeface="Times New Roman"/>
              </a:rPr>
              <a:t>7 + 7</a:t>
            </a:r>
            <a:endParaRPr lang="ru-RU" sz="4000" b="1">
              <a:latin typeface="Times New Roman"/>
              <a:cs typeface="Times New Roman"/>
            </a:endParaRPr>
          </a:p>
        </p:txBody>
      </p:sp>
      <p:sp>
        <p:nvSpPr>
          <p:cNvPr id="6" name="Объект 2"/>
          <p:cNvSpPr txBox="1"/>
          <p:nvPr/>
        </p:nvSpPr>
        <p:spPr bwMode="auto">
          <a:xfrm>
            <a:off x="5652120" y="1561230"/>
            <a:ext cx="1914369" cy="21168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>
              <a:spcBef>
                <a:spcPts val="0"/>
              </a:spcBef>
              <a:buFont typeface="Arial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>
              <a:spcBef>
                <a:spcPts val="0"/>
              </a:spcBef>
              <a:buFont typeface="Arial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>
              <a:spcBef>
                <a:spcPts val="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>
              <a:spcBef>
                <a:spcPts val="0"/>
              </a:spcBef>
              <a:buFont typeface="Arial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>
              <a:spcBef>
                <a:spcPts val="0"/>
              </a:spcBef>
              <a:buFont typeface="Arial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spcBef>
                <a:spcPts val="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spcBef>
                <a:spcPts val="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spcBef>
                <a:spcPts val="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spcBef>
                <a:spcPts val="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  <a:defRPr/>
            </a:pPr>
            <a:r>
              <a:rPr lang="ru-RU" sz="4000" b="1">
                <a:latin typeface="Times New Roman"/>
                <a:cs typeface="Times New Roman"/>
              </a:rPr>
              <a:t>8 + 8</a:t>
            </a:r>
            <a:endParaRPr/>
          </a:p>
          <a:p>
            <a:pPr marL="0" indent="0" algn="ctr">
              <a:buFont typeface="Arial"/>
              <a:buNone/>
              <a:defRPr/>
            </a:pPr>
            <a:r>
              <a:rPr lang="ru-RU" sz="4000" b="1">
                <a:latin typeface="Times New Roman"/>
                <a:cs typeface="Times New Roman"/>
              </a:rPr>
              <a:t>6 + 7</a:t>
            </a:r>
            <a:endParaRPr/>
          </a:p>
          <a:p>
            <a:pPr marL="0" indent="0" algn="ctr">
              <a:buFont typeface="Arial"/>
              <a:buNone/>
              <a:defRPr/>
            </a:pPr>
            <a:r>
              <a:rPr lang="ru-RU" sz="4000" b="1">
                <a:latin typeface="Times New Roman"/>
                <a:cs typeface="Times New Roman"/>
              </a:rPr>
              <a:t>8 + 9</a:t>
            </a:r>
            <a:endParaRPr lang="ru-RU" sz="4000" b="1">
              <a:latin typeface="Times New Roman"/>
              <a:cs typeface="Times New Roman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 l="19012" t="40775" r="37383" b="50078"/>
          <a:stretch/>
        </p:blipFill>
        <p:spPr bwMode="auto">
          <a:xfrm>
            <a:off x="1877856" y="4725144"/>
            <a:ext cx="5316279" cy="627322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8" name="Заголовок 1"/>
          <p:cNvSpPr txBox="1"/>
          <p:nvPr/>
        </p:nvSpPr>
        <p:spPr bwMode="auto">
          <a:xfrm>
            <a:off x="683568" y="3673623"/>
            <a:ext cx="8229600" cy="8354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>
              <a:spcBef>
                <a:spcPts val="0"/>
              </a:spcBef>
              <a:buNone/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3200" b="1" i="1">
                <a:latin typeface="Times New Roman"/>
                <a:cs typeface="Times New Roman"/>
              </a:rPr>
              <a:t>Выполнение задания (учебник)</a:t>
            </a:r>
            <a:endParaRPr lang="ru-RU" sz="3200" b="1" i="1">
              <a:latin typeface="Times New Roman"/>
              <a:cs typeface="Times New Roman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6940938" y="4725144"/>
            <a:ext cx="2203061" cy="21845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 advClick="1">
        <p:pull dir="l"/>
      </p:transition>
    </mc:Choice>
    <mc:Fallback>
      <p:transition spd="med" advClick="1">
        <p:pull dir="l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1475656" y="692696"/>
            <a:ext cx="6501408" cy="936104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3200" b="1" i="1">
                <a:latin typeface="Times New Roman"/>
                <a:cs typeface="Times New Roman"/>
              </a:rPr>
              <a:t>Физическая пауза</a:t>
            </a:r>
            <a:endParaRPr lang="ru-RU" sz="3200" b="1" i="1">
              <a:latin typeface="Times New Roman"/>
              <a:cs typeface="Times New Roman"/>
            </a:endParaRPr>
          </a:p>
        </p:txBody>
      </p:sp>
      <p:pic>
        <p:nvPicPr>
          <p:cNvPr id="9218" name="Picture 2" descr="http://cf.ltkcdn.net/baby/images/orig/246591-2121x1414-baby-girl-eyes.jp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1691680" y="1556792"/>
            <a:ext cx="5924799" cy="39498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 bwMode="auto">
          <a:xfrm>
            <a:off x="539552" y="548680"/>
            <a:ext cx="8229600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3200" b="1" i="1">
                <a:latin typeface="Times New Roman"/>
                <a:cs typeface="Times New Roman"/>
              </a:rPr>
              <a:t>Работа по теме урока</a:t>
            </a:r>
            <a:endParaRPr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 l="19099" t="18140" r="23343" b="15037"/>
          <a:stretch/>
        </p:blipFill>
        <p:spPr bwMode="auto">
          <a:xfrm>
            <a:off x="899592" y="1628800"/>
            <a:ext cx="5184576" cy="33856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6660232" y="4446792"/>
            <a:ext cx="2483767" cy="24629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rcRect l="0" t="0" r="0" b="17373"/>
          <a:stretch/>
        </p:blipFill>
        <p:spPr bwMode="auto">
          <a:xfrm>
            <a:off x="6228184" y="1474141"/>
            <a:ext cx="2690428" cy="29639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800" advClick="1">
        <p:fade thruBlk="0"/>
      </p:transition>
    </mc:Choice>
    <mc:Fallback>
      <p:transition spd="med" advClick="1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475656" y="692696"/>
            <a:ext cx="6501408" cy="936104"/>
          </a:xfrm>
        </p:spPr>
        <p:txBody>
          <a:bodyPr>
            <a:noAutofit/>
          </a:bodyPr>
          <a:lstStyle/>
          <a:p>
            <a:pPr>
              <a:defRPr/>
            </a:pPr>
            <a:endParaRPr lang="ru-RU" sz="3200" b="1" i="1">
              <a:latin typeface="Times New Roman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1763687" y="2996952"/>
            <a:ext cx="3168351" cy="7200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400" b="1">
                <a:solidFill>
                  <a:schemeClr val="tx1"/>
                </a:solidFill>
              </a:rPr>
              <a:t>Решение примеров и задач по данной теме</a:t>
            </a:r>
            <a:endParaRPr lang="ru-RU" sz="2400" b="1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763687" y="5085184"/>
            <a:ext cx="280831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400" b="1">
                <a:solidFill>
                  <a:schemeClr val="tx1"/>
                </a:solidFill>
              </a:rPr>
              <a:t>Подведение итогов работы</a:t>
            </a:r>
            <a:endParaRPr lang="ru-RU" sz="2400" b="1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 bwMode="auto">
          <a:xfrm>
            <a:off x="1763687" y="4128950"/>
            <a:ext cx="3168351" cy="5040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400" b="1">
                <a:solidFill>
                  <a:schemeClr val="tx1"/>
                </a:solidFill>
              </a:rPr>
              <a:t>Проверка себя</a:t>
            </a:r>
            <a:endParaRPr lang="ru-RU" sz="2400" b="1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1763687" y="1988840"/>
            <a:ext cx="280831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400" b="1">
                <a:solidFill>
                  <a:schemeClr val="tx1"/>
                </a:solidFill>
              </a:rPr>
              <a:t>Вспомнить состав чисел 7,8,9</a:t>
            </a:r>
            <a:endParaRPr lang="ru-RU" sz="2400" b="1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 bwMode="auto">
          <a:xfrm>
            <a:off x="4572000" y="1988840"/>
            <a:ext cx="64807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600" b="1">
                <a:solidFill>
                  <a:schemeClr val="tx1"/>
                </a:solidFill>
                <a:latin typeface="Times New Roman"/>
                <a:cs typeface="Times New Roman"/>
              </a:rPr>
              <a:t>V</a:t>
            </a:r>
            <a:endParaRPr lang="ru-RU" sz="3600" b="1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4932040" y="2996952"/>
            <a:ext cx="648072" cy="72007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600" b="1">
                <a:solidFill>
                  <a:schemeClr val="tx1"/>
                </a:solidFill>
                <a:latin typeface="Times New Roman"/>
                <a:cs typeface="Times New Roman"/>
              </a:rPr>
              <a:t>V</a:t>
            </a:r>
            <a:endParaRPr lang="ru-RU" sz="3600" b="1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4572000" y="5085184"/>
            <a:ext cx="64807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4943111" y="4128950"/>
            <a:ext cx="648072" cy="5040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6660232" y="4446792"/>
            <a:ext cx="2483767" cy="24629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 advClick="1">
        <p:pull dir="l"/>
      </p:transition>
    </mc:Choice>
    <mc:Fallback>
      <p:transition spd="med" advClick="1">
        <p:pull dir="l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/>
          <p:nvPr/>
        </p:nvSpPr>
        <p:spPr bwMode="auto">
          <a:xfrm>
            <a:off x="1403648" y="719033"/>
            <a:ext cx="6501408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>
              <a:spcBef>
                <a:spcPts val="0"/>
              </a:spcBef>
              <a:buNone/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endParaRPr lang="ru-RU" sz="3200" b="1" i="1">
              <a:latin typeface="Times New Roman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 bwMode="auto">
          <a:xfrm>
            <a:off x="3218956" y="1655137"/>
            <a:ext cx="2870791" cy="438156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rcRect l="21731" t="0" r="59905" b="67768"/>
          <a:stretch/>
        </p:blipFill>
        <p:spPr bwMode="auto">
          <a:xfrm>
            <a:off x="3237363" y="1684956"/>
            <a:ext cx="1068823" cy="140696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rcRect l="21162" t="60173" r="31732" b="2790"/>
          <a:stretch/>
        </p:blipFill>
        <p:spPr bwMode="auto">
          <a:xfrm>
            <a:off x="3234793" y="4343865"/>
            <a:ext cx="2854954" cy="169283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6660232" y="4446792"/>
            <a:ext cx="2483767" cy="24629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 advClick="1">
        <p:pull dir="l"/>
      </p:transition>
    </mc:Choice>
    <mc:Fallback>
      <p:transition spd="med" advClick="1">
        <p:pull dir="l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4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 bwMode="auto">
          <a:xfrm>
            <a:off x="539552" y="548680"/>
            <a:ext cx="8229600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3200" b="1" i="1">
                <a:latin typeface="Times New Roman"/>
                <a:cs typeface="Times New Roman"/>
              </a:rPr>
              <a:t>Первичное закрепление</a:t>
            </a:r>
            <a:endParaRPr lang="ru-RU" sz="3200" b="1" i="1">
              <a:latin typeface="Times New Roman"/>
              <a:cs typeface="Times New Roman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25466" t="24807" r="25000" b="15604"/>
          <a:stretch/>
        </p:blipFill>
        <p:spPr bwMode="auto">
          <a:xfrm>
            <a:off x="1691680" y="1484784"/>
            <a:ext cx="6039293" cy="4086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6660232" y="4446792"/>
            <a:ext cx="2483767" cy="24629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800" advClick="1">
        <p:fade thruBlk="0"/>
      </p:transition>
    </mc:Choice>
    <mc:Fallback>
      <p:transition spd="med" advClick="1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475656" y="692696"/>
            <a:ext cx="6501408" cy="936104"/>
          </a:xfrm>
        </p:spPr>
        <p:txBody>
          <a:bodyPr>
            <a:noAutofit/>
          </a:bodyPr>
          <a:lstStyle/>
          <a:p>
            <a:pPr>
              <a:defRPr/>
            </a:pPr>
            <a:endParaRPr lang="ru-RU" sz="3200" b="1" i="1">
              <a:latin typeface="Times New Roman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1763687" y="2996952"/>
            <a:ext cx="3168351" cy="7200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400" b="1">
                <a:solidFill>
                  <a:schemeClr val="tx1"/>
                </a:solidFill>
              </a:rPr>
              <a:t>Решение примеров и задач по данной теме</a:t>
            </a:r>
            <a:endParaRPr lang="ru-RU" sz="2400" b="1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763687" y="4869159"/>
            <a:ext cx="280831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400" b="1">
                <a:solidFill>
                  <a:schemeClr val="tx1"/>
                </a:solidFill>
              </a:rPr>
              <a:t>Подведение итогов работы</a:t>
            </a:r>
            <a:endParaRPr lang="ru-RU" sz="2400" b="1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 bwMode="auto">
          <a:xfrm>
            <a:off x="1763687" y="4106694"/>
            <a:ext cx="3168351" cy="5040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400" b="1">
                <a:solidFill>
                  <a:schemeClr val="tx1"/>
                </a:solidFill>
              </a:rPr>
              <a:t>Проверка себя</a:t>
            </a:r>
            <a:endParaRPr lang="ru-RU" sz="2400" b="1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1763687" y="1988840"/>
            <a:ext cx="280831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400" b="1">
                <a:solidFill>
                  <a:schemeClr val="tx1"/>
                </a:solidFill>
              </a:rPr>
              <a:t>Вспомнить состав чисел 7,8,9</a:t>
            </a:r>
            <a:endParaRPr lang="ru-RU" sz="2400" b="1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 bwMode="auto">
          <a:xfrm>
            <a:off x="4572000" y="1988840"/>
            <a:ext cx="64807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600" b="1">
                <a:solidFill>
                  <a:schemeClr val="tx1"/>
                </a:solidFill>
                <a:latin typeface="Times New Roman"/>
                <a:cs typeface="Times New Roman"/>
              </a:rPr>
              <a:t>V</a:t>
            </a:r>
            <a:endParaRPr lang="ru-RU" sz="3600" b="1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4932040" y="3011948"/>
            <a:ext cx="648072" cy="72007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600" b="1">
                <a:solidFill>
                  <a:schemeClr val="tx1"/>
                </a:solidFill>
                <a:latin typeface="Times New Roman"/>
                <a:cs typeface="Times New Roman"/>
              </a:rPr>
              <a:t>V</a:t>
            </a:r>
            <a:endParaRPr lang="ru-RU" sz="3600" b="1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3" name="Прямоугольник 12"/>
          <p:cNvSpPr/>
          <p:nvPr/>
        </p:nvSpPr>
        <p:spPr bwMode="auto">
          <a:xfrm>
            <a:off x="4572000" y="4869159"/>
            <a:ext cx="64807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 sz="3600" b="1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4932040" y="4106694"/>
            <a:ext cx="648072" cy="5040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600" b="1">
                <a:solidFill>
                  <a:schemeClr val="tx1"/>
                </a:solidFill>
                <a:latin typeface="Times New Roman"/>
                <a:cs typeface="Times New Roman"/>
              </a:rPr>
              <a:t>V</a:t>
            </a:r>
            <a:endParaRPr lang="ru-RU" sz="3600" b="1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6660232" y="4446792"/>
            <a:ext cx="2483767" cy="24629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 advClick="1">
        <p:pull dir="l"/>
      </p:transition>
    </mc:Choice>
    <mc:Fallback>
      <p:transition spd="med" advClick="1">
        <p:pull dir="l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/>
          <p:nvPr/>
        </p:nvSpPr>
        <p:spPr bwMode="auto">
          <a:xfrm>
            <a:off x="1403648" y="719033"/>
            <a:ext cx="6501408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>
              <a:spcBef>
                <a:spcPts val="0"/>
              </a:spcBef>
              <a:buNone/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endParaRPr lang="ru-RU" sz="3200" b="1" i="1">
              <a:latin typeface="Times New Roman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 bwMode="auto">
          <a:xfrm>
            <a:off x="3218956" y="1655137"/>
            <a:ext cx="2870791" cy="438156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rcRect l="21731" t="0" r="59905" b="67768"/>
          <a:stretch/>
        </p:blipFill>
        <p:spPr bwMode="auto">
          <a:xfrm>
            <a:off x="3237363" y="1684956"/>
            <a:ext cx="1068823" cy="140696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rcRect l="21162" t="60173" r="31732" b="2790"/>
          <a:stretch/>
        </p:blipFill>
        <p:spPr bwMode="auto">
          <a:xfrm>
            <a:off x="3234793" y="4343865"/>
            <a:ext cx="2854954" cy="169283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rcRect l="23721" t="32319" r="31542" b="40353"/>
          <a:stretch/>
        </p:blipFill>
        <p:spPr bwMode="auto">
          <a:xfrm>
            <a:off x="3402418" y="3133882"/>
            <a:ext cx="2687330" cy="123122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6660232" y="4446792"/>
            <a:ext cx="2483767" cy="24629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 advClick="1">
        <p:pull dir="l"/>
      </p:transition>
    </mc:Choice>
    <mc:Fallback>
      <p:transition spd="med" advClick="1">
        <p:pull dir="l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611560" y="476672"/>
            <a:ext cx="8229600" cy="72008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3200" b="1" i="1">
                <a:latin typeface="Times New Roman"/>
                <a:cs typeface="Times New Roman"/>
              </a:rPr>
              <a:t>Подведение итогов</a:t>
            </a:r>
            <a:endParaRPr lang="ru-RU" sz="3200" i="1">
              <a:latin typeface="Times New Roman"/>
              <a:cs typeface="Times New Roman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rcRect l="2820" t="0" r="4813" b="68302"/>
          <a:stretch/>
        </p:blipFill>
        <p:spPr bwMode="auto">
          <a:xfrm>
            <a:off x="2915816" y="4756673"/>
            <a:ext cx="3143858" cy="133662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rcRect l="0" t="0" r="25893" b="71318"/>
          <a:stretch/>
        </p:blipFill>
        <p:spPr bwMode="auto">
          <a:xfrm>
            <a:off x="3059831" y="3993957"/>
            <a:ext cx="2808312" cy="121567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rcRect l="0" t="0" r="25549" b="72673"/>
          <a:stretch/>
        </p:blipFill>
        <p:spPr bwMode="auto">
          <a:xfrm>
            <a:off x="3259204" y="2924944"/>
            <a:ext cx="2519297" cy="133214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rcRect l="0" t="0" r="47589" b="52947"/>
          <a:stretch/>
        </p:blipFill>
        <p:spPr bwMode="auto">
          <a:xfrm>
            <a:off x="3419872" y="1052736"/>
            <a:ext cx="2160239" cy="2273554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 bwMode="auto">
          <a:xfrm>
            <a:off x="3760831" y="2636912"/>
            <a:ext cx="1516041" cy="432048"/>
          </a:xfrm>
          <a:prstGeom prst="rect">
            <a:avLst/>
          </a:prstGeom>
          <a:solidFill>
            <a:srgbClr val="F5A1E9"/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400" b="1">
                <a:latin typeface="Times New Roman"/>
                <a:cs typeface="Times New Roman"/>
              </a:rPr>
              <a:t>8</a:t>
            </a:r>
            <a:r>
              <a:rPr lang="ru-RU" sz="2400" b="1">
                <a:latin typeface="Times New Roman"/>
                <a:cs typeface="Times New Roman"/>
              </a:rPr>
              <a:t> + 7</a:t>
            </a:r>
            <a:endParaRPr lang="ru-RU" sz="2400" b="1">
              <a:latin typeface="Times New Roman"/>
              <a:cs typeface="Times New Roman"/>
            </a:endParaRPr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3762715" y="2009492"/>
            <a:ext cx="1474551" cy="360040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400" b="1">
                <a:latin typeface="Times New Roman"/>
                <a:cs typeface="Times New Roman"/>
              </a:rPr>
              <a:t>9 + 8</a:t>
            </a:r>
            <a:endParaRPr lang="ru-RU" sz="2400" b="1">
              <a:latin typeface="Times New Roman"/>
              <a:cs typeface="Times New Roman"/>
            </a:endParaRPr>
          </a:p>
        </p:txBody>
      </p:sp>
      <p:sp>
        <p:nvSpPr>
          <p:cNvPr id="20" name="Прямоугольник 19"/>
          <p:cNvSpPr/>
          <p:nvPr/>
        </p:nvSpPr>
        <p:spPr bwMode="auto">
          <a:xfrm>
            <a:off x="4015286" y="1412776"/>
            <a:ext cx="1007134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400" b="1">
                <a:latin typeface="Times New Roman"/>
                <a:cs typeface="Times New Roman"/>
              </a:rPr>
              <a:t>9 + 9</a:t>
            </a:r>
            <a:endParaRPr lang="ru-RU" sz="2400" b="1">
              <a:latin typeface="Times New Roman"/>
              <a:cs typeface="Times New Roman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6660232" y="4446792"/>
            <a:ext cx="2483767" cy="24629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 advClick="1">
        <p:fade thruBlk="0"/>
      </p:transition>
    </mc:Choice>
    <mc:Fallback>
      <p:transition spd="med" advClick="1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rcRect l="23333" t="16872" r="33610" b="12778"/>
          <a:stretch/>
        </p:blipFill>
        <p:spPr bwMode="auto">
          <a:xfrm rot="5400000">
            <a:off x="2639504" y="1095636"/>
            <a:ext cx="3937000" cy="482453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6660232" y="4446792"/>
            <a:ext cx="2483767" cy="24629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 bwMode="auto">
          <a:xfrm>
            <a:off x="611560" y="620688"/>
            <a:ext cx="8229600" cy="72008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3200" b="1" i="1">
                <a:latin typeface="Times New Roman"/>
                <a:cs typeface="Times New Roman"/>
              </a:rPr>
              <a:t>Подведение итогов</a:t>
            </a:r>
            <a:endParaRPr lang="ru-RU" sz="3200" i="1"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 advClick="1">
        <p:fade thruBlk="0"/>
      </p:transition>
    </mc:Choice>
    <mc:Fallback>
      <p:transition spd="med" advClick="1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2627784" y="1537098"/>
            <a:ext cx="4824536" cy="828000"/>
          </a:xfrm>
        </p:spPr>
        <p:txBody>
          <a:bodyPr>
            <a:normAutofit fontScale="77500" lnSpcReduction="20000"/>
          </a:bodyPr>
          <a:lstStyle/>
          <a:p>
            <a:pPr>
              <a:defRPr/>
            </a:pPr>
            <a:r>
              <a:rPr lang="ru-RU">
                <a:solidFill>
                  <a:sysClr val="windowText" lastClr="000000"/>
                </a:solidFill>
                <a:latin typeface="Times New Roman"/>
                <a:cs typeface="Times New Roman"/>
              </a:rPr>
              <a:t>Справился со всеми заданиями, все было понятно</a:t>
            </a:r>
            <a:endParaRPr/>
          </a:p>
          <a:p>
            <a:pPr>
              <a:defRPr/>
            </a:pPr>
            <a:endParaRPr lang="ru-RU">
              <a:solidFill>
                <a:sysClr val="windowText" lastClr="000000"/>
              </a:solidFill>
            </a:endParaRPr>
          </a:p>
          <a:p>
            <a:pPr>
              <a:defRPr/>
            </a:pPr>
            <a:endParaRPr lang="ru-RU">
              <a:solidFill>
                <a:sysClr val="windowText" lastClr="000000"/>
              </a:solidFill>
            </a:endParaRPr>
          </a:p>
        </p:txBody>
      </p:sp>
      <p:sp>
        <p:nvSpPr>
          <p:cNvPr id="4" name="AutoShape 4" descr="https://i.pinimg.com/originals/77/c3/79/77c3795c41b67a59b057fd84dd4b6212.png"/>
          <p:cNvSpPr>
            <a:spLocks noChangeArrowheads="1" noChangeAspect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ru-RU"/>
          </a:p>
        </p:txBody>
      </p:sp>
      <p:sp>
        <p:nvSpPr>
          <p:cNvPr id="5" name="AutoShape 6" descr="https://i.pinimg.com/originals/77/c3/79/77c3795c41b67a59b057fd84dd4b6212.png"/>
          <p:cNvSpPr>
            <a:spLocks noChangeArrowheads="1" noChangeAspect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ru-RU"/>
          </a:p>
        </p:txBody>
      </p:sp>
      <p:sp>
        <p:nvSpPr>
          <p:cNvPr id="6" name="AutoShape 8" descr="https://e7.pngegg.com/pngimages/995/154/png-clipart-pencil-drawing-graphy-illustration-green-pencil-illustration-pencil-photography.png"/>
          <p:cNvSpPr>
            <a:spLocks noChangeArrowheads="1" noChangeAspect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ru-RU"/>
          </a:p>
        </p:txBody>
      </p:sp>
      <p:sp>
        <p:nvSpPr>
          <p:cNvPr id="7" name="AutoShape 10" descr="https://w7.pngwing.com/pngs/499/481/png-transparent-pencil-cartoon-drawing-cartoon-pencil-cartoon-character-color-pencil-grass.png"/>
          <p:cNvSpPr>
            <a:spLocks noChangeArrowheads="1" noChangeAspect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ru-RU"/>
          </a:p>
        </p:txBody>
      </p:sp>
      <p:sp>
        <p:nvSpPr>
          <p:cNvPr id="9" name="AutoShape 12" descr="https://i.ytimg.com/vi/IY7TfU8paNQ/maxresdefault.jpg"/>
          <p:cNvSpPr>
            <a:spLocks noChangeArrowheads="1" noChangeAspect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ru-RU"/>
          </a:p>
        </p:txBody>
      </p:sp>
      <p:sp>
        <p:nvSpPr>
          <p:cNvPr id="10" name="AutoShape 14" descr="https://i.ytimg.com/vi/IY7TfU8paNQ/maxresdefault.jpg"/>
          <p:cNvSpPr>
            <a:spLocks noChangeArrowheads="1" noChangeAspect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ru-RU"/>
          </a:p>
        </p:txBody>
      </p:sp>
      <p:sp>
        <p:nvSpPr>
          <p:cNvPr id="11" name="AutoShape 16" descr="https://i.ytimg.com/vi/IY7TfU8paNQ/maxresdefault.jpg"/>
          <p:cNvSpPr>
            <a:spLocks noChangeArrowheads="1" noChangeAspect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ru-RU"/>
          </a:p>
        </p:txBody>
      </p:sp>
      <p:sp>
        <p:nvSpPr>
          <p:cNvPr id="12" name="AutoShape 18" descr="https://thumbs.dreamstime.com/b/%D0%B7%D0%B5%D0%BB%D0%B5%D0%BD%D1%8B%D0%B9-%D0%BA%D0%B0%D1%80%D0%B0%D0%BD%D0%B4%D0%B0%D1%88-3d-22660202.jpg"/>
          <p:cNvSpPr>
            <a:spLocks noChangeArrowheads="1" noChangeAspect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ru-RU"/>
          </a:p>
        </p:txBody>
      </p:sp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917575" y="1224051"/>
            <a:ext cx="1410778" cy="1410778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044" name="Picture 20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702116" y="2780928"/>
            <a:ext cx="1841696" cy="1606368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045" name="Picture 21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2483768" y="4437112"/>
            <a:ext cx="1495053" cy="1495053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7" name="Объект 2"/>
          <p:cNvSpPr txBox="1"/>
          <p:nvPr/>
        </p:nvSpPr>
        <p:spPr bwMode="auto">
          <a:xfrm>
            <a:off x="2481786" y="2852936"/>
            <a:ext cx="5546597" cy="11992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>
              <a:spcBef>
                <a:spcPts val="0"/>
              </a:spcBef>
              <a:buFont typeface="Arial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>
              <a:spcBef>
                <a:spcPts val="0"/>
              </a:spcBef>
              <a:buFont typeface="Arial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>
              <a:spcBef>
                <a:spcPts val="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>
              <a:spcBef>
                <a:spcPts val="0"/>
              </a:spcBef>
              <a:buFont typeface="Arial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>
              <a:spcBef>
                <a:spcPts val="0"/>
              </a:spcBef>
              <a:buFont typeface="Arial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spcBef>
                <a:spcPts val="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spcBef>
                <a:spcPts val="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spcBef>
                <a:spcPts val="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spcBef>
                <a:spcPts val="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2500">
                <a:solidFill>
                  <a:sysClr val="windowText" lastClr="000000"/>
                </a:solidFill>
                <a:latin typeface="Times New Roman"/>
                <a:cs typeface="Times New Roman"/>
              </a:rPr>
              <a:t>Были трудности при выполнении некоторых заданий, нужно повторить материал</a:t>
            </a:r>
            <a:endParaRPr/>
          </a:p>
          <a:p>
            <a:pPr>
              <a:defRPr/>
            </a:pPr>
            <a:endParaRPr lang="ru-RU" sz="2500">
              <a:solidFill>
                <a:sysClr val="windowText" lastClr="000000"/>
              </a:solidFill>
              <a:latin typeface="Times New Roman"/>
              <a:cs typeface="Times New Roman"/>
            </a:endParaRPr>
          </a:p>
        </p:txBody>
      </p:sp>
      <p:sp>
        <p:nvSpPr>
          <p:cNvPr id="18" name="Объект 2"/>
          <p:cNvSpPr txBox="1"/>
          <p:nvPr/>
        </p:nvSpPr>
        <p:spPr bwMode="auto">
          <a:xfrm>
            <a:off x="4093535" y="4293096"/>
            <a:ext cx="2926737" cy="18722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>
              <a:spcBef>
                <a:spcPts val="0"/>
              </a:spcBef>
              <a:buFont typeface="Arial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>
              <a:spcBef>
                <a:spcPts val="0"/>
              </a:spcBef>
              <a:buFont typeface="Arial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>
              <a:spcBef>
                <a:spcPts val="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>
              <a:spcBef>
                <a:spcPts val="0"/>
              </a:spcBef>
              <a:buFont typeface="Arial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>
              <a:spcBef>
                <a:spcPts val="0"/>
              </a:spcBef>
              <a:buFont typeface="Arial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spcBef>
                <a:spcPts val="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spcBef>
                <a:spcPts val="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spcBef>
                <a:spcPts val="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spcBef>
                <a:spcPts val="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2500">
                <a:solidFill>
                  <a:sysClr val="windowText" lastClr="000000"/>
                </a:solidFill>
                <a:latin typeface="Times New Roman"/>
                <a:cs typeface="Times New Roman"/>
              </a:rPr>
              <a:t>Тема вызвала затруднения, часто ошибался</a:t>
            </a:r>
            <a:endParaRPr lang="ru-RU" sz="2500">
              <a:solidFill>
                <a:sysClr val="windowText" lastClr="000000"/>
              </a:solidFill>
              <a:latin typeface="Times New Roman"/>
              <a:cs typeface="Times New Roman"/>
            </a:endParaRPr>
          </a:p>
          <a:p>
            <a:pPr>
              <a:defRPr/>
            </a:pPr>
            <a:endParaRPr lang="ru-RU">
              <a:solidFill>
                <a:sysClr val="windowText" lastClr="000000"/>
              </a:solidFill>
            </a:endParaRPr>
          </a:p>
          <a:p>
            <a:pPr>
              <a:defRPr/>
            </a:pPr>
            <a:endParaRPr lang="ru-RU">
              <a:solidFill>
                <a:sysClr val="windowText" lastClr="000000"/>
              </a:solidFill>
            </a:endParaRPr>
          </a:p>
        </p:txBody>
      </p:sp>
      <p:sp>
        <p:nvSpPr>
          <p:cNvPr id="2" name="AutoShape 2" descr="https://ja-uchenik.ru/uploads/posts/2017-06/1498064351_6.jpg"/>
          <p:cNvSpPr>
            <a:spLocks noChangeArrowheads="1" noChangeAspect="1"/>
          </p:cNvSpPr>
          <p:nvPr/>
        </p:nvSpPr>
        <p:spPr bwMode="auto">
          <a:xfrm>
            <a:off x="1374775" y="1074737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ru-RU"/>
          </a:p>
        </p:txBody>
      </p:sp>
      <p:sp>
        <p:nvSpPr>
          <p:cNvPr id="8" name="AutoShape 4" descr="https://ja-uchenik.ru/uploads/posts/2017-06/1498064351_6.jpg"/>
          <p:cNvSpPr>
            <a:spLocks noChangeArrowheads="1" noChangeAspect="1"/>
          </p:cNvSpPr>
          <p:nvPr/>
        </p:nvSpPr>
        <p:spPr bwMode="auto">
          <a:xfrm>
            <a:off x="1527175" y="1227137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ru-RU"/>
          </a:p>
        </p:txBody>
      </p:sp>
      <p:pic>
        <p:nvPicPr>
          <p:cNvPr id="20" name="Рисунок 15"/>
          <p:cNvPicPr>
            <a:picLocks noChangeAspect="1" noChangeArrowheads="1"/>
          </p:cNvPicPr>
          <p:nvPr/>
        </p:nvPicPr>
        <p:blipFill>
          <a:blip r:embed="rId5"/>
          <a:srcRect l="39917" t="23619" r="34531" b="54144"/>
          <a:stretch/>
        </p:blipFill>
        <p:spPr bwMode="auto">
          <a:xfrm>
            <a:off x="6934101" y="150554"/>
            <a:ext cx="1562622" cy="13584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6795703" y="4581128"/>
            <a:ext cx="2348295" cy="23286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800" advClick="1">
        <p:fade thruBlk="0"/>
      </p:transition>
    </mc:Choice>
    <mc:Fallback>
      <p:transition spd="med" advClick="1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 bwMode="auto">
          <a:xfrm>
            <a:off x="1763687" y="2996952"/>
            <a:ext cx="3168351" cy="7200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400" b="1">
                <a:solidFill>
                  <a:schemeClr val="tx1"/>
                </a:solidFill>
              </a:rPr>
              <a:t>Решение примеров и задач по данной теме</a:t>
            </a:r>
            <a:endParaRPr lang="ru-RU" sz="2400" b="1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763687" y="4869159"/>
            <a:ext cx="280831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400" b="1">
                <a:solidFill>
                  <a:schemeClr val="tx1"/>
                </a:solidFill>
              </a:rPr>
              <a:t>Подведение итогов работы</a:t>
            </a:r>
            <a:endParaRPr lang="ru-RU" sz="2400" b="1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 bwMode="auto">
          <a:xfrm>
            <a:off x="1763687" y="4106694"/>
            <a:ext cx="3168351" cy="5040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400" b="1">
                <a:solidFill>
                  <a:schemeClr val="tx1"/>
                </a:solidFill>
              </a:rPr>
              <a:t>Проверка себя</a:t>
            </a:r>
            <a:endParaRPr lang="ru-RU" sz="2400" b="1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1763687" y="1988840"/>
            <a:ext cx="280831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400" b="1">
                <a:solidFill>
                  <a:schemeClr val="tx1"/>
                </a:solidFill>
              </a:rPr>
              <a:t>Вспомнить состав чисел 7,8,9</a:t>
            </a:r>
            <a:endParaRPr lang="ru-RU" sz="2400" b="1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 bwMode="auto">
          <a:xfrm>
            <a:off x="4572000" y="1988840"/>
            <a:ext cx="64807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600" b="1">
                <a:solidFill>
                  <a:schemeClr val="tx1"/>
                </a:solidFill>
                <a:latin typeface="Times New Roman"/>
                <a:cs typeface="Times New Roman"/>
              </a:rPr>
              <a:t>V</a:t>
            </a:r>
            <a:endParaRPr lang="ru-RU" sz="3600" b="1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4932040" y="3011948"/>
            <a:ext cx="648072" cy="72007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600" b="1">
                <a:solidFill>
                  <a:schemeClr val="tx1"/>
                </a:solidFill>
                <a:latin typeface="Times New Roman"/>
                <a:cs typeface="Times New Roman"/>
              </a:rPr>
              <a:t>V</a:t>
            </a:r>
            <a:endParaRPr lang="ru-RU" sz="3600" b="1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4932040" y="4106694"/>
            <a:ext cx="648072" cy="5040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600" b="1">
                <a:solidFill>
                  <a:schemeClr val="tx1"/>
                </a:solidFill>
                <a:latin typeface="Times New Roman"/>
                <a:cs typeface="Times New Roman"/>
              </a:rPr>
              <a:t>V</a:t>
            </a:r>
            <a:endParaRPr lang="ru-RU" sz="3600" b="1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4572000" y="4869159"/>
            <a:ext cx="684076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600" b="1">
                <a:solidFill>
                  <a:schemeClr val="tx1"/>
                </a:solidFill>
                <a:latin typeface="Times New Roman"/>
                <a:cs typeface="Times New Roman"/>
              </a:rPr>
              <a:t>V</a:t>
            </a:r>
            <a:endParaRPr lang="ru-RU" sz="3600" b="1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6660232" y="4446792"/>
            <a:ext cx="2483767" cy="24629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Заголовок 1"/>
          <p:cNvSpPr>
            <a:spLocks noGrp="1"/>
          </p:cNvSpPr>
          <p:nvPr>
            <p:ph type="title"/>
          </p:nvPr>
        </p:nvSpPr>
        <p:spPr bwMode="auto">
          <a:xfrm>
            <a:off x="611560" y="764704"/>
            <a:ext cx="8229600" cy="72008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3200" b="1" i="1">
                <a:latin typeface="Times New Roman"/>
                <a:cs typeface="Times New Roman"/>
              </a:rPr>
              <a:t>Подведение итогов</a:t>
            </a:r>
            <a:endParaRPr lang="ru-RU" sz="3200" i="1"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 advClick="1">
        <p:pull dir="l"/>
      </p:transition>
    </mc:Choice>
    <mc:Fallback>
      <p:transition spd="med" advClick="1">
        <p:pull dir="l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/>
          <p:nvPr/>
        </p:nvSpPr>
        <p:spPr bwMode="auto">
          <a:xfrm>
            <a:off x="1403648" y="719033"/>
            <a:ext cx="6501408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>
              <a:spcBef>
                <a:spcPts val="0"/>
              </a:spcBef>
              <a:buNone/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endParaRPr lang="ru-RU" sz="3200" b="1" i="1">
              <a:latin typeface="Times New Roman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 bwMode="auto">
          <a:xfrm>
            <a:off x="3218956" y="1655137"/>
            <a:ext cx="2870791" cy="438156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rcRect l="21731" t="0" r="59905" b="67768"/>
          <a:stretch/>
        </p:blipFill>
        <p:spPr bwMode="auto">
          <a:xfrm>
            <a:off x="3237363" y="1684956"/>
            <a:ext cx="1068823" cy="140696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rcRect l="21162" t="60173" r="31732" b="2790"/>
          <a:stretch/>
        </p:blipFill>
        <p:spPr bwMode="auto">
          <a:xfrm>
            <a:off x="3234793" y="4343865"/>
            <a:ext cx="2854954" cy="169283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rcRect l="23721" t="32319" r="31542" b="40353"/>
          <a:stretch/>
        </p:blipFill>
        <p:spPr bwMode="auto">
          <a:xfrm>
            <a:off x="3402418" y="3133882"/>
            <a:ext cx="2687330" cy="123122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rcRect l="23721" t="0" r="28488" b="0"/>
          <a:stretch/>
        </p:blipFill>
        <p:spPr bwMode="auto">
          <a:xfrm>
            <a:off x="3234793" y="1655137"/>
            <a:ext cx="2870791" cy="450525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6660232" y="4446792"/>
            <a:ext cx="2483767" cy="24629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 advClick="1">
        <p:pull dir="l"/>
      </p:transition>
    </mc:Choice>
    <mc:Fallback>
      <p:transition spd="med" advClick="1">
        <p:pull dir="l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" name="Объект 2"/>
          <p:cNvPicPr>
            <a:picLocks noChangeAspect="1" noGrp="1"/>
          </p:cNvPicPr>
          <p:nvPr>
            <p:ph idx="1"/>
          </p:nvPr>
        </p:nvPicPr>
        <p:blipFill>
          <a:blip r:embed="rId2"/>
          <a:stretch/>
        </p:blipFill>
        <p:spPr bwMode="auto">
          <a:xfrm>
            <a:off x="1547664" y="980728"/>
            <a:ext cx="6034617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6795703" y="4581128"/>
            <a:ext cx="2348295" cy="23286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rcRect l="25982" t="0" r="30138" b="2778"/>
          <a:stretch/>
        </p:blipFill>
        <p:spPr bwMode="auto">
          <a:xfrm>
            <a:off x="0" y="3500296"/>
            <a:ext cx="2051720" cy="3409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 sz="3200" b="1" i="1">
                <a:latin typeface="Times New Roman"/>
                <a:cs typeface="Times New Roman"/>
              </a:rPr>
              <a:t>«Облако</a:t>
            </a:r>
            <a:r>
              <a:rPr lang="ru-RU"/>
              <a:t> </a:t>
            </a:r>
            <a:r>
              <a:rPr lang="ru-RU" sz="3200" b="1" i="1">
                <a:latin typeface="Times New Roman"/>
                <a:cs typeface="Times New Roman"/>
              </a:rPr>
              <a:t>слов»</a:t>
            </a:r>
            <a:endParaRPr lang="ru-RU" sz="3200" b="1" i="1">
              <a:latin typeface="Times New Roman"/>
              <a:cs typeface="Times New Roman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1331640" y="1196752"/>
            <a:ext cx="7211144" cy="748680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US" u="sng">
                <a:hlinkClick r:id="rId2" tooltip="https://wordart.com/edit/7697t7yipmjr"/>
              </a:rPr>
              <a:t>https://</a:t>
            </a:r>
            <a:r>
              <a:rPr lang="en-US" u="sng">
                <a:hlinkClick r:id="rId2" tooltip="https://wordart.com/edit/7697t7yipmjr"/>
              </a:rPr>
              <a:t>wordart.com/edit/7697t7yipmjr</a:t>
            </a:r>
            <a:endParaRPr lang="ru-RU"/>
          </a:p>
          <a:p>
            <a:pPr>
              <a:defRPr/>
            </a:pPr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2699790" y="1844824"/>
            <a:ext cx="4047083" cy="43070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blipFill>
          <a:blip r:embed="rId2">
            <a:lum/>
          </a:blip>
          <a:srcRect l="5357" t="0" r="5357" b="0"/>
          <a:stretch/>
        </a:blip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 bwMode="auto">
          <a:xfrm>
            <a:off x="611560" y="2060848"/>
            <a:ext cx="5472608" cy="1512168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5400" b="1" i="1">
                <a:latin typeface="Times New Roman"/>
                <a:cs typeface="Times New Roman"/>
              </a:rPr>
              <a:t>Спасибо </a:t>
            </a:r>
            <a:br>
              <a:rPr lang="ru-RU" sz="5400" b="1" i="1">
                <a:latin typeface="Times New Roman"/>
                <a:cs typeface="Times New Roman"/>
              </a:rPr>
            </a:br>
            <a:r>
              <a:rPr lang="ru-RU" sz="5400" b="1" i="1">
                <a:latin typeface="Times New Roman"/>
                <a:cs typeface="Times New Roman"/>
              </a:rPr>
              <a:t>за внимание!</a:t>
            </a:r>
            <a:endParaRPr lang="ru-RU" sz="5400" b="1" i="1"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</a:majorFont>
      <a:minorFont>
        <a:latin typeface="Calibri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Р7-Офис/2025.2.1.801</Application>
  <DocSecurity>0</DocSecurity>
  <PresentationFormat>Экран (4:3)</PresentationFormat>
  <Paragraphs>0</Paragraphs>
  <Slides>29</Slides>
  <Notes>29</Notes>
  <HiddenSlides>0</HiddenSlides>
  <MMClips>2</MMClips>
  <ScaleCrop>0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Theme 1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</vt:vector>
  </TitlesOfParts>
  <Manager/>
  <Company/>
  <LinksUpToDate>0</LinksUpToDate>
  <SharedDoc>0</SharedDoc>
  <HyperlinkBase/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Комп</dc:creator>
  <cp:keywords/>
  <dc:description/>
  <dc:identifier/>
  <dc:language/>
  <cp:lastModifiedBy>admin</cp:lastModifiedBy>
  <cp:revision>63</cp:revision>
  <dcterms:created xsi:type="dcterms:W3CDTF">2023-03-13T19:32:47Z</dcterms:created>
  <dcterms:modified xsi:type="dcterms:W3CDTF">2025-04-29T19:57:30Z</dcterms:modified>
  <cp:category/>
  <cp:contentStatus/>
  <cp:version/>
</cp:coreProperties>
</file>