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handoutMasterIdLst>
    <p:handoutMasterId r:id="rId17"/>
  </p:handoutMasterIdLst>
  <p:sldIdLst>
    <p:sldId id="256" r:id="rId3"/>
    <p:sldId id="257" r:id="rId4"/>
    <p:sldId id="258" r:id="rId5"/>
    <p:sldId id="261" r:id="rId6"/>
    <p:sldId id="259" r:id="rId7"/>
    <p:sldId id="260" r:id="rId8"/>
    <p:sldId id="262" r:id="rId9"/>
    <p:sldId id="263" r:id="rId10"/>
    <p:sldId id="267" r:id="rId11"/>
    <p:sldId id="268" r:id="rId12"/>
    <p:sldId id="266" r:id="rId14"/>
    <p:sldId id="269" r:id="rId15"/>
    <p:sldId id="270" r:id="rId16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7" d="100"/>
          <a:sy n="117" d="100"/>
        </p:scale>
        <p:origin x="510" y="102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handoutMaster" Target="handoutMasters/handoutMaster1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мещающий образ слайда 1"/>
          <p:cNvSpPr/>
          <p:nvPr>
            <p:ph type="sldImg" idx="2"/>
          </p:nvPr>
        </p:nvSpPr>
        <p:spPr/>
      </p:sp>
      <p:sp>
        <p:nvSpPr>
          <p:cNvPr id="3" name="Замещающий текст 2"/>
          <p:cNvSpPr/>
          <p:nvPr>
            <p:ph type="body" idx="3"/>
          </p:nvPr>
        </p:nvSpPr>
        <p:spPr/>
        <p:txBody>
          <a:bodyPr/>
          <a:p>
            <a:endParaRPr lang="ru-RU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PhAnim="0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关系图"/>
          <p:cNvPicPr>
            <a:picLocks noChangeAspect="1"/>
          </p:cNvPicPr>
          <p:nvPr/>
        </p:nvPicPr>
        <p:blipFill>
          <a:blip r:embed="rId2"/>
          <a:srcRect r="2528" b="10909"/>
          <a:stretch>
            <a:fillRect/>
          </a:stretch>
        </p:blipFill>
        <p:spPr>
          <a:xfrm>
            <a:off x="239184" y="692150"/>
            <a:ext cx="11885083" cy="61102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2117" y="549275"/>
            <a:ext cx="12192000" cy="1511300"/>
          </a:xfrm>
          <a:prstGeom prst="rect">
            <a:avLst/>
          </a:prstGeom>
          <a:gradFill rotWithShape="0">
            <a:gsLst>
              <a:gs pos="0">
                <a:schemeClr val="bg2">
                  <a:gamma/>
                  <a:tint val="0"/>
                  <a:invGamma/>
                </a:schemeClr>
              </a:gs>
              <a:gs pos="100000">
                <a:schemeClr val="bg2">
                  <a:alpha val="53999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2051" name="Rectangle 3"/>
          <p:cNvSpPr>
            <a:spLocks noChangeArrowheads="1"/>
          </p:cNvSpPr>
          <p:nvPr>
            <p:ph type="subTitle" idx="1"/>
          </p:nvPr>
        </p:nvSpPr>
        <p:spPr>
          <a:xfrm>
            <a:off x="2544233" y="2492375"/>
            <a:ext cx="7393517" cy="1222375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en-US" altLang="zh-CN" noProof="0" smtClean="0"/>
          </a:p>
        </p:txBody>
      </p:sp>
      <p:sp>
        <p:nvSpPr>
          <p:cNvPr id="2056" name="Rectangle 8"/>
          <p:cNvSpPr>
            <a:spLocks noChangeArrowheads="1"/>
          </p:cNvSpPr>
          <p:nvPr>
            <p:ph type="ctrTitle"/>
          </p:nvPr>
        </p:nvSpPr>
        <p:spPr>
          <a:xfrm>
            <a:off x="1007533" y="620713"/>
            <a:ext cx="10363200" cy="1470025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en-US" altLang="zh-CN" noProof="0" smtClean="0"/>
          </a:p>
        </p:txBody>
      </p:sp>
      <p:sp>
        <p:nvSpPr>
          <p:cNvPr id="11" name="Rectangle 4"/>
          <p:cNvSpPr>
            <a:spLocks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12" name="Rectangle 5"/>
          <p:cNvSpPr>
            <a:spLocks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3" name="Rectangle 6"/>
          <p:cNvSpPr>
            <a:spLocks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3831447-C893-4FB7-A405-85B25DF4EE90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EFD9D74-47D9-4702-A33C-335B63B48DBF}" type="datetimeFigureOut">
              <a:rPr lang="en-US" smtClean="0"/>
            </a:fld>
            <a:endParaRPr lang="en-US" dirty="0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 dirty="0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FABC47A4-756D-490B-A52F-7D9E2C9FC05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3831447-C893-4FB7-A405-85B25DF4EE90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117" y="333375"/>
            <a:ext cx="12192000" cy="1009650"/>
          </a:xfrm>
          <a:prstGeom prst="rect">
            <a:avLst/>
          </a:prstGeom>
          <a:gradFill rotWithShape="0">
            <a:gsLst>
              <a:gs pos="0">
                <a:schemeClr val="bg2">
                  <a:gamma/>
                  <a:tint val="0"/>
                  <a:invGamma/>
                </a:schemeClr>
              </a:gs>
              <a:gs pos="100000">
                <a:schemeClr val="bg2">
                  <a:alpha val="53999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pic>
        <p:nvPicPr>
          <p:cNvPr id="1027" name="Picture 3" descr="关系图"/>
          <p:cNvPicPr>
            <a:picLocks noChangeAspect="1"/>
          </p:cNvPicPr>
          <p:nvPr/>
        </p:nvPicPr>
        <p:blipFill>
          <a:blip r:embed="rId12"/>
          <a:srcRect t="1094" r="8122" b="13318"/>
          <a:stretch>
            <a:fillRect/>
          </a:stretch>
        </p:blipFill>
        <p:spPr>
          <a:xfrm>
            <a:off x="7730067" y="4438650"/>
            <a:ext cx="4453467" cy="2333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8" name="Rectangle 4"/>
          <p:cNvSpPr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29" name="Rectangle 5"/>
          <p:cNvSpPr/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30" name="Rectangle 6"/>
          <p:cNvSpPr>
            <a:spLocks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760FBDFE-C587-4B4C-A407-44438C67B59E}" type="datetimeFigureOut">
              <a:rPr lang="en-US" smtClean="0"/>
            </a:fld>
            <a:endParaRPr lang="en-US" dirty="0"/>
          </a:p>
        </p:txBody>
      </p:sp>
      <p:sp>
        <p:nvSpPr>
          <p:cNvPr id="1031" name="Rectangle 7"/>
          <p:cNvSpPr>
            <a:spLocks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 bldLvl="0" animBg="1"/>
      <p:bldP spid="1028" grpId="0" bldLvl="0"/>
    </p:bldLst>
  </p:timing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71363" y="1276668"/>
            <a:ext cx="10363200" cy="1470025"/>
          </a:xfrm>
        </p:spPr>
        <p:txBody>
          <a:bodyPr/>
          <a:p>
            <a:r>
              <a:rPr lang="ru-RU" altLang="ru-RU" sz="8000" b="1"/>
              <a:t>Организация по сбору вторичного сырья</a:t>
            </a:r>
            <a:endParaRPr lang="ru-RU" altLang="ru-RU" sz="8000" b="1"/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407035" y="4119245"/>
            <a:ext cx="4504690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/>
              <a:t>Выполнили:</a:t>
            </a:r>
            <a:endParaRPr lang="ru-RU" altLang="en-US"/>
          </a:p>
          <a:p>
            <a:r>
              <a:rPr lang="ru-RU" altLang="en-US"/>
              <a:t>Учитель биологии: Мытник Валерия Александровна</a:t>
            </a:r>
            <a:endParaRPr lang="ru-RU" altLang="en-US"/>
          </a:p>
          <a:p>
            <a:r>
              <a:rPr lang="ru-RU" altLang="en-US"/>
              <a:t>Учитель экологии: Шабалдина Анна Викторовна</a:t>
            </a:r>
            <a:endParaRPr lang="ru-RU" altLang="en-US"/>
          </a:p>
          <a:p>
            <a:r>
              <a:rPr lang="ru-RU" altLang="en-US"/>
              <a:t>Учитель химии: Пальчевская Елена Владимировна</a:t>
            </a:r>
            <a:endParaRPr lang="ru-RU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99135" y="318135"/>
            <a:ext cx="10972800" cy="4525963"/>
          </a:xfrm>
        </p:spPr>
        <p:txBody>
          <a:bodyPr/>
          <a:p>
            <a:pPr marL="0" indent="0">
              <a:buNone/>
            </a:pPr>
            <a:r>
              <a:rPr lang="ru-RU" altLang="en-US" sz="1800"/>
              <a:t>В современном мире сырьевые ресурсы – это основа существования человеческого общества. Сырье является исходным материалом для различных технологических процессов. Но увеличение численности населения планеты Земля требует все больше сырья и ресурсов, которые могут быть исчерпаемыми, то есть по тем или иным причинам могут исчезнуть в ближайшем или отдаленном будущем. Это такие ресурсы как горючее, руды металлов, строительные материалы, ресурсы недр и биологические ресурсы. </a:t>
            </a:r>
            <a:endParaRPr lang="ru-RU" altLang="en-US" sz="1800"/>
          </a:p>
          <a:p>
            <a:pPr marL="0" indent="0">
              <a:buNone/>
            </a:pPr>
            <a:r>
              <a:rPr lang="ru-RU" altLang="en-US" sz="1800" u="sng"/>
              <a:t>Актуальность проекта</a:t>
            </a:r>
            <a:r>
              <a:rPr lang="ru-RU" altLang="en-US" sz="1800"/>
              <a:t> заключается в проблеме исчерпаемости природных ресурсов, которая постоянно растет и обусловлена как их непосредственной добычей, так и неэффективным использованием.</a:t>
            </a:r>
            <a:endParaRPr lang="ru-RU" altLang="en-US" sz="1800"/>
          </a:p>
          <a:p>
            <a:pPr marL="0" indent="0">
              <a:buNone/>
            </a:pPr>
            <a:r>
              <a:rPr lang="ru-RU" altLang="en-US" sz="1800"/>
              <a:t>В повседневной жизни человек пользуется полимерными пакетами, одноразовой пластиковой посудой, покупает воду в полимерных бутылках, и когда эти предметы перестают быть нужными человеку их просто выбрасывают.</a:t>
            </a:r>
            <a:endParaRPr lang="ru-RU" altLang="en-US" sz="1800"/>
          </a:p>
          <a:p>
            <a:pPr marL="0" indent="0">
              <a:buNone/>
            </a:pPr>
            <a:r>
              <a:rPr lang="ru-RU" altLang="en-US" sz="1800"/>
              <a:t>Если не утилизировать и не перерабатывать выброшенный мусор, он будет в огромных количествах скапливаться на свалках, которые несут в себе серьезную угрозу экологии и человечеству. Однако, более половины бытовых отходов может быть переработано и использовано повторно, т.е. стать вторичным сырьём.</a:t>
            </a:r>
            <a:endParaRPr lang="ru-RU" altLang="en-US" sz="1800"/>
          </a:p>
          <a:p>
            <a:pPr marL="0" indent="0">
              <a:buNone/>
            </a:pPr>
            <a:r>
              <a:rPr lang="ru-RU" altLang="en-US" sz="1800"/>
              <a:t>Поэтому, переработка вторичного сырья предполагает повторное использование мусора и сегодняшние технологии позволяют перерабатывать бумагу, пластик, стекло, алюминий, железо, ткани и т.д.</a:t>
            </a:r>
            <a:endParaRPr lang="ru-RU" altLang="en-US" sz="1800"/>
          </a:p>
          <a:p>
            <a:pPr marL="0" indent="0">
              <a:buNone/>
            </a:pPr>
            <a:r>
              <a:rPr lang="ru-RU" altLang="en-US" sz="1800"/>
              <a:t>Одним из важных этапов организации процесса переработки мусора является его сортировка. Сортировка предполагает разделение отходов на несколько групп, например таких как макулатура, пластиковые изделия, батарейки и т.д.</a:t>
            </a:r>
            <a:endParaRPr lang="ru-RU" altLang="en-US" sz="1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09600" y="824865"/>
            <a:ext cx="10972800" cy="4525963"/>
          </a:xfrm>
        </p:spPr>
        <p:txBody>
          <a:bodyPr/>
          <a:p>
            <a:pPr marL="0" indent="0">
              <a:buNone/>
            </a:pPr>
            <a:r>
              <a:rPr lang="ru-RU" altLang="en-US" b="1" u="sng"/>
              <a:t>Целью проекта:</a:t>
            </a:r>
            <a:r>
              <a:rPr lang="ru-RU" altLang="en-US"/>
              <a:t> организовать деятельность обучающихся 5-9 классов по сбору вторичного сырья и его сортировки в условиях МАОУ «Школа № 12 г. Благовещенска».</a:t>
            </a:r>
            <a:endParaRPr lang="ru-RU" altLang="en-US"/>
          </a:p>
          <a:p>
            <a:pPr marL="0" indent="0">
              <a:buNone/>
            </a:pPr>
            <a:r>
              <a:rPr lang="ru-RU" altLang="en-US" b="1" u="sng"/>
              <a:t>Задачи:</a:t>
            </a:r>
            <a:endParaRPr lang="ru-RU" altLang="en-US" b="1" u="sng"/>
          </a:p>
          <a:p>
            <a:pPr marL="0" indent="0">
              <a:buNone/>
            </a:pPr>
            <a:r>
              <a:rPr lang="ru-RU" altLang="en-US"/>
              <a:t>1.Провести ознакомительные лекций по значимости разделения вторичного сырья.</a:t>
            </a:r>
            <a:endParaRPr lang="ru-RU" altLang="en-US"/>
          </a:p>
          <a:p>
            <a:pPr marL="0" indent="0">
              <a:buNone/>
            </a:pPr>
            <a:r>
              <a:rPr lang="ru-RU" altLang="en-US"/>
              <a:t>2.Организовать рабочую группу и разработать плана действий.</a:t>
            </a:r>
            <a:endParaRPr lang="ru-RU" altLang="en-US"/>
          </a:p>
          <a:p>
            <a:pPr marL="0" indent="0">
              <a:buNone/>
            </a:pPr>
            <a:r>
              <a:rPr lang="ru-RU" altLang="en-US"/>
              <a:t>3.Реализовать раздельный сбора вторичного сырья на территории школы и города.</a:t>
            </a:r>
            <a:endParaRPr lang="ru-RU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ru-RU" altLang="en-US" sz="6600" b="1" u="sng"/>
              <a:t>Объектом</a:t>
            </a:r>
            <a:r>
              <a:rPr lang="ru-RU" altLang="en-US" sz="6600"/>
              <a:t> проекта является вторичное сырье, а </a:t>
            </a:r>
            <a:r>
              <a:rPr lang="ru-RU" altLang="en-US" sz="6600" b="1" u="sng"/>
              <a:t>предметом</a:t>
            </a:r>
            <a:r>
              <a:rPr lang="ru-RU" altLang="en-US" sz="6600"/>
              <a:t> - раздельный сбор вторичного сырья.</a:t>
            </a:r>
            <a:endParaRPr lang="ru-RU" altLang="en-US" sz="66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altLang="en-US"/>
              <a:t>План работы:</a:t>
            </a:r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ru-RU" altLang="en-US"/>
              <a:t>Провести лекцию о раздельном сборе</a:t>
            </a:r>
            <a:endParaRPr lang="ru-RU" altLang="en-US"/>
          </a:p>
          <a:p>
            <a:r>
              <a:rPr lang="ru-RU" altLang="en-US"/>
              <a:t>Составить план по раздельному сбору</a:t>
            </a:r>
            <a:endParaRPr lang="ru-RU" altLang="en-US"/>
          </a:p>
          <a:p>
            <a:r>
              <a:rPr lang="ru-RU" altLang="en-US"/>
              <a:t>Реализовать план по раздельному сбору</a:t>
            </a:r>
            <a:endParaRPr lang="ru-RU" altLang="en-US"/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5871845" y="-595630"/>
            <a:ext cx="309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endParaRPr lang="ru-RU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857183"/>
            <a:ext cx="10972800" cy="1143000"/>
          </a:xfrm>
        </p:spPr>
        <p:txBody>
          <a:bodyPr/>
          <a:p>
            <a:r>
              <a:rPr lang="ru-RU" altLang="en-US" sz="5400"/>
              <a:t>Лекцию по раздельному сбору вторичного сырья можно посмотреть, перейдя по ссылке</a:t>
            </a:r>
            <a:br>
              <a:rPr lang="ru-RU" altLang="en-US" sz="5400"/>
            </a:br>
            <a:r>
              <a:rPr lang="en-US" altLang="ru-RU" sz="5400"/>
              <a:t>https</a:t>
            </a:r>
            <a:r>
              <a:rPr lang="ru-RU" altLang="en-US" sz="5400"/>
              <a:t>://</a:t>
            </a:r>
            <a:r>
              <a:rPr lang="en-US" altLang="en-US" sz="5400"/>
              <a:t>vk.com</a:t>
            </a:r>
            <a:r>
              <a:rPr lang="ru-RU" altLang="en-US" sz="5400"/>
              <a:t>/</a:t>
            </a:r>
            <a:r>
              <a:rPr lang="en-US" altLang="en-US" sz="5400"/>
              <a:t>wall510749946_128</a:t>
            </a:r>
            <a:endParaRPr lang="en-US" altLang="en-US" sz="54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033713"/>
            <a:ext cx="10972800" cy="1143000"/>
          </a:xfrm>
        </p:spPr>
        <p:txBody>
          <a:bodyPr/>
          <a:p>
            <a:r>
              <a:rPr lang="ru-RU" altLang="ru-RU" sz="5400"/>
              <a:t>План по раздельному сбору можно посмотреть, перейдя по ссылки</a:t>
            </a:r>
            <a:br>
              <a:rPr lang="ru-RU" altLang="ru-RU" sz="5400"/>
            </a:br>
            <a:r>
              <a:rPr lang="en-US" altLang="ru-RU" sz="5400"/>
              <a:t>https</a:t>
            </a:r>
            <a:r>
              <a:rPr lang="ru-RU" altLang="ru-RU" sz="5400"/>
              <a:t>://</a:t>
            </a:r>
            <a:r>
              <a:rPr lang="en-US" altLang="ru-RU" sz="5400"/>
              <a:t>vk.com</a:t>
            </a:r>
            <a:r>
              <a:rPr lang="ru-RU" altLang="ru-RU" sz="5400"/>
              <a:t>/</a:t>
            </a:r>
            <a:r>
              <a:rPr lang="en-US" altLang="ru-RU" sz="5400"/>
              <a:t>wall510749946_129</a:t>
            </a:r>
            <a:endParaRPr lang="en-US" altLang="ru-RU" sz="54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altLang="ru-RU"/>
              <a:t>Реализация плана по раздельному сбору</a:t>
            </a:r>
            <a:endParaRPr lang="ru-RU" altLang="ru-RU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>
          <a:xfrm>
            <a:off x="609600" y="3224530"/>
            <a:ext cx="5384800" cy="1910080"/>
          </a:xfrm>
        </p:spPr>
        <p:txBody>
          <a:bodyPr/>
          <a:p>
            <a:pPr marL="0" indent="0">
              <a:buNone/>
            </a:pPr>
            <a:r>
              <a:rPr lang="ru-RU" altLang="en-US" sz="4000" b="1"/>
              <a:t>Лабораторная мастерская</a:t>
            </a:r>
            <a:endParaRPr lang="ru-RU" altLang="en-US" sz="4000" b="1"/>
          </a:p>
        </p:txBody>
      </p:sp>
      <p:pic>
        <p:nvPicPr>
          <p:cNvPr id="4" name="Замещающее содержимое 3" descr="IMG-20220408-WA0023 - копия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5194300" y="1316355"/>
            <a:ext cx="5392420" cy="524002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altLang="en-US"/>
              <a:t>Квест, посвященный дню естественно-научных дисциплин</a:t>
            </a:r>
            <a:endParaRPr lang="ru-RU" altLang="en-US"/>
          </a:p>
        </p:txBody>
      </p:sp>
      <p:sp>
        <p:nvSpPr>
          <p:cNvPr id="7" name="Замещающее содержимое 6"/>
          <p:cNvSpPr>
            <a:spLocks noGrp="1"/>
          </p:cNvSpPr>
          <p:nvPr>
            <p:ph sz="half" idx="2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Замещающее содержимое 4" descr="IMG-20220412-WA0085 - копия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2390140" y="1753235"/>
            <a:ext cx="6983730" cy="523811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552825" y="3111183"/>
            <a:ext cx="10972800" cy="1143000"/>
          </a:xfrm>
        </p:spPr>
        <p:txBody>
          <a:bodyPr/>
          <a:p>
            <a:r>
              <a:rPr lang="ru-RU" altLang="en-US"/>
              <a:t>Конференция </a:t>
            </a:r>
            <a:br>
              <a:rPr lang="ru-RU" altLang="en-US"/>
            </a:br>
            <a:r>
              <a:rPr lang="ru-RU" altLang="en-US"/>
              <a:t>«Естественные науки»</a:t>
            </a:r>
            <a:endParaRPr lang="ru-RU" altLang="en-US"/>
          </a:p>
        </p:txBody>
      </p:sp>
      <p:sp>
        <p:nvSpPr>
          <p:cNvPr id="7" name="Замещающее содержимое 6"/>
          <p:cNvSpPr>
            <a:spLocks noGrp="1"/>
          </p:cNvSpPr>
          <p:nvPr>
            <p:ph sz="half" idx="2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Замещающее содержимое 4" descr="IMG-20220421-WA0041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113030" y="921385"/>
            <a:ext cx="5396865" cy="588391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altLang="en-US"/>
              <a:t>Уборка школьной территории</a:t>
            </a:r>
            <a:endParaRPr lang="ru-RU" altLang="en-US"/>
          </a:p>
        </p:txBody>
      </p:sp>
      <p:sp>
        <p:nvSpPr>
          <p:cNvPr id="7" name="Замещающее содержимое 6"/>
          <p:cNvSpPr>
            <a:spLocks noGrp="1"/>
          </p:cNvSpPr>
          <p:nvPr>
            <p:ph sz="half" idx="2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Замещающее содержимое 4" descr="20220416_114511 - копия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2566035" y="1600200"/>
            <a:ext cx="7059295" cy="529463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altLang="en-US"/>
              <a:t>Акция по раздельному сбору вторичного сырья.</a:t>
            </a:r>
            <a:endParaRPr lang="ru-RU" altLang="en-US"/>
          </a:p>
        </p:txBody>
      </p:sp>
      <p:sp>
        <p:nvSpPr>
          <p:cNvPr id="7" name="Замещающее содержимое 6"/>
          <p:cNvSpPr>
            <a:spLocks noGrp="1"/>
          </p:cNvSpPr>
          <p:nvPr>
            <p:ph sz="half" idx="2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Замещающее содержимое 4" descr="IMG-20220428-WA0047 - копия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2239645" y="1417955"/>
            <a:ext cx="7301230" cy="547624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altLang="en-US"/>
              <a:t>Заключение</a:t>
            </a:r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11239500" cy="4526280"/>
          </a:xfrm>
        </p:spPr>
        <p:txBody>
          <a:bodyPr/>
          <a:p>
            <a:pPr marL="0" indent="0">
              <a:buNone/>
            </a:pPr>
            <a:r>
              <a:rPr lang="ru-RU" altLang="en-US" sz="2800"/>
              <a:t>Таким образом, система раздельного сбора отходов становится обязательным элементом повседневной жизни. И привлечение подрастающих поколений к проблемам экологии, в частности исчерпаемости ресурсов и загрязнения окружающей среды, является важной частью экологического воспитания.</a:t>
            </a:r>
            <a:endParaRPr lang="ru-RU" altLang="en-US" sz="2800"/>
          </a:p>
          <a:p>
            <a:pPr marL="0" indent="0">
              <a:buNone/>
            </a:pPr>
            <a:r>
              <a:rPr lang="ru-RU" altLang="en-US" sz="2800"/>
              <a:t>В ходе реализации проекта с обучающимися 5-9 классов провелись ознакомительные лекции, создана рабочая группа, разработан план реализации проекта.</a:t>
            </a:r>
            <a:endParaRPr lang="ru-RU" altLang="en-US" sz="2800"/>
          </a:p>
          <a:p>
            <a:pPr marL="0" indent="0">
              <a:buNone/>
            </a:pPr>
            <a:r>
              <a:rPr lang="ru-RU" altLang="en-US" sz="2800"/>
              <a:t>В ходе организации сбора вторичного сырья на территории школы и города были проведены некоторые мероприятия.</a:t>
            </a:r>
            <a:endParaRPr lang="ru-RU" altLang="en-US" sz="2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usiness Cooperate">
  <a:themeElements>
    <a:clrScheme name="Business Cooper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siness Cooperate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Business Cooper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3297</Words>
  <Application>WPS Presentation</Application>
  <PresentationFormat>宽屏</PresentationFormat>
  <Paragraphs>50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0" baseType="lpstr">
      <vt:lpstr>Arial</vt:lpstr>
      <vt:lpstr>SimSun</vt:lpstr>
      <vt:lpstr>Wingdings</vt:lpstr>
      <vt:lpstr>Microsoft YaHei</vt:lpstr>
      <vt:lpstr>Arial Unicode MS</vt:lpstr>
      <vt:lpstr>Calibri</vt:lpstr>
      <vt:lpstr>Business Cooperate</vt:lpstr>
      <vt:lpstr>Организация по сбору вторичного сырья</vt:lpstr>
      <vt:lpstr>PowerPoint 演示文稿</vt:lpstr>
      <vt:lpstr>PowerPoint 演示文稿</vt:lpstr>
      <vt:lpstr>PowerPoint 演示文稿</vt:lpstr>
      <vt:lpstr>План работы:</vt:lpstr>
      <vt:lpstr>Лекцию по раздельному сбору можно посмотреть перейдя по ссылке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DQ</cp:lastModifiedBy>
  <cp:revision>3</cp:revision>
  <dcterms:created xsi:type="dcterms:W3CDTF">2022-04-30T23:55:00Z</dcterms:created>
  <dcterms:modified xsi:type="dcterms:W3CDTF">2022-05-01T01:55:07Z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1049-11.2.0.11074</vt:lpwstr>
  </property>
  <property fmtid="{D5CDD505-2E9C-101B-9397-08002B2CF9AE}" pid="3" name="ICV">
    <vt:lpwstr>FE6D6D53E084416E95D48BA4351F7FD2</vt:lpwstr>
  </property>
</Properties>
</file>